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05" r:id="rId1"/>
  </p:sldMasterIdLst>
  <p:notesMasterIdLst>
    <p:notesMasterId r:id="rId28"/>
  </p:notesMasterIdLst>
  <p:sldIdLst>
    <p:sldId id="256" r:id="rId2"/>
    <p:sldId id="261" r:id="rId3"/>
    <p:sldId id="262" r:id="rId4"/>
    <p:sldId id="257" r:id="rId5"/>
    <p:sldId id="263" r:id="rId6"/>
    <p:sldId id="264" r:id="rId7"/>
    <p:sldId id="258" r:id="rId8"/>
    <p:sldId id="259" r:id="rId9"/>
    <p:sldId id="260" r:id="rId10"/>
    <p:sldId id="265" r:id="rId11"/>
    <p:sldId id="266" r:id="rId12"/>
    <p:sldId id="268" r:id="rId13"/>
    <p:sldId id="269" r:id="rId14"/>
    <p:sldId id="270" r:id="rId15"/>
    <p:sldId id="271" r:id="rId16"/>
    <p:sldId id="275" r:id="rId17"/>
    <p:sldId id="272" r:id="rId18"/>
    <p:sldId id="273" r:id="rId19"/>
    <p:sldId id="274" r:id="rId20"/>
    <p:sldId id="276" r:id="rId21"/>
    <p:sldId id="277" r:id="rId22"/>
    <p:sldId id="282" r:id="rId23"/>
    <p:sldId id="278" r:id="rId24"/>
    <p:sldId id="279" r:id="rId25"/>
    <p:sldId id="280" r:id="rId26"/>
    <p:sldId id="281" r:id="rId2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297B2EA-7CDC-AA48-A554-C900A7D39A86}" type="datetimeFigureOut">
              <a:rPr lang="en-US" smtClean="0"/>
              <a:pPr/>
              <a:t>7/12/2015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07234B1-EDBE-C348-8A9E-54BF704DFA6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3382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7234B1-EDBE-C348-8A9E-54BF704DFA69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100724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7234B1-EDBE-C348-8A9E-54BF704DFA69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77592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328166" y="1295400"/>
            <a:ext cx="6487668" cy="3152887"/>
          </a:xfrm>
          <a:prstGeom prst="rect">
            <a:avLst/>
          </a:prstGeo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/>
          <a:p>
            <a:pPr marL="0" indent="0" algn="l" defTabSz="914400" rtl="0" eaLnBrk="1" latinLnBrk="0" hangingPunct="1">
              <a:spcBef>
                <a:spcPts val="2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</a:pPr>
            <a:endParaRPr sz="3200" kern="120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22921" y="1523999"/>
            <a:ext cx="6498158" cy="1724867"/>
          </a:xfrm>
        </p:spPr>
        <p:txBody>
          <a:bodyPr vert="horz" lIns="91440" tIns="45720" rIns="91440" bIns="45720" rtlCol="0" anchor="b" anchorCtr="0">
            <a:noAutofit/>
          </a:bodyPr>
          <a:lstStyle>
            <a:lvl1pPr marL="0" indent="0" algn="ctr" defTabSz="914400" rtl="0" eaLnBrk="1" latinLnBrk="0" hangingPunct="1">
              <a:spcBef>
                <a:spcPct val="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4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22921" y="3299012"/>
            <a:ext cx="6498159" cy="916641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ts val="3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9BF0B-5EF1-A545-A54A-1B1219A3F1F1}" type="datetimeFigureOut">
              <a:rPr lang="en-US" smtClean="0"/>
              <a:pPr/>
              <a:t>7/12/2015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7E5F6-A29C-9744-BA33-9A1D0B0D53C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398" y="611872"/>
            <a:ext cx="4079545" cy="1162050"/>
          </a:xfrm>
        </p:spPr>
        <p:txBody>
          <a:bodyPr anchor="b"/>
          <a:lstStyle>
            <a:lvl1pPr algn="ctr">
              <a:defRPr sz="36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398" y="1787856"/>
            <a:ext cx="4079545" cy="3720152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9BF0B-5EF1-A545-A54A-1B1219A3F1F1}" type="datetimeFigureOut">
              <a:rPr lang="en-US" smtClean="0"/>
              <a:pPr/>
              <a:t>7/12/2015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7E5F6-A29C-9744-BA33-9A1D0B0D53C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Picture Placeholder 2"/>
          <p:cNvSpPr>
            <a:spLocks noGrp="1"/>
          </p:cNvSpPr>
          <p:nvPr>
            <p:ph type="pic" idx="1"/>
          </p:nvPr>
        </p:nvSpPr>
        <p:spPr>
          <a:xfrm>
            <a:off x="5090617" y="359392"/>
            <a:ext cx="3657600" cy="5318077"/>
          </a:xfr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ts val="2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32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9BF0B-5EF1-A545-A54A-1B1219A3F1F1}" type="datetimeFigureOut">
              <a:rPr lang="en-US" smtClean="0"/>
              <a:pPr/>
              <a:t>7/12/2015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7E5F6-A29C-9744-BA33-9A1D0B0D53C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69792" y="368301"/>
            <a:ext cx="1524000" cy="55753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49274" y="368301"/>
            <a:ext cx="6689726" cy="55753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9BF0B-5EF1-A545-A54A-1B1219A3F1F1}" type="datetimeFigureOut">
              <a:rPr lang="en-US" smtClean="0"/>
              <a:pPr/>
              <a:t>7/12/2015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7E5F6-A29C-9744-BA33-9A1D0B0D53C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9BF0B-5EF1-A545-A54A-1B1219A3F1F1}" type="datetimeFigureOut">
              <a:rPr lang="en-US" smtClean="0"/>
              <a:pPr/>
              <a:t>7/12/2015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7E5F6-A29C-9744-BA33-9A1D0B0D53C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3538" y="3352801"/>
            <a:ext cx="8416925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63538" y="4771029"/>
            <a:ext cx="8416925" cy="972671"/>
          </a:xfrm>
        </p:spPr>
        <p:txBody>
          <a:bodyPr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9BF0B-5EF1-A545-A54A-1B1219A3F1F1}" type="datetimeFigureOut">
              <a:rPr lang="en-US" smtClean="0"/>
              <a:pPr/>
              <a:t>7/12/2015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A4845-A08A-4DF4-8D99-E2E7B6D41C67}" type="slidenum">
              <a:rPr/>
              <a:pPr/>
              <a:t>‹#›</a:t>
            </a:fld>
            <a:endParaRPr/>
          </a:p>
        </p:txBody>
      </p:sp>
      <p:sp>
        <p:nvSpPr>
          <p:cNvPr id="9" name="Picture Placeholder 2"/>
          <p:cNvSpPr>
            <a:spLocks noGrp="1"/>
          </p:cNvSpPr>
          <p:nvPr>
            <p:ph type="pic" idx="13"/>
          </p:nvPr>
        </p:nvSpPr>
        <p:spPr>
          <a:xfrm>
            <a:off x="370980" y="363538"/>
            <a:ext cx="8402040" cy="2836862"/>
          </a:xfr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2403144"/>
            <a:ext cx="8056563" cy="1362075"/>
          </a:xfrm>
        </p:spPr>
        <p:txBody>
          <a:bodyPr anchor="b" anchorCtr="0"/>
          <a:lstStyle>
            <a:lvl1pPr algn="ctr">
              <a:defRPr sz="4600" b="0" cap="none" baseline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5" y="3736005"/>
            <a:ext cx="8056563" cy="1500187"/>
          </a:xfrm>
        </p:spPr>
        <p:txBody>
          <a:bodyPr anchor="t" anchorCtr="0"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9BF0B-5EF1-A545-A54A-1B1219A3F1F1}" type="datetimeFigureOut">
              <a:rPr lang="en-US" smtClean="0"/>
              <a:pPr/>
              <a:t>7/12/2015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7E5F6-A29C-9744-BA33-9A1D0B0D53C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107576"/>
            <a:ext cx="8042276" cy="133695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49275" y="1600201"/>
            <a:ext cx="3840480" cy="4343400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1071" y="1600201"/>
            <a:ext cx="3840480" cy="4343400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9BF0B-5EF1-A545-A54A-1B1219A3F1F1}" type="datetimeFigureOut">
              <a:rPr lang="en-US" smtClean="0"/>
              <a:pPr/>
              <a:t>7/12/2015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7E5F6-A29C-9744-BA33-9A1D0B0D53C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4" y="107576"/>
            <a:ext cx="8042276" cy="1336956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4" y="1453224"/>
            <a:ext cx="3840480" cy="750887"/>
          </a:xfrm>
        </p:spPr>
        <p:txBody>
          <a:bodyPr anchor="b">
            <a:noAutofit/>
          </a:bodyPr>
          <a:lstStyle>
            <a:lvl1pPr marL="0" indent="0" algn="ctr">
              <a:spcBef>
                <a:spcPts val="0"/>
              </a:spcBef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9274" y="2347415"/>
            <a:ext cx="3840480" cy="3596185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1070" y="1453224"/>
            <a:ext cx="3840480" cy="750887"/>
          </a:xfrm>
        </p:spPr>
        <p:txBody>
          <a:bodyPr anchor="b">
            <a:noAutofit/>
          </a:bodyPr>
          <a:lstStyle>
            <a:lvl1pPr marL="0" indent="0" algn="ctr">
              <a:spcBef>
                <a:spcPts val="0"/>
              </a:spcBef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1070" y="2347415"/>
            <a:ext cx="3840480" cy="3596185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9BF0B-5EF1-A545-A54A-1B1219A3F1F1}" type="datetimeFigureOut">
              <a:rPr lang="en-US" smtClean="0"/>
              <a:pPr/>
              <a:t>7/12/2015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7E5F6-A29C-9744-BA33-9A1D0B0D53C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9BF0B-5EF1-A545-A54A-1B1219A3F1F1}" type="datetimeFigureOut">
              <a:rPr lang="en-US" smtClean="0"/>
              <a:pPr/>
              <a:t>7/12/2015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7E5F6-A29C-9744-BA33-9A1D0B0D53C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9BF0B-5EF1-A545-A54A-1B1219A3F1F1}" type="datetimeFigureOut">
              <a:rPr lang="en-US" smtClean="0"/>
              <a:pPr/>
              <a:t>7/12/2015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7E5F6-A29C-9744-BA33-9A1D0B0D53C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399" y="611872"/>
            <a:ext cx="3840480" cy="1162050"/>
          </a:xfrm>
        </p:spPr>
        <p:txBody>
          <a:bodyPr anchor="b"/>
          <a:lstStyle>
            <a:lvl1pPr algn="ctr">
              <a:defRPr sz="36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2824" y="368300"/>
            <a:ext cx="3840480" cy="5575300"/>
          </a:xfrm>
        </p:spPr>
        <p:txBody>
          <a:bodyPr>
            <a:normAutofit/>
          </a:bodyPr>
          <a:lstStyle>
            <a:lvl1pPr>
              <a:spcBef>
                <a:spcPts val="2000"/>
              </a:spcBef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399" y="1787856"/>
            <a:ext cx="3840480" cy="3720152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9BF0B-5EF1-A545-A54A-1B1219A3F1F1}" type="datetimeFigureOut">
              <a:rPr lang="en-US" smtClean="0"/>
              <a:pPr/>
              <a:t>7/12/2015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7E5F6-A29C-9744-BA33-9A1D0B0D53C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49275" y="107576"/>
            <a:ext cx="8042276" cy="1336956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5" y="1600201"/>
            <a:ext cx="8042276" cy="434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629835" y="627566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E179BF0B-5EF1-A545-A54A-1B1219A3F1F1}" type="datetimeFigureOut">
              <a:rPr lang="en-US" smtClean="0"/>
              <a:pPr/>
              <a:t>7/12/2015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458" y="6275668"/>
            <a:ext cx="484094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97906" y="6275668"/>
            <a:ext cx="990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fld id="{0447E5F6-A29C-9744-BA33-9A1D0B0D53C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6" r:id="rId1"/>
    <p:sldLayoutId id="2147483707" r:id="rId2"/>
    <p:sldLayoutId id="2147483708" r:id="rId3"/>
    <p:sldLayoutId id="2147483709" r:id="rId4"/>
    <p:sldLayoutId id="2147483710" r:id="rId5"/>
    <p:sldLayoutId id="2147483711" r:id="rId6"/>
    <p:sldLayoutId id="2147483712" r:id="rId7"/>
    <p:sldLayoutId id="2147483713" r:id="rId8"/>
    <p:sldLayoutId id="2147483714" r:id="rId9"/>
    <p:sldLayoutId id="2147483715" r:id="rId10"/>
    <p:sldLayoutId id="2147483716" r:id="rId11"/>
    <p:sldLayoutId id="2147483717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6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349250" indent="-349250" algn="l" defTabSz="914400" rtl="0" eaLnBrk="1" latinLnBrk="0" hangingPunct="1">
        <a:spcBef>
          <a:spcPts val="2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2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336550" algn="l" defTabSz="914400" rtl="0" eaLnBrk="1" latinLnBrk="0" hangingPunct="1">
        <a:spcBef>
          <a:spcPts val="600"/>
        </a:spcBef>
        <a:buClr>
          <a:schemeClr val="accent1">
            <a:lumMod val="75000"/>
          </a:schemeClr>
        </a:buClr>
        <a:buSzPct val="110000"/>
        <a:buFont typeface="Wingdings 2" pitchFamily="18" charset="2"/>
        <a:buChar char=""/>
        <a:defRPr sz="22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968375" indent="-282575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263650" indent="-295275" algn="l" defTabSz="914400" rtl="0" eaLnBrk="1" latinLnBrk="0" hangingPunct="1">
        <a:spcBef>
          <a:spcPts val="600"/>
        </a:spcBef>
        <a:buClr>
          <a:schemeClr val="accent1">
            <a:lumMod val="75000"/>
          </a:schemeClr>
        </a:buClr>
        <a:buSzPct val="110000"/>
        <a:buFont typeface="Wingdings 2" pitchFamily="18" charset="2"/>
        <a:buChar char="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1546225" indent="-282575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jpeg"/><Relationship Id="rId2" Type="http://schemas.openxmlformats.org/officeDocument/2006/relationships/image" Target="../media/image30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2.jpe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3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4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5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6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7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8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0.jpeg"/><Relationship Id="rId2" Type="http://schemas.openxmlformats.org/officeDocument/2006/relationships/image" Target="../media/image39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1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3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5.jpeg"/><Relationship Id="rId2" Type="http://schemas.openxmlformats.org/officeDocument/2006/relationships/image" Target="../media/image4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6.jpeg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7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8.jpe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9.jpe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0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jpeg"/><Relationship Id="rId5" Type="http://schemas.openxmlformats.org/officeDocument/2006/relationships/image" Target="../media/image12.jpeg"/><Relationship Id="rId4" Type="http://schemas.openxmlformats.org/officeDocument/2006/relationships/image" Target="../media/image11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7" Type="http://schemas.openxmlformats.org/officeDocument/2006/relationships/image" Target="../media/image19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8.jpeg"/><Relationship Id="rId5" Type="http://schemas.openxmlformats.org/officeDocument/2006/relationships/image" Target="../media/image17.jpeg"/><Relationship Id="rId4" Type="http://schemas.openxmlformats.org/officeDocument/2006/relationships/image" Target="../media/image16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eg"/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jpeg"/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6.jpeg"/><Relationship Id="rId5" Type="http://schemas.openxmlformats.org/officeDocument/2006/relationships/image" Target="../media/image25.jpeg"/><Relationship Id="rId4" Type="http://schemas.openxmlformats.org/officeDocument/2006/relationships/image" Target="../media/image24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jpeg"/><Relationship Id="rId2" Type="http://schemas.openxmlformats.org/officeDocument/2006/relationships/image" Target="../media/image27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 smtClean="0"/>
              <a:t>SPORTS NUTRITION</a:t>
            </a:r>
            <a:endParaRPr lang="en-US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b="1" dirty="0" smtClean="0"/>
              <a:t>NUTRITION FOR THE ATHLETE</a:t>
            </a:r>
            <a:endParaRPr lang="en-US" b="1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107576"/>
            <a:ext cx="8042276" cy="795094"/>
          </a:xfrm>
        </p:spPr>
        <p:txBody>
          <a:bodyPr/>
          <a:lstStyle/>
          <a:p>
            <a:r>
              <a:rPr lang="en-US" dirty="0" smtClean="0"/>
              <a:t>Proteins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9275" y="902670"/>
            <a:ext cx="6634248" cy="5718263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Use Animal + Vegetable Sources</a:t>
            </a:r>
          </a:p>
          <a:p>
            <a:r>
              <a:rPr lang="en-US" dirty="0" smtClean="0"/>
              <a:t>Athletes need 15-20% of their daily calories from protein, which is a higher protein content than non-athletes.</a:t>
            </a:r>
          </a:p>
          <a:p>
            <a:r>
              <a:rPr lang="en-US" dirty="0" smtClean="0"/>
              <a:t>Caloric Density: Proteins are 4 cal/gram</a:t>
            </a:r>
          </a:p>
          <a:p>
            <a:r>
              <a:rPr lang="en-US" dirty="0" smtClean="0"/>
              <a:t>Build &amp; Repair Body Tissue, Bone &amp; Muscle</a:t>
            </a:r>
          </a:p>
          <a:p>
            <a:r>
              <a:rPr lang="en-US" dirty="0" smtClean="0"/>
              <a:t>Provide Immune Functions, Enzymes, Hormones &amp; Antibodies</a:t>
            </a:r>
          </a:p>
          <a:p>
            <a:r>
              <a:rPr lang="en-US" dirty="0" smtClean="0"/>
              <a:t>Provide Vitamins &amp; Minerals</a:t>
            </a:r>
          </a:p>
          <a:p>
            <a:r>
              <a:rPr lang="en-US" dirty="0" smtClean="0"/>
              <a:t>Help w/Transportation &amp; Balance of Fluids</a:t>
            </a:r>
            <a:endParaRPr lang="en-US" dirty="0"/>
          </a:p>
        </p:txBody>
      </p:sp>
      <p:pic>
        <p:nvPicPr>
          <p:cNvPr id="4" name="Picture 3" descr="th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83522" y="648217"/>
            <a:ext cx="1645095" cy="1417650"/>
          </a:xfrm>
          <a:prstGeom prst="rect">
            <a:avLst/>
          </a:prstGeom>
        </p:spPr>
      </p:pic>
      <p:pic>
        <p:nvPicPr>
          <p:cNvPr id="5" name="Picture 4" descr="th-1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83522" y="2658533"/>
            <a:ext cx="1645095" cy="1412202"/>
          </a:xfrm>
          <a:prstGeom prst="rect">
            <a:avLst/>
          </a:prstGeom>
        </p:spPr>
      </p:pic>
      <p:pic>
        <p:nvPicPr>
          <p:cNvPr id="6" name="Picture 5" descr="th-2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183523" y="4572000"/>
            <a:ext cx="1645095" cy="1574800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107576"/>
            <a:ext cx="8042276" cy="703297"/>
          </a:xfrm>
        </p:spPr>
        <p:txBody>
          <a:bodyPr/>
          <a:lstStyle/>
          <a:p>
            <a:r>
              <a:rPr lang="en-US" dirty="0" smtClean="0"/>
              <a:t>Protein Recommendations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5410" y="810873"/>
            <a:ext cx="8522415" cy="5132728"/>
          </a:xfrm>
        </p:spPr>
        <p:txBody>
          <a:bodyPr/>
          <a:lstStyle/>
          <a:p>
            <a:r>
              <a:rPr lang="en-US" dirty="0" smtClean="0"/>
              <a:t>Girls need 5.5 oz/day &amp; Boys need 6.5 oz/day</a:t>
            </a:r>
          </a:p>
          <a:p>
            <a:r>
              <a:rPr lang="en-US" dirty="0" smtClean="0"/>
              <a:t>Athlete Girls &amp; Boys need 6.5 – 8.5 oz/day or 95 grams</a:t>
            </a:r>
          </a:p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549274" y="2429684"/>
          <a:ext cx="5875104" cy="4114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37552"/>
                <a:gridCol w="2937552"/>
              </a:tblGrid>
              <a:tr h="35300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Protein-Rich</a:t>
                      </a:r>
                      <a:r>
                        <a:rPr lang="en-US" baseline="0" dirty="0" smtClean="0"/>
                        <a:t> Foods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Protein grams</a:t>
                      </a:r>
                      <a:endParaRPr lang="en-US" dirty="0"/>
                    </a:p>
                  </a:txBody>
                  <a:tcPr/>
                </a:tc>
              </a:tr>
              <a:tr h="35300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1.5 C Skim Milk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12 grams</a:t>
                      </a:r>
                      <a:endParaRPr lang="en-US" dirty="0"/>
                    </a:p>
                  </a:txBody>
                  <a:tcPr/>
                </a:tc>
              </a:tr>
              <a:tr h="35300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¾ C Oatmeal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 grams</a:t>
                      </a:r>
                      <a:endParaRPr lang="en-US" dirty="0"/>
                    </a:p>
                  </a:txBody>
                  <a:tcPr/>
                </a:tc>
              </a:tr>
              <a:tr h="35300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 String Cheese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8 grams</a:t>
                      </a:r>
                      <a:endParaRPr lang="en-US" dirty="0"/>
                    </a:p>
                  </a:txBody>
                  <a:tcPr/>
                </a:tc>
              </a:tr>
              <a:tr h="35300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¼ C Almonds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8 grams</a:t>
                      </a:r>
                      <a:endParaRPr lang="en-US" dirty="0"/>
                    </a:p>
                  </a:txBody>
                  <a:tcPr/>
                </a:tc>
              </a:tr>
              <a:tr h="35300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 C Plain Yogurt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10 grams</a:t>
                      </a:r>
                      <a:endParaRPr lang="en-US" dirty="0"/>
                    </a:p>
                  </a:txBody>
                  <a:tcPr/>
                </a:tc>
              </a:tr>
              <a:tr h="35300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 Slices Deli Turkey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 grams</a:t>
                      </a:r>
                      <a:endParaRPr lang="en-US" dirty="0"/>
                    </a:p>
                  </a:txBody>
                  <a:tcPr/>
                </a:tc>
              </a:tr>
              <a:tr h="35300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 Tbsp Peanut Butter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 grams</a:t>
                      </a:r>
                      <a:endParaRPr lang="en-US" dirty="0"/>
                    </a:p>
                  </a:txBody>
                  <a:tcPr/>
                </a:tc>
              </a:tr>
              <a:tr h="35300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 Chicken Breast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25 grams</a:t>
                      </a:r>
                      <a:endParaRPr lang="en-US" dirty="0"/>
                    </a:p>
                  </a:txBody>
                  <a:tcPr/>
                </a:tc>
              </a:tr>
              <a:tr h="35300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 Sports Bar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10 grams</a:t>
                      </a:r>
                      <a:endParaRPr lang="en-US" dirty="0"/>
                    </a:p>
                  </a:txBody>
                  <a:tcPr/>
                </a:tc>
              </a:tr>
              <a:tr h="418811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/>
                        <a:t>Total</a:t>
                      </a:r>
                      <a:endParaRPr lang="en-U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94 grams</a:t>
                      </a:r>
                      <a:endParaRPr lang="en-US" b="1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5" name="Picture 4" descr="th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60537" y="2147502"/>
            <a:ext cx="2037288" cy="4367148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107576"/>
            <a:ext cx="8042276" cy="814336"/>
          </a:xfrm>
        </p:spPr>
        <p:txBody>
          <a:bodyPr/>
          <a:lstStyle/>
          <a:p>
            <a:r>
              <a:rPr lang="en-US" dirty="0" smtClean="0"/>
              <a:t>Recovery Nutrition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9275" y="921912"/>
            <a:ext cx="6799792" cy="5936088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Well-balanced eating after a workout helps the body replenish lost nutrient stores, repairs damaged tissue &amp; prepares for the next workout.</a:t>
            </a:r>
          </a:p>
          <a:p>
            <a:r>
              <a:rPr lang="en-US" dirty="0" smtClean="0"/>
              <a:t>When you eat matters it is very important.</a:t>
            </a:r>
          </a:p>
          <a:p>
            <a:r>
              <a:rPr lang="en-US" dirty="0" smtClean="0"/>
              <a:t>The body is primed to replenish lost glycogen stores within 4 hrs. Start refueling within 15-60 min after an event.</a:t>
            </a:r>
          </a:p>
          <a:p>
            <a:r>
              <a:rPr lang="en-US" dirty="0" smtClean="0"/>
              <a:t>Recovery is in 3 stages.</a:t>
            </a:r>
          </a:p>
          <a:p>
            <a:pPr lvl="1"/>
            <a:r>
              <a:rPr lang="en-US" b="1" dirty="0" smtClean="0"/>
              <a:t>Stage 1</a:t>
            </a:r>
            <a:r>
              <a:rPr lang="en-US" dirty="0" smtClean="0"/>
              <a:t> - Snack + Fluids (15-60 min after an event)</a:t>
            </a:r>
          </a:p>
          <a:p>
            <a:pPr lvl="2"/>
            <a:r>
              <a:rPr lang="en-US" dirty="0" smtClean="0"/>
              <a:t>Carb drink (chocolate milk, Gatorade or smoothie w/fruit)</a:t>
            </a:r>
          </a:p>
          <a:p>
            <a:pPr lvl="2"/>
            <a:r>
              <a:rPr lang="en-US" dirty="0" smtClean="0"/>
              <a:t>Protein 10-15 grams (peanut butter sandwich, fruit yogurt or sports bar)</a:t>
            </a:r>
            <a:endParaRPr lang="en-US" dirty="0"/>
          </a:p>
        </p:txBody>
      </p:sp>
      <p:pic>
        <p:nvPicPr>
          <p:cNvPr id="4" name="Picture 3" descr="th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49067" y="2048935"/>
            <a:ext cx="1647826" cy="2523065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107576"/>
            <a:ext cx="8042276" cy="732388"/>
          </a:xfrm>
        </p:spPr>
        <p:txBody>
          <a:bodyPr/>
          <a:lstStyle/>
          <a:p>
            <a:r>
              <a:rPr lang="en-US" dirty="0" smtClean="0"/>
              <a:t>Recovery Nutrition Cont.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9275" y="839964"/>
            <a:ext cx="8042276" cy="5830431"/>
          </a:xfrm>
        </p:spPr>
        <p:txBody>
          <a:bodyPr>
            <a:normAutofit lnSpcReduction="10000"/>
          </a:bodyPr>
          <a:lstStyle/>
          <a:p>
            <a:pPr lvl="1"/>
            <a:r>
              <a:rPr lang="en-US" b="1" dirty="0" smtClean="0"/>
              <a:t>Stage 2</a:t>
            </a:r>
            <a:r>
              <a:rPr lang="en-US" dirty="0" smtClean="0"/>
              <a:t> – Meal + Fluid (within 2 hrs after event)</a:t>
            </a:r>
          </a:p>
          <a:p>
            <a:pPr lvl="2"/>
            <a:r>
              <a:rPr lang="en-US" dirty="0" smtClean="0"/>
              <a:t>Balance mostly carbs, some lean proteins, few low-fat)</a:t>
            </a:r>
          </a:p>
          <a:p>
            <a:pPr lvl="2"/>
            <a:r>
              <a:rPr lang="en-US" dirty="0" smtClean="0"/>
              <a:t>Pasta w/tomato sauce, veggies &amp; chicken; Turkey sandwich, whole wheat crackers &amp; fruit; or Chicken stir-fry with brown rice &amp; veggies.</a:t>
            </a:r>
          </a:p>
          <a:p>
            <a:pPr lvl="1"/>
            <a:r>
              <a:rPr lang="en-US" b="1" dirty="0" smtClean="0"/>
              <a:t>Stage 3</a:t>
            </a:r>
            <a:r>
              <a:rPr lang="en-US" dirty="0" smtClean="0"/>
              <a:t> – Snack + Fluid (within 4 hrs after event)</a:t>
            </a:r>
          </a:p>
          <a:p>
            <a:pPr lvl="2"/>
            <a:r>
              <a:rPr lang="en-US" dirty="0" smtClean="0"/>
              <a:t>Carb drink (chocolate milk, sports drinks, fruit waters, or smoothies)</a:t>
            </a:r>
          </a:p>
          <a:p>
            <a:pPr lvl="2"/>
            <a:r>
              <a:rPr lang="en-US" dirty="0" smtClean="0"/>
              <a:t>Protein 10-15 grams (crackers &amp; string cheese; graham crackers w/peanut butter; or cereal w/low-fat milk)</a:t>
            </a:r>
          </a:p>
          <a:p>
            <a:r>
              <a:rPr lang="en-US" dirty="0" smtClean="0"/>
              <a:t>Certain types of training or competition require greater detail.</a:t>
            </a:r>
          </a:p>
          <a:p>
            <a:pPr lvl="1"/>
            <a:r>
              <a:rPr lang="en-US" dirty="0" smtClean="0"/>
              <a:t>2 or more training sessions/day</a:t>
            </a:r>
          </a:p>
          <a:p>
            <a:pPr lvl="1"/>
            <a:r>
              <a:rPr lang="en-US" dirty="0" smtClean="0"/>
              <a:t>Less than 8 hrs between sessions</a:t>
            </a:r>
          </a:p>
          <a:p>
            <a:pPr lvl="1"/>
            <a:r>
              <a:rPr lang="en-US" dirty="0" smtClean="0"/>
              <a:t>Endurance training more than 90 min.</a:t>
            </a:r>
          </a:p>
          <a:p>
            <a:pPr lvl="1"/>
            <a:r>
              <a:rPr lang="en-US" dirty="0" smtClean="0"/>
              <a:t>Multi-Day competitions</a:t>
            </a:r>
          </a:p>
          <a:p>
            <a:pPr lvl="1"/>
            <a:endParaRPr lang="en-US" dirty="0" smtClean="0"/>
          </a:p>
          <a:p>
            <a:endParaRPr lang="en-US" dirty="0" smtClean="0"/>
          </a:p>
          <a:p>
            <a:pPr lvl="2"/>
            <a:endParaRPr lang="en-US" dirty="0" smtClean="0"/>
          </a:p>
          <a:p>
            <a:pPr lvl="2"/>
            <a:endParaRPr lang="en-US" dirty="0"/>
          </a:p>
        </p:txBody>
      </p:sp>
      <p:pic>
        <p:nvPicPr>
          <p:cNvPr id="4" name="Picture 3" descr="th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79075" y="4821237"/>
            <a:ext cx="1612476" cy="1451499"/>
          </a:xfrm>
          <a:prstGeom prst="rect">
            <a:avLst/>
          </a:prstGeo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107576"/>
            <a:ext cx="8042276" cy="739091"/>
          </a:xfrm>
        </p:spPr>
        <p:txBody>
          <a:bodyPr/>
          <a:lstStyle/>
          <a:p>
            <a:r>
              <a:rPr lang="en-US" dirty="0" smtClean="0"/>
              <a:t>Fats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9275" y="846666"/>
            <a:ext cx="7392458" cy="5706533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Sources include Animal Products (full fat dairy, meats – beef, chicken, pork, fatty fish &amp; egg yolks) </a:t>
            </a:r>
          </a:p>
          <a:p>
            <a:r>
              <a:rPr lang="en-US" dirty="0" smtClean="0"/>
              <a:t>Vegetable Products (nuts, seeds, avocados &amp; olives)</a:t>
            </a:r>
          </a:p>
          <a:p>
            <a:r>
              <a:rPr lang="en-US" dirty="0" smtClean="0"/>
              <a:t>Processed Foods (cookies, crackers, baked goods &amp; salad dressings) </a:t>
            </a:r>
          </a:p>
          <a:p>
            <a:r>
              <a:rPr lang="en-US" dirty="0" smtClean="0"/>
              <a:t>Vegetable Oils (olive, canola, peanut, sesame, walnut, safflower, etc.)</a:t>
            </a:r>
          </a:p>
          <a:p>
            <a:r>
              <a:rPr lang="en-US" dirty="0" smtClean="0"/>
              <a:t>Caloric Density: Fats are 9 cal/gram</a:t>
            </a:r>
          </a:p>
          <a:p>
            <a:r>
              <a:rPr lang="en-US" dirty="0" smtClean="0"/>
              <a:t>Athletes need to get 20-25% of their calories from fat. Athletes need a leaner fat content than non-athletes.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4" name="Picture 3" descr="th-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53867" y="2353734"/>
            <a:ext cx="1253066" cy="2980266"/>
          </a:xfrm>
          <a:prstGeom prst="rect">
            <a:avLst/>
          </a:prstGeom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107576"/>
            <a:ext cx="8042276" cy="874558"/>
          </a:xfrm>
        </p:spPr>
        <p:txBody>
          <a:bodyPr/>
          <a:lstStyle/>
          <a:p>
            <a:r>
              <a:rPr lang="en-US" dirty="0" smtClean="0"/>
              <a:t>Fats help the body by?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9275" y="982134"/>
            <a:ext cx="7087658" cy="5520266"/>
          </a:xfrm>
        </p:spPr>
        <p:txBody>
          <a:bodyPr>
            <a:normAutofit/>
          </a:bodyPr>
          <a:lstStyle/>
          <a:p>
            <a:r>
              <a:rPr lang="en-US" dirty="0" smtClean="0"/>
              <a:t>Providing lasting energy that can be used for walking, jogging &amp; easy cycling</a:t>
            </a:r>
          </a:p>
          <a:p>
            <a:r>
              <a:rPr lang="en-US" dirty="0" smtClean="0"/>
              <a:t>Providing heat, insulation, protect our vital organs, start chemical reactions, aid metabolism, can improve heart health, &amp; help with immune functions.</a:t>
            </a:r>
          </a:p>
          <a:p>
            <a:r>
              <a:rPr lang="en-US" dirty="0" smtClean="0"/>
              <a:t>Transporting fat soluble vitamins A, D, E, &amp; K to the body to be used.</a:t>
            </a:r>
          </a:p>
          <a:p>
            <a:r>
              <a:rPr lang="en-US" dirty="0" smtClean="0"/>
              <a:t>Providing Omega-3 Fatty acids (flax seeds, walnuts, salmon), which are valuable nutrients &amp; reduce body inflammation </a:t>
            </a:r>
          </a:p>
        </p:txBody>
      </p:sp>
      <p:pic>
        <p:nvPicPr>
          <p:cNvPr id="5" name="Picture 4" descr="th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36933" y="1495678"/>
            <a:ext cx="1215262" cy="2052368"/>
          </a:xfrm>
          <a:prstGeom prst="rect">
            <a:avLst/>
          </a:prstGeom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107576"/>
            <a:ext cx="8042276" cy="688291"/>
          </a:xfrm>
        </p:spPr>
        <p:txBody>
          <a:bodyPr/>
          <a:lstStyle/>
          <a:p>
            <a:r>
              <a:rPr lang="en-US" dirty="0" smtClean="0"/>
              <a:t>Fats help the body by? Cont.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9275" y="999067"/>
            <a:ext cx="8042276" cy="5520266"/>
          </a:xfrm>
        </p:spPr>
        <p:txBody>
          <a:bodyPr>
            <a:normAutofit/>
          </a:bodyPr>
          <a:lstStyle/>
          <a:p>
            <a:r>
              <a:rPr lang="en-US" dirty="0" smtClean="0"/>
              <a:t>When excessive fats are eaten they lead to:</a:t>
            </a:r>
          </a:p>
          <a:p>
            <a:pPr lvl="1"/>
            <a:r>
              <a:rPr lang="en-US" dirty="0" smtClean="0"/>
              <a:t>Heart Disease</a:t>
            </a:r>
          </a:p>
          <a:p>
            <a:pPr lvl="1"/>
            <a:r>
              <a:rPr lang="en-US" dirty="0" smtClean="0"/>
              <a:t>Obesity</a:t>
            </a:r>
          </a:p>
          <a:p>
            <a:pPr lvl="1"/>
            <a:r>
              <a:rPr lang="en-US" dirty="0" smtClean="0"/>
              <a:t>Diabetes</a:t>
            </a:r>
          </a:p>
          <a:p>
            <a:pPr lvl="1"/>
            <a:r>
              <a:rPr lang="en-US" dirty="0" smtClean="0"/>
              <a:t>Clogged Arteries</a:t>
            </a:r>
          </a:p>
          <a:p>
            <a:pPr lvl="1"/>
            <a:r>
              <a:rPr lang="en-US" dirty="0" smtClean="0"/>
              <a:t>Stroke</a:t>
            </a:r>
          </a:p>
          <a:p>
            <a:r>
              <a:rPr lang="en-US" dirty="0" smtClean="0"/>
              <a:t>Athletes should use healthy fats &amp; limit their fatty meats, high fat Dairy products, Fried foods &amp; Solid Fats</a:t>
            </a:r>
            <a:endParaRPr lang="en-US" dirty="0"/>
          </a:p>
        </p:txBody>
      </p:sp>
      <p:pic>
        <p:nvPicPr>
          <p:cNvPr id="4" name="Picture 3" descr="th-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32400" y="1608668"/>
            <a:ext cx="2302933" cy="1947332"/>
          </a:xfrm>
          <a:prstGeom prst="rect">
            <a:avLst/>
          </a:prstGeom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107576"/>
            <a:ext cx="8042276" cy="823757"/>
          </a:xfrm>
        </p:spPr>
        <p:txBody>
          <a:bodyPr/>
          <a:lstStyle/>
          <a:p>
            <a:r>
              <a:rPr lang="en-US" dirty="0" smtClean="0"/>
              <a:t>Hydration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9275" y="931332"/>
            <a:ext cx="7375525" cy="5926667"/>
          </a:xfrm>
        </p:spPr>
        <p:txBody>
          <a:bodyPr>
            <a:normAutofit/>
          </a:bodyPr>
          <a:lstStyle/>
          <a:p>
            <a:r>
              <a:rPr lang="en-US" dirty="0" smtClean="0"/>
              <a:t>All individuals need water, a minimum of 64 fl. oz. a day.</a:t>
            </a:r>
          </a:p>
          <a:p>
            <a:r>
              <a:rPr lang="en-US" dirty="0" smtClean="0"/>
              <a:t>Fluids are found in most foods which helps the body to consume 64 fl. oz. </a:t>
            </a:r>
          </a:p>
          <a:p>
            <a:r>
              <a:rPr lang="en-US" dirty="0" smtClean="0"/>
              <a:t>Fluids help to regulate the body’s temperature, regulate blood pressure, provide structure &amp; lubricants for the body, maintain electrolyte balances, help with nutrient transport &amp; aid in a quicker body recovery (dehydration delays recovery)</a:t>
            </a:r>
          </a:p>
          <a:p>
            <a:r>
              <a:rPr lang="en-US" dirty="0" smtClean="0"/>
              <a:t>As exercise increases, weight loss due to dehydration increases. A 2% weight loss can impair body performance.</a:t>
            </a:r>
            <a:endParaRPr lang="en-US" dirty="0"/>
          </a:p>
        </p:txBody>
      </p:sp>
      <p:pic>
        <p:nvPicPr>
          <p:cNvPr id="4" name="Picture 3" descr="th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24800" y="565679"/>
            <a:ext cx="1047750" cy="1171575"/>
          </a:xfrm>
          <a:prstGeom prst="rect">
            <a:avLst/>
          </a:prstGeom>
        </p:spPr>
      </p:pic>
      <p:pic>
        <p:nvPicPr>
          <p:cNvPr id="7" name="Picture 6" descr="th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50162" y="4586287"/>
            <a:ext cx="1322387" cy="1865313"/>
          </a:xfrm>
          <a:prstGeom prst="rect">
            <a:avLst/>
          </a:prstGeom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107576"/>
            <a:ext cx="8042276" cy="705224"/>
          </a:xfrm>
        </p:spPr>
        <p:txBody>
          <a:bodyPr/>
          <a:lstStyle/>
          <a:p>
            <a:r>
              <a:rPr lang="en-US" dirty="0" smtClean="0"/>
              <a:t>Hydration cont.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9275" y="1016000"/>
            <a:ext cx="7595658" cy="58420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Allowing the body to become dehydrated can cause muscles to cramp, alter blood pressure &amp; causes weight loss.</a:t>
            </a:r>
          </a:p>
          <a:p>
            <a:r>
              <a:rPr lang="en-US" dirty="0" smtClean="0"/>
              <a:t>Drinking too much water can alter electrolytes &amp; cause hyponatremia – low levels of sodium in the body which causes low blood levels.</a:t>
            </a:r>
          </a:p>
          <a:p>
            <a:r>
              <a:rPr lang="en-US" dirty="0" smtClean="0"/>
              <a:t>A good rule of thumb is to get 16 oz. of water with each meal.</a:t>
            </a:r>
          </a:p>
          <a:p>
            <a:r>
              <a:rPr lang="en-US" dirty="0" smtClean="0"/>
              <a:t>Carry a water bottle with you whether you are working out, working, at school, or doing whatever.</a:t>
            </a:r>
          </a:p>
          <a:p>
            <a:r>
              <a:rPr lang="en-US" dirty="0" smtClean="0"/>
              <a:t>Start to hydrate 4 hrs before any event. Drinking about 10-16 fl. oz during this time.</a:t>
            </a:r>
          </a:p>
        </p:txBody>
      </p:sp>
      <p:pic>
        <p:nvPicPr>
          <p:cNvPr id="4" name="Picture 3" descr="th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36933" y="1508124"/>
            <a:ext cx="1268942" cy="1895475"/>
          </a:xfrm>
          <a:prstGeom prst="rect">
            <a:avLst/>
          </a:prstGeom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107576"/>
            <a:ext cx="8042276" cy="806824"/>
          </a:xfrm>
        </p:spPr>
        <p:txBody>
          <a:bodyPr/>
          <a:lstStyle/>
          <a:p>
            <a:r>
              <a:rPr lang="en-US" dirty="0" smtClean="0"/>
              <a:t>Hydration cont.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9275" y="1117600"/>
            <a:ext cx="8042276" cy="5740400"/>
          </a:xfrm>
        </p:spPr>
        <p:txBody>
          <a:bodyPr>
            <a:normAutofit/>
          </a:bodyPr>
          <a:lstStyle/>
          <a:p>
            <a:r>
              <a:rPr lang="en-US" dirty="0" smtClean="0"/>
              <a:t>Urine color darkens as dehydration           increases, monitor urine color &amp; lack of    frequency.</a:t>
            </a:r>
          </a:p>
          <a:p>
            <a:r>
              <a:rPr lang="en-US" dirty="0" smtClean="0"/>
              <a:t>Fluid intake is influenced by: gender, age, body mass, outside temperature, sweat rate, altitude &amp; type of sport involved in.</a:t>
            </a:r>
          </a:p>
          <a:p>
            <a:r>
              <a:rPr lang="en-US" dirty="0" smtClean="0"/>
              <a:t>How much should I drink?</a:t>
            </a:r>
          </a:p>
          <a:p>
            <a:pPr lvl="1"/>
            <a:r>
              <a:rPr lang="en-US" dirty="0" smtClean="0"/>
              <a:t>Always drink a glass of water, milk, or 100% juice at each meal.</a:t>
            </a:r>
          </a:p>
          <a:p>
            <a:pPr lvl="1"/>
            <a:r>
              <a:rPr lang="en-US" dirty="0" smtClean="0"/>
              <a:t>Drink more when adapting to a new environment (altitude, temperatures &amp; humidity)</a:t>
            </a:r>
          </a:p>
          <a:p>
            <a:pPr lvl="1"/>
            <a:endParaRPr lang="en-US" dirty="0"/>
          </a:p>
        </p:txBody>
      </p:sp>
      <p:pic>
        <p:nvPicPr>
          <p:cNvPr id="4" name="Picture 3" descr="th-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13600" y="107576"/>
            <a:ext cx="1604963" cy="2338709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Sports Nutrition Depends on the following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9275" y="1600201"/>
            <a:ext cx="7070725" cy="4343400"/>
          </a:xfrm>
        </p:spPr>
        <p:txBody>
          <a:bodyPr/>
          <a:lstStyle/>
          <a:p>
            <a:r>
              <a:rPr lang="en-US" dirty="0" smtClean="0"/>
              <a:t>Additional Energy Expenditures that are Needed</a:t>
            </a:r>
          </a:p>
          <a:p>
            <a:r>
              <a:rPr lang="en-US" dirty="0" smtClean="0"/>
              <a:t>Sport Specific Needs for:</a:t>
            </a:r>
          </a:p>
          <a:p>
            <a:pPr lvl="1"/>
            <a:r>
              <a:rPr lang="en-US" dirty="0" smtClean="0"/>
              <a:t>Team Sports, Power Sports, Aesthetic Sports, Endurance Sports, Winter Sports, Water Sports, Mixed Sports, Individual Sports</a:t>
            </a:r>
          </a:p>
          <a:p>
            <a:r>
              <a:rPr lang="en-US" dirty="0" smtClean="0"/>
              <a:t>Food Function with Type of Sport</a:t>
            </a:r>
          </a:p>
          <a:p>
            <a:r>
              <a:rPr lang="en-US" dirty="0" smtClean="0"/>
              <a:t>Training Tools to Improve &amp; Prepare Athletes</a:t>
            </a:r>
            <a:endParaRPr lang="en-US" dirty="0"/>
          </a:p>
        </p:txBody>
      </p:sp>
      <p:pic>
        <p:nvPicPr>
          <p:cNvPr id="4" name="Picture 3" descr="th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42667" y="5489576"/>
            <a:ext cx="1988608" cy="1162050"/>
          </a:xfrm>
          <a:prstGeom prst="rect">
            <a:avLst/>
          </a:prstGeom>
        </p:spPr>
      </p:pic>
      <p:pic>
        <p:nvPicPr>
          <p:cNvPr id="5" name="Picture 4" descr="th-2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38631" y="2994025"/>
            <a:ext cx="1092644" cy="1536700"/>
          </a:xfrm>
          <a:prstGeom prst="rect">
            <a:avLst/>
          </a:prstGeom>
        </p:spPr>
      </p:pic>
      <p:pic>
        <p:nvPicPr>
          <p:cNvPr id="6" name="Picture 5" descr="th-1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37141" y="5489576"/>
            <a:ext cx="1821392" cy="1162050"/>
          </a:xfrm>
          <a:prstGeom prst="rect">
            <a:avLst/>
          </a:prstGeom>
        </p:spPr>
      </p:pic>
      <p:pic>
        <p:nvPicPr>
          <p:cNvPr id="7" name="Picture 6" descr="th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043333" y="692057"/>
            <a:ext cx="887942" cy="1504950"/>
          </a:xfrm>
          <a:prstGeom prst="rect">
            <a:avLst/>
          </a:prstGeom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107576"/>
            <a:ext cx="8042276" cy="789891"/>
          </a:xfrm>
        </p:spPr>
        <p:txBody>
          <a:bodyPr/>
          <a:lstStyle/>
          <a:p>
            <a:r>
              <a:rPr lang="en-US" dirty="0" smtClean="0"/>
              <a:t>Hydration cont.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9275" y="897466"/>
            <a:ext cx="6808879" cy="5960533"/>
          </a:xfrm>
        </p:spPr>
        <p:txBody>
          <a:bodyPr/>
          <a:lstStyle/>
          <a:p>
            <a:r>
              <a:rPr lang="en-US" dirty="0" smtClean="0"/>
              <a:t>Determine Sweat Rate:</a:t>
            </a:r>
          </a:p>
          <a:p>
            <a:pPr lvl="1"/>
            <a:r>
              <a:rPr lang="en-US" b="1" dirty="0" smtClean="0"/>
              <a:t>Step 1</a:t>
            </a:r>
            <a:r>
              <a:rPr lang="en-US" dirty="0" smtClean="0"/>
              <a:t> – Weigh yourself (minimal clothing, no shoes) before event.</a:t>
            </a:r>
          </a:p>
          <a:p>
            <a:pPr lvl="1"/>
            <a:r>
              <a:rPr lang="en-US" b="1" dirty="0" smtClean="0"/>
              <a:t>Step 2</a:t>
            </a:r>
            <a:r>
              <a:rPr lang="en-US" dirty="0" smtClean="0"/>
              <a:t> – Keep track of all fluids consumed during event</a:t>
            </a:r>
          </a:p>
          <a:p>
            <a:pPr lvl="1"/>
            <a:r>
              <a:rPr lang="en-US" b="1" dirty="0" smtClean="0"/>
              <a:t>Step 3</a:t>
            </a:r>
            <a:r>
              <a:rPr lang="en-US" dirty="0" smtClean="0"/>
              <a:t> – Weigh yourself after event (same clothing)</a:t>
            </a:r>
          </a:p>
          <a:p>
            <a:pPr lvl="1"/>
            <a:r>
              <a:rPr lang="en-US" b="1" dirty="0" smtClean="0"/>
              <a:t>Step 4</a:t>
            </a:r>
            <a:r>
              <a:rPr lang="en-US" dirty="0" smtClean="0"/>
              <a:t> – Find the difference &amp; convert to oz. (1 lb. = 16 oz or 2 cups of fluid)</a:t>
            </a:r>
          </a:p>
          <a:p>
            <a:pPr lvl="1"/>
            <a:r>
              <a:rPr lang="en-US" b="1" dirty="0" smtClean="0"/>
              <a:t>Step 5</a:t>
            </a:r>
            <a:r>
              <a:rPr lang="en-US" dirty="0" smtClean="0"/>
              <a:t> – Add to the oz you consumed during the event</a:t>
            </a:r>
          </a:p>
          <a:p>
            <a:pPr lvl="1"/>
            <a:r>
              <a:rPr lang="en-US" b="1" dirty="0" smtClean="0"/>
              <a:t>Step 6</a:t>
            </a:r>
            <a:r>
              <a:rPr lang="en-US" dirty="0" smtClean="0"/>
              <a:t> – Determine hourly sweat rate: divide total oz lost by hrs of event</a:t>
            </a:r>
            <a:endParaRPr lang="en-US" b="1" dirty="0"/>
          </a:p>
        </p:txBody>
      </p:sp>
      <p:pic>
        <p:nvPicPr>
          <p:cNvPr id="4" name="Picture 3" descr="th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58154" y="1388533"/>
            <a:ext cx="1548779" cy="2607688"/>
          </a:xfrm>
          <a:prstGeom prst="rect">
            <a:avLst/>
          </a:prstGeom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107576"/>
            <a:ext cx="8042276" cy="772957"/>
          </a:xfrm>
        </p:spPr>
        <p:txBody>
          <a:bodyPr/>
          <a:lstStyle/>
          <a:p>
            <a:r>
              <a:rPr lang="en-US" dirty="0" smtClean="0"/>
              <a:t>Sweat Rate 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9275" y="1100667"/>
            <a:ext cx="8042276" cy="5435600"/>
          </a:xfrm>
        </p:spPr>
        <p:txBody>
          <a:bodyPr/>
          <a:lstStyle/>
          <a:p>
            <a:r>
              <a:rPr lang="en-US" dirty="0" smtClean="0"/>
              <a:t>Tim practices for 2 hrs &amp; drinks 20 oz (2.5 cups)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549275" y="1794932"/>
          <a:ext cx="8042276" cy="4311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61662"/>
                <a:gridCol w="3529666"/>
                <a:gridCol w="3350948"/>
              </a:tblGrid>
              <a:tr h="431144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Steps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Action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Results</a:t>
                      </a:r>
                      <a:endParaRPr lang="en-US" dirty="0"/>
                    </a:p>
                  </a:txBody>
                  <a:tcPr/>
                </a:tc>
              </a:tr>
              <a:tr h="431144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Weigh self before event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175 lbs</a:t>
                      </a:r>
                      <a:endParaRPr lang="en-US" dirty="0"/>
                    </a:p>
                  </a:txBody>
                  <a:tcPr/>
                </a:tc>
              </a:tr>
              <a:tr h="431144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Keep track of fluids consumed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20 oz</a:t>
                      </a:r>
                      <a:endParaRPr lang="en-US" dirty="0"/>
                    </a:p>
                  </a:txBody>
                  <a:tcPr/>
                </a:tc>
              </a:tr>
              <a:tr h="754502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Weigh self after event (same</a:t>
                      </a:r>
                      <a:r>
                        <a:rPr lang="en-US" baseline="0" dirty="0" smtClean="0"/>
                        <a:t> clothing)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172 lbs</a:t>
                      </a:r>
                      <a:endParaRPr lang="en-US" dirty="0"/>
                    </a:p>
                  </a:txBody>
                  <a:tcPr/>
                </a:tc>
              </a:tr>
              <a:tr h="754502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Find the difference &amp; convert to oz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Lost 3 lbs = 48 oz</a:t>
                      </a:r>
                      <a:endParaRPr lang="en-US" dirty="0"/>
                    </a:p>
                  </a:txBody>
                  <a:tcPr/>
                </a:tc>
              </a:tr>
              <a:tr h="754502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Add the oz consumed to oz lost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20 oz + 48 oz = 68 oz (8.5 cups)</a:t>
                      </a:r>
                      <a:endParaRPr lang="en-US" dirty="0"/>
                    </a:p>
                  </a:txBody>
                  <a:tcPr/>
                </a:tc>
              </a:tr>
              <a:tr h="754502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Determine hourly sweat rate: divide oz lost by hrs in event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68 oz/2 hrs = 34 oz or 4 cups/hr</a:t>
                      </a:r>
                      <a:r>
                        <a:rPr lang="en-US" baseline="0" dirty="0" smtClean="0"/>
                        <a:t> lost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107576"/>
            <a:ext cx="8042276" cy="756024"/>
          </a:xfrm>
        </p:spPr>
        <p:txBody>
          <a:bodyPr/>
          <a:lstStyle/>
          <a:p>
            <a:r>
              <a:rPr lang="en-US" dirty="0" smtClean="0"/>
              <a:t>Supplements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9275" y="863600"/>
            <a:ext cx="8042276" cy="5638800"/>
          </a:xfrm>
        </p:spPr>
        <p:txBody>
          <a:bodyPr/>
          <a:lstStyle/>
          <a:p>
            <a:r>
              <a:rPr lang="en-US" dirty="0" smtClean="0"/>
              <a:t>Athletes who eat a varied, nutrient dense diet, following the dietary guidelines &amp; get 8 glasses of water a day do not need sports bars, dietary supplements, or sports drinks.</a:t>
            </a:r>
          </a:p>
          <a:p>
            <a:r>
              <a:rPr lang="en-US" dirty="0" smtClean="0"/>
              <a:t>Supplements include the following risks: Drug tests at events, Financial Burdens, Caffeine, FDA Non-tested ingredients, Health Risks, Quality Research, &amp; Can Effect a Good Performance.</a:t>
            </a:r>
            <a:endParaRPr lang="en-US" dirty="0"/>
          </a:p>
        </p:txBody>
      </p:sp>
      <p:pic>
        <p:nvPicPr>
          <p:cNvPr id="4" name="Picture 3" descr="th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9275" y="4334933"/>
            <a:ext cx="1567392" cy="1845734"/>
          </a:xfrm>
          <a:prstGeom prst="rect">
            <a:avLst/>
          </a:prstGeom>
        </p:spPr>
      </p:pic>
      <p:pic>
        <p:nvPicPr>
          <p:cNvPr id="5" name="Picture 4" descr="th-1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01999" y="4529138"/>
            <a:ext cx="1896533" cy="1651529"/>
          </a:xfrm>
          <a:prstGeom prst="rect">
            <a:avLst/>
          </a:prstGeom>
        </p:spPr>
      </p:pic>
      <p:pic>
        <p:nvPicPr>
          <p:cNvPr id="6" name="Picture 5" descr="th-2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94400" y="4334933"/>
            <a:ext cx="1925638" cy="1845733"/>
          </a:xfrm>
          <a:prstGeom prst="rect">
            <a:avLst/>
          </a:prstGeom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0"/>
            <a:ext cx="8042276" cy="778933"/>
          </a:xfrm>
        </p:spPr>
        <p:txBody>
          <a:bodyPr/>
          <a:lstStyle/>
          <a:p>
            <a:r>
              <a:rPr lang="en-US" dirty="0" smtClean="0"/>
              <a:t>Pre-Game Meals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9275" y="778933"/>
            <a:ext cx="8042276" cy="6079067"/>
          </a:xfrm>
        </p:spPr>
        <p:txBody>
          <a:bodyPr>
            <a:normAutofit/>
          </a:bodyPr>
          <a:lstStyle/>
          <a:p>
            <a:r>
              <a:rPr lang="en-US" dirty="0" smtClean="0"/>
              <a:t>Before the Pre-Game Meal, usually the night before:</a:t>
            </a:r>
          </a:p>
          <a:p>
            <a:pPr lvl="1"/>
            <a:r>
              <a:rPr lang="en-US" dirty="0" smtClean="0"/>
              <a:t>Have a meal that is high in carb-rich foods, moderate in lean protein &amp; low in fat.</a:t>
            </a:r>
          </a:p>
          <a:p>
            <a:r>
              <a:rPr lang="en-US" dirty="0" smtClean="0"/>
              <a:t>Pre-Game Meal should:</a:t>
            </a:r>
          </a:p>
          <a:p>
            <a:pPr lvl="1"/>
            <a:r>
              <a:rPr lang="en-US" dirty="0" smtClean="0"/>
              <a:t>Be 2-4 hrs before the event</a:t>
            </a:r>
          </a:p>
          <a:p>
            <a:pPr lvl="1"/>
            <a:r>
              <a:rPr lang="en-US" dirty="0" smtClean="0"/>
              <a:t>Contain 8-16 oz of water </a:t>
            </a:r>
          </a:p>
          <a:p>
            <a:pPr lvl="1"/>
            <a:r>
              <a:rPr lang="en-US" dirty="0" smtClean="0"/>
              <a:t>Contain low-fiber foods</a:t>
            </a:r>
          </a:p>
          <a:p>
            <a:pPr lvl="1"/>
            <a:r>
              <a:rPr lang="en-US" dirty="0" smtClean="0"/>
              <a:t>Be familiar, not a new food &amp; is easily digested</a:t>
            </a:r>
          </a:p>
          <a:p>
            <a:pPr lvl="1"/>
            <a:r>
              <a:rPr lang="en-US" dirty="0" smtClean="0"/>
              <a:t>Contain 1-3 grams of carbs/lb of weight</a:t>
            </a:r>
          </a:p>
          <a:p>
            <a:pPr lvl="1"/>
            <a:r>
              <a:rPr lang="en-US" dirty="0" smtClean="0"/>
              <a:t>Be Carb-rich: (rice, cereals, pasta, bread, fruits, potatoes, corn, peas, &amp; squash), Lean-proteins (chicken, turkey or fish) &amp; Low-fat (skim milk, low-fat yogurt, avocados, nuts &amp; seeds) </a:t>
            </a:r>
          </a:p>
          <a:p>
            <a:pPr lvl="1"/>
            <a:r>
              <a:rPr lang="en-US" dirty="0" smtClean="0"/>
              <a:t>Should take into account: duration of event, gender, body mass, age, sport &amp; energy needs</a:t>
            </a:r>
          </a:p>
        </p:txBody>
      </p:sp>
      <p:pic>
        <p:nvPicPr>
          <p:cNvPr id="5" name="Picture 4" descr="th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75867" y="1792816"/>
            <a:ext cx="2929466" cy="1661584"/>
          </a:xfrm>
          <a:prstGeom prst="rect">
            <a:avLst/>
          </a:prstGeom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107576"/>
            <a:ext cx="8042276" cy="688291"/>
          </a:xfrm>
        </p:spPr>
        <p:txBody>
          <a:bodyPr/>
          <a:lstStyle/>
          <a:p>
            <a:r>
              <a:rPr lang="en-US" dirty="0" smtClean="0"/>
              <a:t>Pre-Game Meal Examples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9275" y="795868"/>
            <a:ext cx="8042276" cy="6062132"/>
          </a:xfrm>
        </p:spPr>
        <p:txBody>
          <a:bodyPr>
            <a:normAutofit/>
          </a:bodyPr>
          <a:lstStyle/>
          <a:p>
            <a:r>
              <a:rPr lang="en-US" b="1" dirty="0" smtClean="0"/>
              <a:t>Breakfast</a:t>
            </a:r>
          </a:p>
          <a:p>
            <a:pPr lvl="1"/>
            <a:r>
              <a:rPr lang="en-US" dirty="0" smtClean="0"/>
              <a:t>1-2 cups Rice Chex Cereal w/1 cup skim milk</a:t>
            </a:r>
          </a:p>
          <a:p>
            <a:pPr lvl="2"/>
            <a:r>
              <a:rPr lang="en-US" dirty="0" smtClean="0"/>
              <a:t>Low fiber Carbohydrate</a:t>
            </a:r>
          </a:p>
          <a:p>
            <a:pPr lvl="2"/>
            <a:r>
              <a:rPr lang="en-US" dirty="0" smtClean="0"/>
              <a:t>Vegetable Protein</a:t>
            </a:r>
          </a:p>
          <a:p>
            <a:pPr lvl="1"/>
            <a:r>
              <a:rPr lang="en-US" dirty="0" smtClean="0"/>
              <a:t>1 cup sliced Strawberries</a:t>
            </a:r>
          </a:p>
          <a:p>
            <a:pPr lvl="2"/>
            <a:r>
              <a:rPr lang="en-US" dirty="0" smtClean="0"/>
              <a:t>Low fiber Carbohydrate</a:t>
            </a:r>
          </a:p>
          <a:p>
            <a:pPr lvl="1"/>
            <a:r>
              <a:rPr lang="en-US" dirty="0" smtClean="0"/>
              <a:t>1/3 cups Almonds</a:t>
            </a:r>
          </a:p>
          <a:p>
            <a:pPr lvl="2"/>
            <a:r>
              <a:rPr lang="en-US" dirty="0" smtClean="0"/>
              <a:t>Vegetable Protein</a:t>
            </a:r>
          </a:p>
          <a:p>
            <a:pPr lvl="2"/>
            <a:r>
              <a:rPr lang="en-US" dirty="0" smtClean="0"/>
              <a:t>Low-fat Fats</a:t>
            </a:r>
          </a:p>
          <a:p>
            <a:pPr lvl="1"/>
            <a:r>
              <a:rPr lang="en-US" dirty="0" smtClean="0"/>
              <a:t>8 oz glass of water</a:t>
            </a:r>
          </a:p>
          <a:p>
            <a:pPr lvl="2"/>
            <a:r>
              <a:rPr lang="en-US" dirty="0" smtClean="0"/>
              <a:t>Hydration</a:t>
            </a:r>
          </a:p>
          <a:p>
            <a:r>
              <a:rPr lang="en-US" b="1" dirty="0" smtClean="0"/>
              <a:t>Write 2 more Different Breakfasts – </a:t>
            </a:r>
            <a:r>
              <a:rPr lang="en-US" dirty="0" smtClean="0"/>
              <a:t>Use the following format for a Pre-Game Meal &amp; plan 2 breakfasts using the following grid.</a:t>
            </a:r>
            <a:endParaRPr lang="en-US" b="1" dirty="0" smtClean="0"/>
          </a:p>
        </p:txBody>
      </p:sp>
      <p:pic>
        <p:nvPicPr>
          <p:cNvPr id="4" name="Picture 3" descr="th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69467" y="2082800"/>
            <a:ext cx="2540000" cy="2032000"/>
          </a:xfrm>
          <a:prstGeom prst="rect">
            <a:avLst/>
          </a:prstGeom>
        </p:spPr>
      </p:pic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107576"/>
            <a:ext cx="8042276" cy="739091"/>
          </a:xfrm>
        </p:spPr>
        <p:txBody>
          <a:bodyPr/>
          <a:lstStyle/>
          <a:p>
            <a:r>
              <a:rPr lang="en-US" dirty="0" smtClean="0"/>
              <a:t>Pre-Game Meal Examples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9275" y="846666"/>
            <a:ext cx="8042276" cy="6011333"/>
          </a:xfrm>
        </p:spPr>
        <p:txBody>
          <a:bodyPr>
            <a:normAutofit fontScale="92500" lnSpcReduction="10000"/>
          </a:bodyPr>
          <a:lstStyle/>
          <a:p>
            <a:r>
              <a:rPr lang="en-US" b="1" dirty="0" smtClean="0"/>
              <a:t>Lunch</a:t>
            </a:r>
          </a:p>
          <a:p>
            <a:pPr lvl="1"/>
            <a:r>
              <a:rPr lang="en-US" dirty="0" smtClean="0"/>
              <a:t>Pasta Salad (1 ½ cups cooked pasta; 1 cup vegetables (carrots, tomatoes, celery, olives, broccoli &amp; peas); ¼ cup meat (tuna, chicken, or salmon); 1.5 Tbsp vinaigrette dressing)</a:t>
            </a:r>
          </a:p>
          <a:p>
            <a:pPr lvl="2"/>
            <a:r>
              <a:rPr lang="en-US" dirty="0" smtClean="0"/>
              <a:t>Low-fiber Carbohydrate</a:t>
            </a:r>
          </a:p>
          <a:p>
            <a:pPr lvl="2"/>
            <a:r>
              <a:rPr lang="en-US" dirty="0" smtClean="0"/>
              <a:t>Lean Animal Protein</a:t>
            </a:r>
          </a:p>
          <a:p>
            <a:pPr lvl="2"/>
            <a:r>
              <a:rPr lang="en-US" dirty="0" smtClean="0"/>
              <a:t>Low-fat Fats</a:t>
            </a:r>
          </a:p>
          <a:p>
            <a:pPr lvl="1"/>
            <a:r>
              <a:rPr lang="en-US" dirty="0" smtClean="0"/>
              <a:t>Dinner Roll</a:t>
            </a:r>
          </a:p>
          <a:p>
            <a:pPr lvl="2"/>
            <a:r>
              <a:rPr lang="en-US" dirty="0" smtClean="0"/>
              <a:t>Low-fiber Carbohydrate</a:t>
            </a:r>
          </a:p>
          <a:p>
            <a:pPr lvl="1"/>
            <a:r>
              <a:rPr lang="en-US" dirty="0" smtClean="0"/>
              <a:t>Slice of Watermelon</a:t>
            </a:r>
          </a:p>
          <a:p>
            <a:pPr lvl="2"/>
            <a:r>
              <a:rPr lang="en-US" dirty="0" smtClean="0"/>
              <a:t>Low-fiber Carbohydrate</a:t>
            </a:r>
          </a:p>
          <a:p>
            <a:pPr lvl="1"/>
            <a:r>
              <a:rPr lang="en-US" dirty="0" smtClean="0"/>
              <a:t>8 oz glass of Water</a:t>
            </a:r>
          </a:p>
          <a:p>
            <a:pPr lvl="2"/>
            <a:r>
              <a:rPr lang="en-US" dirty="0" smtClean="0"/>
              <a:t>Hydration</a:t>
            </a:r>
          </a:p>
          <a:p>
            <a:pPr>
              <a:buFont typeface="Wingdings" charset="2"/>
              <a:buChar char="§"/>
            </a:pPr>
            <a:r>
              <a:rPr lang="en-US" b="1" dirty="0" smtClean="0"/>
              <a:t>Write 2 more Different Lunches – </a:t>
            </a:r>
            <a:r>
              <a:rPr lang="en-US" dirty="0" smtClean="0"/>
              <a:t>Use the following format for a Pre-Game Meal &amp; plan 2 breakfasts using the following grid.</a:t>
            </a:r>
            <a:endParaRPr lang="en-US" b="1" dirty="0" smtClean="0"/>
          </a:p>
          <a:p>
            <a:pPr>
              <a:buFont typeface="Wingdings" charset="2"/>
              <a:buChar char="§"/>
            </a:pPr>
            <a:endParaRPr lang="en-US" dirty="0"/>
          </a:p>
        </p:txBody>
      </p:sp>
      <p:pic>
        <p:nvPicPr>
          <p:cNvPr id="4" name="Picture 3" descr="th-2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17067" y="2353733"/>
            <a:ext cx="2658533" cy="1981200"/>
          </a:xfrm>
          <a:prstGeom prst="rect">
            <a:avLst/>
          </a:prstGeom>
        </p:spPr>
      </p:pic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107576"/>
            <a:ext cx="8042276" cy="756024"/>
          </a:xfrm>
        </p:spPr>
        <p:txBody>
          <a:bodyPr/>
          <a:lstStyle/>
          <a:p>
            <a:r>
              <a:rPr lang="en-US" dirty="0" smtClean="0"/>
              <a:t>Pre-Game Meal Examples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9275" y="863600"/>
            <a:ext cx="8042276" cy="5994400"/>
          </a:xfrm>
        </p:spPr>
        <p:txBody>
          <a:bodyPr>
            <a:normAutofit lnSpcReduction="10000"/>
          </a:bodyPr>
          <a:lstStyle/>
          <a:p>
            <a:r>
              <a:rPr lang="en-US" b="1" dirty="0" smtClean="0"/>
              <a:t>Dinner</a:t>
            </a:r>
          </a:p>
          <a:p>
            <a:pPr lvl="1"/>
            <a:r>
              <a:rPr lang="en-US" dirty="0" smtClean="0"/>
              <a:t>Turkey wrap (2 slices of lean turkey, romaine lettuce, tomatoes, avocados, olives, cucumbers, celery, tortilla, mozzarella cheese)</a:t>
            </a:r>
          </a:p>
          <a:p>
            <a:pPr lvl="2"/>
            <a:r>
              <a:rPr lang="en-US" dirty="0" smtClean="0"/>
              <a:t>Low-fiber Carbohydrate</a:t>
            </a:r>
          </a:p>
          <a:p>
            <a:pPr lvl="2"/>
            <a:r>
              <a:rPr lang="en-US" dirty="0" smtClean="0"/>
              <a:t>Lean Animal Protein</a:t>
            </a:r>
          </a:p>
          <a:p>
            <a:pPr lvl="2"/>
            <a:r>
              <a:rPr lang="en-US" dirty="0" smtClean="0"/>
              <a:t>Low-fat Fats</a:t>
            </a:r>
          </a:p>
          <a:p>
            <a:pPr lvl="1"/>
            <a:r>
              <a:rPr lang="en-US" dirty="0" smtClean="0"/>
              <a:t>1 cup low-fat yogurt w/ ½ cup fruit</a:t>
            </a:r>
          </a:p>
          <a:p>
            <a:pPr lvl="2"/>
            <a:r>
              <a:rPr lang="en-US" dirty="0" smtClean="0"/>
              <a:t>Lean Protein</a:t>
            </a:r>
          </a:p>
          <a:p>
            <a:pPr lvl="2"/>
            <a:r>
              <a:rPr lang="en-US" dirty="0" smtClean="0"/>
              <a:t>Low-fiber Carbohydrate</a:t>
            </a:r>
          </a:p>
          <a:p>
            <a:pPr lvl="1"/>
            <a:r>
              <a:rPr lang="en-US" dirty="0" smtClean="0"/>
              <a:t>½ cup snap peas</a:t>
            </a:r>
          </a:p>
          <a:p>
            <a:pPr lvl="2"/>
            <a:r>
              <a:rPr lang="en-US" dirty="0" smtClean="0"/>
              <a:t>Low-fiber Carbohydrate</a:t>
            </a:r>
          </a:p>
          <a:p>
            <a:pPr lvl="1"/>
            <a:r>
              <a:rPr lang="en-US" dirty="0" smtClean="0"/>
              <a:t>8 oz glass of Water</a:t>
            </a:r>
          </a:p>
          <a:p>
            <a:pPr lvl="2"/>
            <a:r>
              <a:rPr lang="en-US" dirty="0" smtClean="0"/>
              <a:t>Hydration</a:t>
            </a:r>
          </a:p>
          <a:p>
            <a:pPr lvl="1"/>
            <a:r>
              <a:rPr lang="en-US" b="1" dirty="0" smtClean="0"/>
              <a:t>Write 2 more </a:t>
            </a:r>
            <a:r>
              <a:rPr lang="en-US" b="1" smtClean="0"/>
              <a:t>Different Dinners </a:t>
            </a:r>
            <a:r>
              <a:rPr lang="en-US" b="1" dirty="0" smtClean="0"/>
              <a:t>– </a:t>
            </a:r>
            <a:r>
              <a:rPr lang="en-US" dirty="0" smtClean="0"/>
              <a:t>Use the following format for a Pre-Game Meal &amp; plan 2 breakfasts using the following grid.</a:t>
            </a:r>
            <a:endParaRPr lang="en-US" b="1" dirty="0" smtClean="0"/>
          </a:p>
          <a:p>
            <a:pPr lvl="1">
              <a:buNone/>
            </a:pPr>
            <a:endParaRPr lang="en-US" dirty="0" smtClean="0"/>
          </a:p>
          <a:p>
            <a:pPr>
              <a:buNone/>
            </a:pPr>
            <a:endParaRPr lang="en-US" dirty="0"/>
          </a:p>
        </p:txBody>
      </p:sp>
      <p:pic>
        <p:nvPicPr>
          <p:cNvPr id="4" name="Picture 3" descr="th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79068" y="2218266"/>
            <a:ext cx="2150532" cy="1896533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107576"/>
            <a:ext cx="8042276" cy="790362"/>
          </a:xfrm>
        </p:spPr>
        <p:txBody>
          <a:bodyPr/>
          <a:lstStyle/>
          <a:p>
            <a:r>
              <a:rPr lang="en-US" dirty="0" smtClean="0"/>
              <a:t>Food &amp; Functionality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9275" y="1154491"/>
            <a:ext cx="8042276" cy="4789110"/>
          </a:xfrm>
        </p:spPr>
        <p:txBody>
          <a:bodyPr/>
          <a:lstStyle/>
          <a:p>
            <a:r>
              <a:rPr lang="en-US" dirty="0" smtClean="0"/>
              <a:t>Energy = </a:t>
            </a:r>
          </a:p>
          <a:p>
            <a:pPr lvl="1"/>
            <a:r>
              <a:rPr lang="en-US" dirty="0" smtClean="0"/>
              <a:t>High &amp; Low-fiber Carbohydrates</a:t>
            </a:r>
          </a:p>
          <a:p>
            <a:pPr lvl="1"/>
            <a:r>
              <a:rPr lang="en-US" dirty="0" smtClean="0"/>
              <a:t>Animal &amp; Vegetable Lean Proteins</a:t>
            </a:r>
          </a:p>
          <a:p>
            <a:pPr lvl="1"/>
            <a:r>
              <a:rPr lang="en-US" dirty="0" smtClean="0"/>
              <a:t>Low-fat Fats</a:t>
            </a:r>
          </a:p>
          <a:p>
            <a:r>
              <a:rPr lang="en-US" dirty="0" smtClean="0"/>
              <a:t>Food Choices that Impact Performance =</a:t>
            </a:r>
          </a:p>
          <a:p>
            <a:pPr lvl="1"/>
            <a:r>
              <a:rPr lang="en-US" dirty="0" smtClean="0"/>
              <a:t>Eat a Variety of Foods</a:t>
            </a:r>
          </a:p>
          <a:p>
            <a:pPr lvl="1"/>
            <a:r>
              <a:rPr lang="en-US" dirty="0" smtClean="0"/>
              <a:t>Eat Nutrient Dense Foods</a:t>
            </a:r>
          </a:p>
          <a:p>
            <a:pPr lvl="1"/>
            <a:r>
              <a:rPr lang="en-US" dirty="0" smtClean="0"/>
              <a:t>Eat High Vitamin &amp; Mineral Foods</a:t>
            </a:r>
            <a:endParaRPr lang="en-US" dirty="0"/>
          </a:p>
        </p:txBody>
      </p:sp>
      <p:pic>
        <p:nvPicPr>
          <p:cNvPr id="4" name="Picture 3" descr="th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77217" y="5117108"/>
            <a:ext cx="1917700" cy="1642062"/>
          </a:xfrm>
          <a:prstGeom prst="rect">
            <a:avLst/>
          </a:prstGeom>
        </p:spPr>
      </p:pic>
      <p:pic>
        <p:nvPicPr>
          <p:cNvPr id="6" name="Picture 5" descr="th-2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9275" y="5117108"/>
            <a:ext cx="1917700" cy="1652986"/>
          </a:xfrm>
          <a:prstGeom prst="rect">
            <a:avLst/>
          </a:prstGeom>
        </p:spPr>
      </p:pic>
      <p:pic>
        <p:nvPicPr>
          <p:cNvPr id="8" name="Picture 7" descr="th-2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940551" y="5117108"/>
            <a:ext cx="1947333" cy="1652986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107576"/>
            <a:ext cx="8042276" cy="912665"/>
          </a:xfrm>
        </p:spPr>
        <p:txBody>
          <a:bodyPr/>
          <a:lstStyle/>
          <a:p>
            <a:r>
              <a:rPr lang="en-US" dirty="0" smtClean="0"/>
              <a:t>Carbohydrates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Carbohydrates are the body’s primary source of energy.</a:t>
            </a:r>
          </a:p>
          <a:p>
            <a:r>
              <a:rPr lang="en-US" dirty="0" smtClean="0"/>
              <a:t>Dietary carbohydrates include: Grains, Fruits, Vegetables, Beans, Nuts &amp; Dairy.</a:t>
            </a:r>
          </a:p>
          <a:p>
            <a:r>
              <a:rPr lang="en-US" dirty="0" smtClean="0"/>
              <a:t>These foods can be stored in the liver &amp; in the muscles as glycogen to be used later for energy.</a:t>
            </a:r>
          </a:p>
          <a:p>
            <a:r>
              <a:rPr lang="en-US" dirty="0" smtClean="0"/>
              <a:t>Glycogen is a polysaccharide that forms into a glucose when it is hydrated.</a:t>
            </a:r>
            <a:endParaRPr lang="en-US" dirty="0"/>
          </a:p>
        </p:txBody>
      </p:sp>
      <p:pic>
        <p:nvPicPr>
          <p:cNvPr id="4" name="Picture 3" descr="th-3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81969" y="107575"/>
            <a:ext cx="1698506" cy="1492625"/>
          </a:xfrm>
          <a:prstGeom prst="rect">
            <a:avLst/>
          </a:prstGeom>
        </p:spPr>
      </p:pic>
      <p:pic>
        <p:nvPicPr>
          <p:cNvPr id="5" name="Picture 4" descr="th-1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11345" y="5014913"/>
            <a:ext cx="1969130" cy="1564603"/>
          </a:xfrm>
          <a:prstGeom prst="rect">
            <a:avLst/>
          </a:prstGeom>
        </p:spPr>
      </p:pic>
      <p:pic>
        <p:nvPicPr>
          <p:cNvPr id="6" name="Picture 5" descr="th-2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8113" y="107575"/>
            <a:ext cx="1693810" cy="1492625"/>
          </a:xfrm>
          <a:prstGeom prst="rect">
            <a:avLst/>
          </a:prstGeom>
        </p:spPr>
      </p:pic>
      <p:pic>
        <p:nvPicPr>
          <p:cNvPr id="7" name="Picture 6" descr="th-4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38113" y="5499100"/>
            <a:ext cx="1693809" cy="1080416"/>
          </a:xfrm>
          <a:prstGeom prst="rect">
            <a:avLst/>
          </a:prstGeom>
        </p:spPr>
      </p:pic>
      <p:pic>
        <p:nvPicPr>
          <p:cNvPr id="8" name="Picture 7" descr="th.jp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164230" y="5499100"/>
            <a:ext cx="2477259" cy="1080416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Carbohydrate Recommendations . . 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9274" y="1444532"/>
            <a:ext cx="6819899" cy="5413468"/>
          </a:xfrm>
        </p:spPr>
        <p:txBody>
          <a:bodyPr>
            <a:normAutofit/>
          </a:bodyPr>
          <a:lstStyle/>
          <a:p>
            <a:r>
              <a:rPr lang="en-US" dirty="0" smtClean="0"/>
              <a:t>Minimum Amounts</a:t>
            </a:r>
          </a:p>
          <a:p>
            <a:pPr lvl="1"/>
            <a:r>
              <a:rPr lang="en-US" dirty="0" smtClean="0"/>
              <a:t>5-7 oz. per day</a:t>
            </a:r>
          </a:p>
          <a:p>
            <a:pPr lvl="1"/>
            <a:r>
              <a:rPr lang="en-US" dirty="0" smtClean="0"/>
              <a:t>Athletes need to get 55 – 60% of their daily calories from Carbohydrates the same as non-athletes</a:t>
            </a:r>
          </a:p>
          <a:p>
            <a:r>
              <a:rPr lang="en-US" dirty="0" smtClean="0"/>
              <a:t>Considerations</a:t>
            </a:r>
          </a:p>
          <a:p>
            <a:pPr lvl="1"/>
            <a:r>
              <a:rPr lang="en-US" dirty="0" smtClean="0"/>
              <a:t>Size, Gender, Sport &amp; Diet</a:t>
            </a:r>
          </a:p>
          <a:p>
            <a:pPr lvl="1"/>
            <a:r>
              <a:rPr lang="en-US" dirty="0" smtClean="0"/>
              <a:t>Caloric Density: Carbs are 4 cal/gram</a:t>
            </a:r>
          </a:p>
          <a:p>
            <a:r>
              <a:rPr lang="en-US" dirty="0" smtClean="0"/>
              <a:t>Carbohydrate Loading requires 8-10 oz.</a:t>
            </a:r>
          </a:p>
          <a:p>
            <a:r>
              <a:rPr lang="en-US" dirty="0" smtClean="0"/>
              <a:t>During Training use 30-60 grams of carbs/hr</a:t>
            </a:r>
          </a:p>
        </p:txBody>
      </p:sp>
      <p:pic>
        <p:nvPicPr>
          <p:cNvPr id="4" name="Picture 3" descr="th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69173" y="1444532"/>
            <a:ext cx="1641475" cy="976935"/>
          </a:xfrm>
          <a:prstGeom prst="rect">
            <a:avLst/>
          </a:prstGeom>
        </p:spPr>
      </p:pic>
      <p:pic>
        <p:nvPicPr>
          <p:cNvPr id="6" name="Picture 5" descr="th-2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69174" y="107577"/>
            <a:ext cx="1641475" cy="908424"/>
          </a:xfrm>
          <a:prstGeom prst="rect">
            <a:avLst/>
          </a:prstGeom>
        </p:spPr>
      </p:pic>
      <p:pic>
        <p:nvPicPr>
          <p:cNvPr id="7" name="Picture 6" descr="th-3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369173" y="4015712"/>
            <a:ext cx="1641475" cy="934773"/>
          </a:xfrm>
          <a:prstGeom prst="rect">
            <a:avLst/>
          </a:prstGeom>
        </p:spPr>
      </p:pic>
      <p:pic>
        <p:nvPicPr>
          <p:cNvPr id="8" name="Picture 7" descr="th-4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369173" y="2743200"/>
            <a:ext cx="1641475" cy="1016000"/>
          </a:xfrm>
          <a:prstGeom prst="rect">
            <a:avLst/>
          </a:prstGeom>
        </p:spPr>
      </p:pic>
      <p:pic>
        <p:nvPicPr>
          <p:cNvPr id="9" name="Picture 8" descr="th-5.jp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51089" y="107577"/>
            <a:ext cx="1055687" cy="1104900"/>
          </a:xfrm>
          <a:prstGeom prst="rect">
            <a:avLst/>
          </a:prstGeom>
        </p:spPr>
      </p:pic>
      <p:pic>
        <p:nvPicPr>
          <p:cNvPr id="10" name="Picture 9" descr="th.jp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369174" y="5232398"/>
            <a:ext cx="1641474" cy="948267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107576"/>
            <a:ext cx="8042276" cy="816017"/>
          </a:xfrm>
        </p:spPr>
        <p:txBody>
          <a:bodyPr/>
          <a:lstStyle/>
          <a:p>
            <a:r>
              <a:rPr lang="en-US" dirty="0" smtClean="0"/>
              <a:t>Student Goal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9275" y="923593"/>
            <a:ext cx="8042276" cy="5020008"/>
          </a:xfrm>
        </p:spPr>
        <p:txBody>
          <a:bodyPr/>
          <a:lstStyle/>
          <a:p>
            <a:r>
              <a:rPr lang="en-US" dirty="0" smtClean="0"/>
              <a:t>Tina is a 16 year-old Soccer Player, she is 5’6” &amp; weighs 135 lbs. Her Carbohydrate Goal is: 305-365 grams/day</a:t>
            </a:r>
          </a:p>
          <a:p>
            <a:endParaRPr lang="en-US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549272" y="2325526"/>
          <a:ext cx="8042278" cy="420680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21139"/>
                <a:gridCol w="4021139"/>
              </a:tblGrid>
              <a:tr h="701227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Food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Carbohydrate</a:t>
                      </a:r>
                      <a:r>
                        <a:rPr lang="en-US" sz="2400" baseline="0" dirty="0" smtClean="0"/>
                        <a:t> Grams</a:t>
                      </a:r>
                      <a:endParaRPr lang="en-US" sz="2400" dirty="0"/>
                    </a:p>
                  </a:txBody>
                  <a:tcPr/>
                </a:tc>
              </a:tr>
              <a:tr h="701227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1.5 C Dry Cereal, 1 C Skim</a:t>
                      </a:r>
                      <a:r>
                        <a:rPr lang="en-US" baseline="0" dirty="0" smtClean="0"/>
                        <a:t> Milk, </a:t>
                      </a:r>
                    </a:p>
                    <a:p>
                      <a:pPr algn="l"/>
                      <a:r>
                        <a:rPr lang="en-US" baseline="0" dirty="0" smtClean="0"/>
                        <a:t>1 Banana, 8 fl. oz. Orange Juice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Breakfast</a:t>
                      </a:r>
                    </a:p>
                    <a:p>
                      <a:pPr algn="ctr"/>
                      <a:r>
                        <a:rPr lang="en-US" dirty="0" smtClean="0"/>
                        <a:t>100 grams</a:t>
                      </a:r>
                      <a:endParaRPr lang="en-US" dirty="0"/>
                    </a:p>
                  </a:txBody>
                  <a:tcPr/>
                </a:tc>
              </a:tr>
              <a:tr h="701227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Turkey Sandwich (2 sl. Bread, 2 sl. Turkey, 1 sl. Tomato, 1 sl. Lettuce, Mayo &amp; Mustard), 1 Apple, 2 Whole Grain Crackers, 1 C Yogurt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Lunch</a:t>
                      </a:r>
                    </a:p>
                    <a:p>
                      <a:pPr algn="ctr"/>
                      <a:r>
                        <a:rPr lang="en-US" dirty="0" smtClean="0"/>
                        <a:t>130 grams</a:t>
                      </a:r>
                      <a:endParaRPr lang="en-US" dirty="0"/>
                    </a:p>
                  </a:txBody>
                  <a:tcPr/>
                </a:tc>
              </a:tr>
              <a:tr h="701227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1</a:t>
                      </a:r>
                      <a:r>
                        <a:rPr lang="en-US" baseline="0" dirty="0" smtClean="0"/>
                        <a:t> C. Chicken Stir-fry w/Vegetables, ½ C Brown Rice, 1 C Yogurt w/½  C Berries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Dinner</a:t>
                      </a:r>
                    </a:p>
                    <a:p>
                      <a:pPr algn="ctr"/>
                      <a:r>
                        <a:rPr lang="en-US" dirty="0" smtClean="0"/>
                        <a:t>125 grams</a:t>
                      </a:r>
                      <a:endParaRPr lang="en-US" dirty="0"/>
                    </a:p>
                  </a:txBody>
                  <a:tcPr/>
                </a:tc>
              </a:tr>
              <a:tr h="701227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/>
                        <a:t>Total</a:t>
                      </a:r>
                      <a:endParaRPr lang="en-U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/>
                        <a:t>355 grams</a:t>
                      </a:r>
                      <a:endParaRPr lang="en-US" sz="2400" b="1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107576"/>
            <a:ext cx="8042276" cy="882142"/>
          </a:xfrm>
        </p:spPr>
        <p:txBody>
          <a:bodyPr/>
          <a:lstStyle/>
          <a:p>
            <a:r>
              <a:rPr lang="en-US" dirty="0" smtClean="0"/>
              <a:t>Carbs help the body by?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9275" y="989718"/>
            <a:ext cx="8042276" cy="5589065"/>
          </a:xfrm>
        </p:spPr>
        <p:txBody>
          <a:bodyPr>
            <a:normAutofit/>
          </a:bodyPr>
          <a:lstStyle/>
          <a:p>
            <a:r>
              <a:rPr lang="en-US" dirty="0" smtClean="0"/>
              <a:t>If excessive Carbs are eaten they are stored as fat by the body but can be called upon later for energy to improve your performance.</a:t>
            </a:r>
          </a:p>
          <a:p>
            <a:r>
              <a:rPr lang="en-US" dirty="0" smtClean="0"/>
              <a:t>Carbs reduce the risk of hypoglycemia or low blood sugars.</a:t>
            </a:r>
          </a:p>
          <a:p>
            <a:r>
              <a:rPr lang="en-US" dirty="0" smtClean="0"/>
              <a:t>Carbs provide fuel for active working muscles.</a:t>
            </a:r>
          </a:p>
          <a:p>
            <a:r>
              <a:rPr lang="en-US" dirty="0" smtClean="0"/>
              <a:t>Carbs prevent “bonking” or “hitting the wall” &amp; forcing you to slow down or stop during an event.</a:t>
            </a:r>
          </a:p>
        </p:txBody>
      </p:sp>
      <p:pic>
        <p:nvPicPr>
          <p:cNvPr id="4" name="Picture 3" descr="th-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70132" y="5097982"/>
            <a:ext cx="2269067" cy="1480801"/>
          </a:xfrm>
          <a:prstGeom prst="rect">
            <a:avLst/>
          </a:prstGeom>
        </p:spPr>
      </p:pic>
      <p:pic>
        <p:nvPicPr>
          <p:cNvPr id="5" name="Picture 4" descr="th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9275" y="5097982"/>
            <a:ext cx="1561058" cy="1480801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107576"/>
            <a:ext cx="8042276" cy="752875"/>
          </a:xfrm>
        </p:spPr>
        <p:txBody>
          <a:bodyPr/>
          <a:lstStyle/>
          <a:p>
            <a:r>
              <a:rPr lang="en-US" dirty="0" smtClean="0"/>
              <a:t>Carbs During Exercise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9275" y="860450"/>
            <a:ext cx="8042276" cy="5997549"/>
          </a:xfrm>
        </p:spPr>
        <p:txBody>
          <a:bodyPr numCol="1">
            <a:normAutofit/>
          </a:bodyPr>
          <a:lstStyle/>
          <a:p>
            <a:r>
              <a:rPr lang="en-US" dirty="0" smtClean="0"/>
              <a:t>Research shows that 40-60 grams of carbs/hr will help delay glycogen depletion &amp; keep the body feeling stronger.</a:t>
            </a:r>
          </a:p>
          <a:p>
            <a:r>
              <a:rPr lang="en-US" dirty="0" smtClean="0"/>
              <a:t>Foods to eat during an event to keep the body strong: </a:t>
            </a:r>
          </a:p>
          <a:p>
            <a:pPr lvl="1"/>
            <a:r>
              <a:rPr lang="en-US" dirty="0" smtClean="0"/>
              <a:t>1 medium Banana – 25 g</a:t>
            </a:r>
          </a:p>
          <a:p>
            <a:pPr lvl="1"/>
            <a:r>
              <a:rPr lang="en-US" dirty="0" smtClean="0"/>
              <a:t>1 slice Bread w/Peanut Butter - 20 g</a:t>
            </a:r>
          </a:p>
          <a:p>
            <a:pPr lvl="1"/>
            <a:r>
              <a:rPr lang="en-US" dirty="0" smtClean="0"/>
              <a:t>2 Fig Newton Cookies – 14 g</a:t>
            </a:r>
          </a:p>
          <a:p>
            <a:pPr lvl="1"/>
            <a:r>
              <a:rPr lang="en-US" dirty="0" smtClean="0"/>
              <a:t>1 oz. Pretzels – 20 g</a:t>
            </a:r>
          </a:p>
          <a:p>
            <a:pPr lvl="1"/>
            <a:r>
              <a:rPr lang="en-US" dirty="0" smtClean="0"/>
              <a:t>Roll w/1 Tbsp Jam – 50 g</a:t>
            </a:r>
          </a:p>
          <a:p>
            <a:pPr lvl="1">
              <a:buNone/>
            </a:pPr>
            <a:r>
              <a:rPr lang="en-US" dirty="0" smtClean="0"/>
              <a:t>		</a:t>
            </a:r>
            <a:endParaRPr lang="en-US" dirty="0"/>
          </a:p>
        </p:txBody>
      </p:sp>
      <p:pic>
        <p:nvPicPr>
          <p:cNvPr id="4" name="Picture 3" descr="th-5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28618" y="2790391"/>
            <a:ext cx="1662934" cy="1153342"/>
          </a:xfrm>
          <a:prstGeom prst="rect">
            <a:avLst/>
          </a:prstGeom>
        </p:spPr>
      </p:pic>
      <p:pic>
        <p:nvPicPr>
          <p:cNvPr id="5" name="Picture 4" descr="th-6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96885" y="3943733"/>
            <a:ext cx="1593189" cy="1085807"/>
          </a:xfrm>
          <a:prstGeom prst="rect">
            <a:avLst/>
          </a:prstGeom>
        </p:spPr>
      </p:pic>
      <p:pic>
        <p:nvPicPr>
          <p:cNvPr id="6" name="Picture 5" descr="th-7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9275" y="5275220"/>
            <a:ext cx="1336952" cy="1340018"/>
          </a:xfrm>
          <a:prstGeom prst="rect">
            <a:avLst/>
          </a:prstGeom>
        </p:spPr>
      </p:pic>
      <p:pic>
        <p:nvPicPr>
          <p:cNvPr id="7" name="Picture 6" descr="th-8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753778" y="5275220"/>
            <a:ext cx="1811525" cy="1340018"/>
          </a:xfrm>
          <a:prstGeom prst="rect">
            <a:avLst/>
          </a:prstGeom>
        </p:spPr>
      </p:pic>
      <p:pic>
        <p:nvPicPr>
          <p:cNvPr id="8" name="Picture 7" descr="th-9.jp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928617" y="5275221"/>
            <a:ext cx="1662934" cy="1340018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6304" y="107576"/>
            <a:ext cx="8624193" cy="875507"/>
          </a:xfrm>
        </p:spPr>
        <p:txBody>
          <a:bodyPr/>
          <a:lstStyle/>
          <a:p>
            <a:r>
              <a:rPr lang="en-US" dirty="0" smtClean="0"/>
              <a:t>Tips to limit stomach distress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9275" y="983083"/>
            <a:ext cx="6749094" cy="5580402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Stay hydrated &amp; practice drinking during training</a:t>
            </a:r>
          </a:p>
          <a:p>
            <a:r>
              <a:rPr lang="en-US" dirty="0" smtClean="0"/>
              <a:t>Avoid “over nutrition” both before &amp; during events</a:t>
            </a:r>
          </a:p>
          <a:p>
            <a:r>
              <a:rPr lang="en-US" dirty="0" smtClean="0"/>
              <a:t>Keep pre-race meal moderate in lean protein &amp; low in fat</a:t>
            </a:r>
          </a:p>
          <a:p>
            <a:r>
              <a:rPr lang="en-US" dirty="0" smtClean="0"/>
              <a:t>Eat a high energy, high carb diet regularly</a:t>
            </a:r>
          </a:p>
          <a:p>
            <a:r>
              <a:rPr lang="en-US" dirty="0" smtClean="0"/>
              <a:t>Avoid high fiber foods before exercise</a:t>
            </a:r>
          </a:p>
          <a:p>
            <a:r>
              <a:rPr lang="en-US" dirty="0" smtClean="0"/>
              <a:t>Limit anti-inflammatory meds, alcohol, caffeine, antibiotics &amp; supplements before events</a:t>
            </a:r>
          </a:p>
          <a:p>
            <a:r>
              <a:rPr lang="en-US" dirty="0" smtClean="0"/>
              <a:t>Visit the Port– A–Potty before your event</a:t>
            </a:r>
          </a:p>
          <a:p>
            <a:endParaRPr lang="en-US" dirty="0" smtClean="0"/>
          </a:p>
          <a:p>
            <a:endParaRPr lang="en-US" dirty="0" smtClean="0"/>
          </a:p>
        </p:txBody>
      </p:sp>
      <p:pic>
        <p:nvPicPr>
          <p:cNvPr id="7" name="Picture 6" descr="th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98369" y="1193361"/>
            <a:ext cx="1592128" cy="1593536"/>
          </a:xfrm>
          <a:prstGeom prst="rect">
            <a:avLst/>
          </a:prstGeom>
        </p:spPr>
      </p:pic>
      <p:pic>
        <p:nvPicPr>
          <p:cNvPr id="8" name="Picture 7" descr="th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98369" y="3059113"/>
            <a:ext cx="1592128" cy="1285944"/>
          </a:xfrm>
          <a:prstGeom prst="rect">
            <a:avLst/>
          </a:prstGeom>
        </p:spPr>
      </p:pic>
      <p:pic>
        <p:nvPicPr>
          <p:cNvPr id="9" name="Picture 8" descr="th-1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298369" y="4916488"/>
            <a:ext cx="1592128" cy="1646997"/>
          </a:xfrm>
          <a:prstGeom prst="rect">
            <a:avLst/>
          </a:prstGeom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reeze">
  <a:themeElements>
    <a:clrScheme name="Breeze">
      <a:dk1>
        <a:sysClr val="windowText" lastClr="000000"/>
      </a:dk1>
      <a:lt1>
        <a:sysClr val="window" lastClr="FFFFFF"/>
      </a:lt1>
      <a:dk2>
        <a:srgbClr val="09213B"/>
      </a:dk2>
      <a:lt2>
        <a:srgbClr val="D5EDF4"/>
      </a:lt2>
      <a:accent1>
        <a:srgbClr val="2C7C9F"/>
      </a:accent1>
      <a:accent2>
        <a:srgbClr val="244A58"/>
      </a:accent2>
      <a:accent3>
        <a:srgbClr val="E2751D"/>
      </a:accent3>
      <a:accent4>
        <a:srgbClr val="FFB400"/>
      </a:accent4>
      <a:accent5>
        <a:srgbClr val="7EB606"/>
      </a:accent5>
      <a:accent6>
        <a:srgbClr val="C00000"/>
      </a:accent6>
      <a:hlink>
        <a:srgbClr val="7030A0"/>
      </a:hlink>
      <a:folHlink>
        <a:srgbClr val="00B0F0"/>
      </a:folHlink>
    </a:clrScheme>
    <a:fontScheme name="Breeze">
      <a:majorFont>
        <a:latin typeface="News Gothic MT"/>
        <a:ea typeface=""/>
        <a:cs typeface=""/>
        <a:font script="Jpan" typeface="ＭＳ Ｐゴシック"/>
      </a:majorFont>
      <a:minorFont>
        <a:latin typeface="News Gothic MT"/>
        <a:ea typeface=""/>
        <a:cs typeface=""/>
        <a:font script="Jpan" typeface="ＭＳ Ｐゴシック"/>
      </a:minorFont>
    </a:fontScheme>
    <a:fmtScheme name="Breeze">
      <a:fillStyleLst>
        <a:solidFill>
          <a:schemeClr val="phClr"/>
        </a:solidFill>
        <a:gradFill rotWithShape="1">
          <a:gsLst>
            <a:gs pos="31000">
              <a:schemeClr val="phClr">
                <a:tint val="100000"/>
                <a:shade val="100000"/>
                <a:satMod val="120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shade val="100000"/>
                <a:satMod val="120000"/>
              </a:schemeClr>
            </a:gs>
            <a:gs pos="69000">
              <a:schemeClr val="phClr">
                <a:tint val="80000"/>
                <a:shade val="100000"/>
                <a:satMod val="150000"/>
              </a:schemeClr>
            </a:gs>
            <a:gs pos="100000">
              <a:schemeClr val="phClr">
                <a:tint val="50000"/>
                <a:shade val="100000"/>
                <a:satMod val="15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dbl" algn="ctr">
          <a:solidFill>
            <a:schemeClr val="phClr"/>
          </a:solidFill>
          <a:prstDash val="solid"/>
        </a:ln>
        <a:ln w="31750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63500" dist="25400" dir="5400000" sx="101000" sy="101000" rotWithShape="0">
              <a:srgbClr val="000000">
                <a:alpha val="40000"/>
              </a:srgbClr>
            </a:outerShdw>
          </a:effectLst>
        </a:effectStyle>
        <a:effectStyle>
          <a:effectLst>
            <a:innerShdw blurRad="127000" dist="25400" dir="13500000">
              <a:srgbClr val="C0C0C0">
                <a:alpha val="75000"/>
              </a:srgbClr>
            </a:innerShdw>
            <a:outerShdw blurRad="88900" dist="25400" dir="5400000" sx="102000" sy="102000" algn="ctr" rotWithShape="0">
              <a:srgbClr val="C0C0C0">
                <a:alpha val="40000"/>
              </a:srgbClr>
            </a:outerShdw>
          </a:effectLst>
          <a:scene3d>
            <a:camera prst="perspectiveLeft" fov="300000"/>
            <a:lightRig rig="soft" dir="l">
              <a:rot lat="0" lon="0" rev="4200000"/>
            </a:lightRig>
          </a:scene3d>
          <a:sp3d extrusionH="38100" prstMaterial="powder">
            <a:bevelT w="50800" h="88900" prst="convex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40000"/>
                <a:satMod val="400000"/>
              </a:schemeClr>
              <a:schemeClr val="phClr">
                <a:tint val="10000"/>
                <a:satMod val="200000"/>
              </a:schemeClr>
            </a:duotone>
          </a:blip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Breeze.thmx</Template>
  <TotalTime>3207</TotalTime>
  <Words>2063</Words>
  <Application>Microsoft Office PowerPoint</Application>
  <PresentationFormat>On-screen Show (4:3)</PresentationFormat>
  <Paragraphs>250</Paragraphs>
  <Slides>26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32" baseType="lpstr">
      <vt:lpstr>Arial</vt:lpstr>
      <vt:lpstr>Calibri</vt:lpstr>
      <vt:lpstr>News Gothic MT</vt:lpstr>
      <vt:lpstr>Wingdings</vt:lpstr>
      <vt:lpstr>Wingdings 2</vt:lpstr>
      <vt:lpstr>Breeze</vt:lpstr>
      <vt:lpstr>SPORTS NUTRITION</vt:lpstr>
      <vt:lpstr>Sports Nutrition Depends on the following</vt:lpstr>
      <vt:lpstr>Food &amp; Functionality</vt:lpstr>
      <vt:lpstr>Carbohydrates</vt:lpstr>
      <vt:lpstr>Carbohydrate Recommendations . . .</vt:lpstr>
      <vt:lpstr>Student Goal</vt:lpstr>
      <vt:lpstr>Carbs help the body by?</vt:lpstr>
      <vt:lpstr>Carbs During Exercise</vt:lpstr>
      <vt:lpstr>Tips to limit stomach distress</vt:lpstr>
      <vt:lpstr>Proteins</vt:lpstr>
      <vt:lpstr>Protein Recommendations</vt:lpstr>
      <vt:lpstr>Recovery Nutrition</vt:lpstr>
      <vt:lpstr>Recovery Nutrition Cont.</vt:lpstr>
      <vt:lpstr>Fats</vt:lpstr>
      <vt:lpstr>Fats help the body by?</vt:lpstr>
      <vt:lpstr>Fats help the body by? Cont. </vt:lpstr>
      <vt:lpstr>Hydration</vt:lpstr>
      <vt:lpstr>Hydration cont.</vt:lpstr>
      <vt:lpstr>Hydration cont.</vt:lpstr>
      <vt:lpstr>Hydration cont.</vt:lpstr>
      <vt:lpstr>Sweat Rate Example</vt:lpstr>
      <vt:lpstr>Supplements</vt:lpstr>
      <vt:lpstr>Pre-Game Meals</vt:lpstr>
      <vt:lpstr>Pre-Game Meal Examples</vt:lpstr>
      <vt:lpstr>Pre-Game Meal Examples</vt:lpstr>
      <vt:lpstr>Pre-Game Meal Examples</vt:lpstr>
    </vt:vector>
  </TitlesOfParts>
  <Company>NS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SPORTS NUTRITION</dc:title>
  <dc:creator>ns ns</dc:creator>
  <cp:lastModifiedBy>Jamie May</cp:lastModifiedBy>
  <cp:revision>10</cp:revision>
  <dcterms:created xsi:type="dcterms:W3CDTF">2015-04-04T17:47:07Z</dcterms:created>
  <dcterms:modified xsi:type="dcterms:W3CDTF">2015-07-13T04:57:49Z</dcterms:modified>
</cp:coreProperties>
</file>