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0" r:id="rId4"/>
    <p:sldId id="258" r:id="rId5"/>
    <p:sldId id="259" r:id="rId6"/>
    <p:sldId id="260" r:id="rId7"/>
    <p:sldId id="261" r:id="rId8"/>
    <p:sldId id="262" r:id="rId9"/>
    <p:sldId id="279" r:id="rId10"/>
    <p:sldId id="265" r:id="rId11"/>
    <p:sldId id="267" r:id="rId12"/>
    <p:sldId id="268" r:id="rId13"/>
    <p:sldId id="269"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21" d="100"/>
          <a:sy n="121" d="100"/>
        </p:scale>
        <p:origin x="17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25390C-3931-40D8-BED7-94E678144425}" type="datetimeFigureOut">
              <a:rPr lang="en-US" smtClean="0"/>
              <a:t>8/22/19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426730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25390C-3931-40D8-BED7-94E678144425}" type="datetimeFigureOut">
              <a:rPr lang="en-US" smtClean="0"/>
              <a:t>8/22/19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396440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25390C-3931-40D8-BED7-94E678144425}" type="datetimeFigureOut">
              <a:rPr lang="en-US" smtClean="0"/>
              <a:t>8/22/19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26525C-D5B2-4B15-851C-608EC53EE2A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0547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25390C-3931-40D8-BED7-94E678144425}" type="datetimeFigureOut">
              <a:rPr lang="en-US" smtClean="0"/>
              <a:t>8/22/19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865277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25390C-3931-40D8-BED7-94E678144425}" type="datetimeFigureOut">
              <a:rPr lang="en-US" smtClean="0"/>
              <a:t>8/22/19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26525C-D5B2-4B15-851C-608EC53EE2A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9754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25390C-3931-40D8-BED7-94E678144425}" type="datetimeFigureOut">
              <a:rPr lang="en-US" smtClean="0"/>
              <a:t>8/22/19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175496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5390C-3931-40D8-BED7-94E678144425}" type="datetimeFigureOut">
              <a:rPr lang="en-US" smtClean="0"/>
              <a:t>8/22/19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260298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5390C-3931-40D8-BED7-94E678144425}" type="datetimeFigureOut">
              <a:rPr lang="en-US" smtClean="0"/>
              <a:t>8/22/19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182406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9E4ADC6-C300-4C8F-9B5D-8D6B64125AC2}" type="slidenum">
              <a:rPr lang="en-US" altLang="en-US"/>
              <a:pPr>
                <a:defRPr/>
              </a:pPr>
              <a:t>‹#›</a:t>
            </a:fld>
            <a:endParaRPr lang="en-US" altLang="en-US" dirty="0"/>
          </a:p>
        </p:txBody>
      </p:sp>
    </p:spTree>
    <p:extLst>
      <p:ext uri="{BB962C8B-B14F-4D97-AF65-F5344CB8AC3E}">
        <p14:creationId xmlns:p14="http://schemas.microsoft.com/office/powerpoint/2010/main" val="40239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5390C-3931-40D8-BED7-94E678144425}" type="datetimeFigureOut">
              <a:rPr lang="en-US" smtClean="0"/>
              <a:t>8/22/19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327877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25390C-3931-40D8-BED7-94E678144425}" type="datetimeFigureOut">
              <a:rPr lang="en-US" smtClean="0"/>
              <a:t>8/22/19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273187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25390C-3931-40D8-BED7-94E678144425}" type="datetimeFigureOut">
              <a:rPr lang="en-US" smtClean="0"/>
              <a:t>8/22/19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203318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25390C-3931-40D8-BED7-94E678144425}" type="datetimeFigureOut">
              <a:rPr lang="en-US" smtClean="0"/>
              <a:t>8/22/19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307638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25390C-3931-40D8-BED7-94E678144425}" type="datetimeFigureOut">
              <a:rPr lang="en-US" smtClean="0"/>
              <a:t>8/22/19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6888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5390C-3931-40D8-BED7-94E678144425}" type="datetimeFigureOut">
              <a:rPr lang="en-US" smtClean="0"/>
              <a:t>8/22/19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297354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25390C-3931-40D8-BED7-94E678144425}" type="datetimeFigureOut">
              <a:rPr lang="en-US" smtClean="0"/>
              <a:t>8/22/19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263070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25390C-3931-40D8-BED7-94E678144425}" type="datetimeFigureOut">
              <a:rPr lang="en-US" smtClean="0"/>
              <a:t>8/22/19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26525C-D5B2-4B15-851C-608EC53EE2A5}" type="slidenum">
              <a:rPr lang="en-US" smtClean="0"/>
              <a:t>‹#›</a:t>
            </a:fld>
            <a:endParaRPr lang="en-US" dirty="0"/>
          </a:p>
        </p:txBody>
      </p:sp>
    </p:spTree>
    <p:extLst>
      <p:ext uri="{BB962C8B-B14F-4D97-AF65-F5344CB8AC3E}">
        <p14:creationId xmlns:p14="http://schemas.microsoft.com/office/powerpoint/2010/main" val="241690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25390C-3931-40D8-BED7-94E678144425}" type="datetimeFigureOut">
              <a:rPr lang="en-US" smtClean="0"/>
              <a:t>8/22/19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126525C-D5B2-4B15-851C-608EC53EE2A5}" type="slidenum">
              <a:rPr lang="en-US" smtClean="0"/>
              <a:t>‹#›</a:t>
            </a:fld>
            <a:endParaRPr lang="en-US" dirty="0"/>
          </a:p>
        </p:txBody>
      </p:sp>
    </p:spTree>
    <p:extLst>
      <p:ext uri="{BB962C8B-B14F-4D97-AF65-F5344CB8AC3E}">
        <p14:creationId xmlns:p14="http://schemas.microsoft.com/office/powerpoint/2010/main" val="175477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HyZ9fHAwvZg?list=PLOWtK4zzSdiucZElVPTEXAI3usok43Yn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dSVqf8hTD9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Dessert Plating and Presentation</a:t>
            </a:r>
          </a:p>
        </p:txBody>
      </p:sp>
    </p:spTree>
    <p:extLst>
      <p:ext uri="{BB962C8B-B14F-4D97-AF65-F5344CB8AC3E}">
        <p14:creationId xmlns:p14="http://schemas.microsoft.com/office/powerpoint/2010/main" val="375102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505201" y="274638"/>
            <a:ext cx="4784725" cy="6380162"/>
          </a:xfrm>
        </p:spPr>
      </p:pic>
    </p:spTree>
    <p:extLst>
      <p:ext uri="{BB962C8B-B14F-4D97-AF65-F5344CB8AC3E}">
        <p14:creationId xmlns:p14="http://schemas.microsoft.com/office/powerpoint/2010/main" val="170215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467101" y="274638"/>
            <a:ext cx="4822825" cy="6430962"/>
          </a:xfrm>
        </p:spPr>
      </p:pic>
    </p:spTree>
    <p:extLst>
      <p:ext uri="{BB962C8B-B14F-4D97-AF65-F5344CB8AC3E}">
        <p14:creationId xmlns:p14="http://schemas.microsoft.com/office/powerpoint/2010/main" val="352145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Desserts 00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93926" y="274639"/>
            <a:ext cx="7802563"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917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Desserts 00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93926" y="274639"/>
            <a:ext cx="7802563"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540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Desserts 01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93926" y="274639"/>
            <a:ext cx="7802563"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041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657601" y="228601"/>
            <a:ext cx="4860925" cy="6481763"/>
          </a:xfrm>
        </p:spPr>
      </p:pic>
    </p:spTree>
    <p:extLst>
      <p:ext uri="{BB962C8B-B14F-4D97-AF65-F5344CB8AC3E}">
        <p14:creationId xmlns:p14="http://schemas.microsoft.com/office/powerpoint/2010/main" val="255443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Desserts 01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93926" y="274639"/>
            <a:ext cx="7802563"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9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657601" y="228601"/>
            <a:ext cx="4860925" cy="6481763"/>
          </a:xfrm>
        </p:spPr>
      </p:pic>
    </p:spTree>
    <p:extLst>
      <p:ext uri="{BB962C8B-B14F-4D97-AF65-F5344CB8AC3E}">
        <p14:creationId xmlns:p14="http://schemas.microsoft.com/office/powerpoint/2010/main" val="1449119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581401" y="228601"/>
            <a:ext cx="4822825" cy="6430963"/>
          </a:xfrm>
        </p:spPr>
      </p:pic>
    </p:spTree>
    <p:extLst>
      <p:ext uri="{BB962C8B-B14F-4D97-AF65-F5344CB8AC3E}">
        <p14:creationId xmlns:p14="http://schemas.microsoft.com/office/powerpoint/2010/main" val="183989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657601" y="228601"/>
            <a:ext cx="4860925" cy="6481763"/>
          </a:xfrm>
        </p:spPr>
      </p:pic>
    </p:spTree>
    <p:extLst>
      <p:ext uri="{BB962C8B-B14F-4D97-AF65-F5344CB8AC3E}">
        <p14:creationId xmlns:p14="http://schemas.microsoft.com/office/powerpoint/2010/main" val="228218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Fun is This?!!</a:t>
            </a:r>
          </a:p>
        </p:txBody>
      </p:sp>
      <p:pic>
        <p:nvPicPr>
          <p:cNvPr id="5122" name="Picture 2" descr="Image result for plated dessert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010" y="1905000"/>
            <a:ext cx="3915630" cy="391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Goal	</a:t>
            </a:r>
          </a:p>
        </p:txBody>
      </p:sp>
      <p:sp>
        <p:nvSpPr>
          <p:cNvPr id="3" name="Content Placeholder 2"/>
          <p:cNvSpPr>
            <a:spLocks noGrp="1"/>
          </p:cNvSpPr>
          <p:nvPr>
            <p:ph idx="1"/>
          </p:nvPr>
        </p:nvSpPr>
        <p:spPr>
          <a:xfrm>
            <a:off x="2589212" y="2133600"/>
            <a:ext cx="6667522" cy="3777622"/>
          </a:xfrm>
        </p:spPr>
        <p:txBody>
          <a:bodyPr>
            <a:normAutofit/>
          </a:bodyPr>
          <a:lstStyle/>
          <a:p>
            <a:r>
              <a:rPr lang="en-US" sz="3200" dirty="0"/>
              <a:t>Today you will learn how to correctly and creatively plate a dessert so you can charge twice as much or get more ohhhs and ahhhhs.</a:t>
            </a:r>
          </a:p>
        </p:txBody>
      </p:sp>
    </p:spTree>
    <p:extLst>
      <p:ext uri="{BB962C8B-B14F-4D97-AF65-F5344CB8AC3E}">
        <p14:creationId xmlns:p14="http://schemas.microsoft.com/office/powerpoint/2010/main" val="89827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the Perfect Plate</a:t>
            </a:r>
          </a:p>
        </p:txBody>
      </p:sp>
      <p:pic>
        <p:nvPicPr>
          <p:cNvPr id="1026" name="Picture 2" descr="https://cdnimg.webstaurantstore.com/uploads/blog/2017/3/plat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2362404"/>
            <a:ext cx="3390900" cy="2247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22937" y="2193692"/>
            <a:ext cx="5336089" cy="2585323"/>
          </a:xfrm>
          <a:prstGeom prst="rect">
            <a:avLst/>
          </a:prstGeom>
        </p:spPr>
        <p:txBody>
          <a:bodyPr wrap="square">
            <a:spAutoFit/>
          </a:bodyPr>
          <a:lstStyle/>
          <a:p>
            <a:pPr lvl="0" eaLnBrk="0" fontAlgn="base" hangingPunct="0">
              <a:spcBef>
                <a:spcPct val="0"/>
              </a:spcBef>
              <a:spcAft>
                <a:spcPct val="0"/>
              </a:spcAft>
            </a:pPr>
            <a:r>
              <a:rPr lang="en-US" altLang="en-US" b="1" dirty="0">
                <a:solidFill>
                  <a:srgbClr val="3B3D3B"/>
                </a:solidFill>
                <a:latin typeface="proxima_nova"/>
              </a:rPr>
              <a:t>Choose the right plate.</a:t>
            </a:r>
            <a:r>
              <a:rPr lang="en-US" altLang="en-US" dirty="0">
                <a:solidFill>
                  <a:srgbClr val="3B3D3B"/>
                </a:solidFill>
                <a:latin typeface="proxima_nova"/>
              </a:rPr>
              <a:t> </a:t>
            </a:r>
            <a:r>
              <a:rPr lang="en-US" altLang="en-US" b="1" dirty="0">
                <a:solidFill>
                  <a:srgbClr val="3B3D3B"/>
                </a:solidFill>
                <a:latin typeface="proxima_nova"/>
              </a:rPr>
              <a:t>Choose the right size plate.  </a:t>
            </a:r>
            <a:r>
              <a:rPr lang="en-US" altLang="en-US" dirty="0">
                <a:solidFill>
                  <a:srgbClr val="3B3D3B"/>
                </a:solidFill>
                <a:latin typeface="proxima_nova"/>
              </a:rPr>
              <a:t>Big enough to allow your food to stand out, small enough that your portions don't look too small.</a:t>
            </a:r>
            <a:endParaRPr lang="en-US" altLang="en-US" dirty="0"/>
          </a:p>
          <a:p>
            <a:pPr lvl="0" eaLnBrk="0" fontAlgn="base" hangingPunct="0">
              <a:spcBef>
                <a:spcPct val="0"/>
              </a:spcBef>
              <a:spcAft>
                <a:spcPct val="0"/>
              </a:spcAft>
            </a:pPr>
            <a:r>
              <a:rPr lang="en-US" altLang="en-US" b="1" dirty="0">
                <a:solidFill>
                  <a:srgbClr val="3B3D3B"/>
                </a:solidFill>
                <a:latin typeface="proxima_nova"/>
              </a:rPr>
              <a:t>Choose a complementary plate color. </a:t>
            </a:r>
          </a:p>
          <a:p>
            <a:pPr lvl="0" eaLnBrk="0" fontAlgn="base" hangingPunct="0">
              <a:spcBef>
                <a:spcPct val="0"/>
              </a:spcBef>
              <a:spcAft>
                <a:spcPct val="0"/>
              </a:spcAft>
            </a:pPr>
            <a:r>
              <a:rPr lang="en-US" altLang="en-US" dirty="0">
                <a:solidFill>
                  <a:srgbClr val="3B3D3B"/>
                </a:solidFill>
                <a:latin typeface="proxima_nova"/>
              </a:rPr>
              <a:t>White plates are popular because they create high contrast and provide a neutral background for your colorful creations. Utilize white space by thinking of the rim as your frame.</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219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Placing your Ingredients</a:t>
            </a:r>
          </a:p>
        </p:txBody>
      </p:sp>
      <p:sp>
        <p:nvSpPr>
          <p:cNvPr id="3" name="Content Placeholder 2"/>
          <p:cNvSpPr>
            <a:spLocks noGrp="1"/>
          </p:cNvSpPr>
          <p:nvPr>
            <p:ph idx="1"/>
          </p:nvPr>
        </p:nvSpPr>
        <p:spPr>
          <a:xfrm>
            <a:off x="3832964" y="1825625"/>
            <a:ext cx="7520836" cy="4351338"/>
          </a:xfrm>
        </p:spPr>
        <p:txBody>
          <a:bodyPr>
            <a:normAutofit/>
          </a:bodyPr>
          <a:lstStyle/>
          <a:p>
            <a:pPr marL="0" lvl="0" indent="0" eaLnBrk="0" fontAlgn="base" hangingPunct="0">
              <a:lnSpc>
                <a:spcPct val="100000"/>
              </a:lnSpc>
              <a:spcBef>
                <a:spcPct val="0"/>
              </a:spcBef>
              <a:spcAft>
                <a:spcPct val="0"/>
              </a:spcAft>
              <a:buNone/>
            </a:pPr>
            <a:r>
              <a:rPr lang="en-US" altLang="en-US" b="1" dirty="0">
                <a:solidFill>
                  <a:srgbClr val="3B3D3B"/>
                </a:solidFill>
                <a:latin typeface="proxima_nova"/>
              </a:rPr>
              <a:t>Use moist ingredients as your base.</a:t>
            </a:r>
            <a:r>
              <a:rPr lang="en-US" altLang="en-US" dirty="0">
                <a:solidFill>
                  <a:srgbClr val="3B3D3B"/>
                </a:solidFill>
                <a:latin typeface="proxima_nova"/>
              </a:rPr>
              <a:t> Another rule of thumb is to plate moist or runny ingredients first, as they tend to move during delivery if they aren't held down by other foods. </a:t>
            </a:r>
          </a:p>
          <a:p>
            <a:pPr marL="0" lvl="0" indent="0" eaLnBrk="0" fontAlgn="base" hangingPunct="0">
              <a:lnSpc>
                <a:spcPct val="100000"/>
              </a:lnSpc>
              <a:spcBef>
                <a:spcPct val="0"/>
              </a:spcBef>
              <a:spcAft>
                <a:spcPct val="0"/>
              </a:spcAft>
              <a:buNone/>
            </a:pPr>
            <a:r>
              <a:rPr lang="en-US" altLang="en-US" b="1" dirty="0">
                <a:solidFill>
                  <a:srgbClr val="3B3D3B"/>
                </a:solidFill>
                <a:latin typeface="proxima_nova"/>
              </a:rPr>
              <a:t>Serve odd amounts of food.</a:t>
            </a:r>
            <a:r>
              <a:rPr lang="en-US" altLang="en-US" dirty="0">
                <a:solidFill>
                  <a:srgbClr val="3B3D3B"/>
                </a:solidFill>
                <a:latin typeface="proxima_nova"/>
              </a:rPr>
              <a:t> If you're serving small foods like shrimp, scallops, or bite-sized appetizers, always give guests odd quantities. Serving 7 Brussel sprouts instead of 6 creates more visual appeal, and diners will also perceive that they're getting more food.</a:t>
            </a:r>
            <a:endParaRPr lang="en-US" altLang="en-US" dirty="0"/>
          </a:p>
          <a:p>
            <a:pPr marL="0" lvl="0" indent="0" eaLnBrk="0" fontAlgn="base" hangingPunct="0">
              <a:lnSpc>
                <a:spcPct val="100000"/>
              </a:lnSpc>
              <a:spcBef>
                <a:spcPct val="0"/>
              </a:spcBef>
              <a:spcAft>
                <a:spcPct val="0"/>
              </a:spcAft>
              <a:buNone/>
            </a:pPr>
            <a:r>
              <a:rPr lang="en-US" altLang="en-US" b="1" dirty="0">
                <a:solidFill>
                  <a:srgbClr val="3B3D3B"/>
                </a:solidFill>
                <a:latin typeface="proxima_nova"/>
              </a:rPr>
              <a:t>Place food to create flavor bites.</a:t>
            </a:r>
            <a:r>
              <a:rPr lang="en-US" altLang="en-US" dirty="0">
                <a:solidFill>
                  <a:srgbClr val="3B3D3B"/>
                </a:solidFill>
                <a:latin typeface="proxima_nova"/>
              </a:rPr>
              <a:t> Essentially, flavor bites are forkfuls of food that combine all of the ingredients in your dish into one bite. Creating flavor bites is the perfect accompaniment to creative plating as it pleases both the eye and the taste buds.</a:t>
            </a:r>
            <a:endParaRPr lang="en-US" altLang="en-US" dirty="0"/>
          </a:p>
          <a:p>
            <a:pPr marL="0" lvl="0" indent="0" eaLnBrk="0" fontAlgn="base" hangingPunct="0">
              <a:lnSpc>
                <a:spcPct val="100000"/>
              </a:lnSpc>
              <a:spcBef>
                <a:spcPct val="0"/>
              </a:spcBef>
              <a:spcAft>
                <a:spcPct val="0"/>
              </a:spcAft>
              <a:buNone/>
            </a:pPr>
            <a:r>
              <a:rPr lang="en-US" altLang="en-US" b="1" dirty="0">
                <a:solidFill>
                  <a:srgbClr val="3B3D3B"/>
                </a:solidFill>
                <a:latin typeface="proxima_nova"/>
              </a:rPr>
              <a:t>Don't overcrowd your plate.</a:t>
            </a:r>
            <a:r>
              <a:rPr lang="en-US" altLang="en-US" dirty="0">
                <a:solidFill>
                  <a:srgbClr val="3B3D3B"/>
                </a:solidFill>
                <a:latin typeface="proxima_nova"/>
              </a:rPr>
              <a:t> Be sure to never overcrowd your canvas, and keep it simple by focusing on one ingredient - usually the protein for an entrée. Finding a focal point also ensures that the accompanying ingredients will play a complementary, supporting role.</a:t>
            </a:r>
            <a:endParaRPr lang="en-US" altLang="en-US" dirty="0"/>
          </a:p>
          <a:p>
            <a:endParaRPr lang="en-US" dirty="0"/>
          </a:p>
        </p:txBody>
      </p:sp>
      <p:pic>
        <p:nvPicPr>
          <p:cNvPr id="2052" name="Picture 4" descr="Image result for plated dess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12" y="1825625"/>
            <a:ext cx="2640933" cy="396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3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Attention the Details</a:t>
            </a:r>
          </a:p>
        </p:txBody>
      </p:sp>
      <p:sp>
        <p:nvSpPr>
          <p:cNvPr id="3" name="Content Placeholder 2"/>
          <p:cNvSpPr>
            <a:spLocks noGrp="1"/>
          </p:cNvSpPr>
          <p:nvPr>
            <p:ph idx="1"/>
          </p:nvPr>
        </p:nvSpPr>
        <p:spPr>
          <a:xfrm>
            <a:off x="4985360" y="2401823"/>
            <a:ext cx="6355914" cy="3335098"/>
          </a:xfrm>
        </p:spPr>
        <p:txBody>
          <a:bodyPr>
            <a:normAutofit/>
          </a:bodyPr>
          <a:lstStyle/>
          <a:p>
            <a:pPr marL="0" lvl="0" indent="0" eaLnBrk="0" fontAlgn="base" hangingPunct="0">
              <a:lnSpc>
                <a:spcPct val="110000"/>
              </a:lnSpc>
              <a:spcBef>
                <a:spcPct val="0"/>
              </a:spcBef>
              <a:spcAft>
                <a:spcPct val="0"/>
              </a:spcAft>
              <a:buNone/>
            </a:pPr>
            <a:r>
              <a:rPr lang="en-US" altLang="en-US" b="1" dirty="0">
                <a:solidFill>
                  <a:srgbClr val="3B3D3B"/>
                </a:solidFill>
                <a:latin typeface="proxima_nova"/>
              </a:rPr>
              <a:t>Think about color and contrast.</a:t>
            </a:r>
            <a:r>
              <a:rPr lang="en-US" altLang="en-US" dirty="0">
                <a:solidFill>
                  <a:srgbClr val="3B3D3B"/>
                </a:solidFill>
                <a:latin typeface="proxima_nova"/>
              </a:rPr>
              <a:t> One of the best-kept secrets to beautiful plating is paying close attention to the details. Try to pair ingredients with complementary colors as this will further enhance your dish's visual appeal.</a:t>
            </a:r>
            <a:endParaRPr lang="en-US" altLang="en-US" dirty="0"/>
          </a:p>
          <a:p>
            <a:pPr marL="0" lvl="0" indent="0" eaLnBrk="0" fontAlgn="base" hangingPunct="0">
              <a:lnSpc>
                <a:spcPct val="100000"/>
              </a:lnSpc>
              <a:spcBef>
                <a:spcPct val="0"/>
              </a:spcBef>
              <a:spcAft>
                <a:spcPct val="0"/>
              </a:spcAft>
              <a:buNone/>
            </a:pPr>
            <a:r>
              <a:rPr lang="en-US" altLang="en-US" b="1" dirty="0">
                <a:solidFill>
                  <a:srgbClr val="3B3D3B"/>
                </a:solidFill>
                <a:latin typeface="proxima_nova"/>
              </a:rPr>
              <a:t>Create height on your plate.</a:t>
            </a:r>
            <a:r>
              <a:rPr lang="en-US" altLang="en-US" dirty="0">
                <a:solidFill>
                  <a:srgbClr val="3B3D3B"/>
                </a:solidFill>
                <a:latin typeface="proxima_nova"/>
              </a:rPr>
              <a:t> Another way to catch your guests' eyes is to utilize the power of height. </a:t>
            </a:r>
          </a:p>
          <a:p>
            <a:pPr marL="0" lvl="0" indent="0" eaLnBrk="0" fontAlgn="base" hangingPunct="0">
              <a:lnSpc>
                <a:spcPct val="100000"/>
              </a:lnSpc>
              <a:spcBef>
                <a:spcPct val="0"/>
              </a:spcBef>
              <a:spcAft>
                <a:spcPct val="0"/>
              </a:spcAft>
              <a:buNone/>
            </a:pPr>
            <a:r>
              <a:rPr lang="en-US" altLang="en-US" b="1" dirty="0">
                <a:solidFill>
                  <a:srgbClr val="3B3D3B"/>
                </a:solidFill>
                <a:latin typeface="proxima_nova"/>
              </a:rPr>
              <a:t>Use texture to enhance your dish.</a:t>
            </a:r>
            <a:r>
              <a:rPr lang="en-US" altLang="en-US" dirty="0">
                <a:solidFill>
                  <a:srgbClr val="3B3D3B"/>
                </a:solidFill>
                <a:latin typeface="proxima_nova"/>
              </a:rPr>
              <a:t> Finally, don't forget about texture. Contrasting a smooth panna cotta with a crunchy tuile cookie creates appealing texture combinations that are classic in high-end cuisine.</a:t>
            </a:r>
            <a:endParaRPr kumimoji="0" lang="en-US" altLang="en-US" sz="40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3078" name="Picture 6" descr="Image result for plated dess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179" y="2768252"/>
            <a:ext cx="3812395" cy="214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6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Garnishes Purposefully</a:t>
            </a:r>
          </a:p>
        </p:txBody>
      </p:sp>
      <p:sp>
        <p:nvSpPr>
          <p:cNvPr id="3" name="Content Placeholder 2"/>
          <p:cNvSpPr>
            <a:spLocks noGrp="1"/>
          </p:cNvSpPr>
          <p:nvPr>
            <p:ph idx="1"/>
          </p:nvPr>
        </p:nvSpPr>
        <p:spPr>
          <a:xfrm>
            <a:off x="4940300" y="1612900"/>
            <a:ext cx="5637212" cy="4637588"/>
          </a:xfrm>
        </p:spPr>
        <p:txBody>
          <a:bodyPr>
            <a:normAutofit/>
          </a:bodyPr>
          <a:lstStyle/>
          <a:p>
            <a:pPr marL="0" lvl="0" indent="0" defTabSz="914400" eaLnBrk="0" fontAlgn="base" hangingPunct="0">
              <a:spcBef>
                <a:spcPct val="0"/>
              </a:spcBef>
              <a:spcAft>
                <a:spcPct val="0"/>
              </a:spcAft>
              <a:buClrTx/>
              <a:buNone/>
            </a:pPr>
            <a:r>
              <a:rPr lang="en-US" altLang="en-US" dirty="0">
                <a:solidFill>
                  <a:srgbClr val="3B3D3B"/>
                </a:solidFill>
                <a:latin typeface="proxima_nova"/>
              </a:rPr>
              <a:t>In the past, chefs casually threw a piece of kale and an orange slice onto every plate as it left their kitchen. However, these garnishes didn't add anything exciting to the dish, and few guests ever ate them. Here are a few examples of smart garnishes and how to incorporate them:</a:t>
            </a:r>
            <a:endParaRPr lang="en-US" altLang="en-US" dirty="0">
              <a:solidFill>
                <a:schemeClr val="tx1"/>
              </a:solidFill>
            </a:endParaRPr>
          </a:p>
          <a:p>
            <a:pPr marL="0" lvl="0" indent="0" defTabSz="914400" eaLnBrk="0" fontAlgn="base" hangingPunct="0">
              <a:spcBef>
                <a:spcPct val="0"/>
              </a:spcBef>
              <a:spcAft>
                <a:spcPct val="0"/>
              </a:spcAft>
              <a:buClrTx/>
              <a:buNone/>
            </a:pPr>
            <a:r>
              <a:rPr lang="en-US" altLang="en-US" b="1" dirty="0">
                <a:solidFill>
                  <a:srgbClr val="3B3D3B"/>
                </a:solidFill>
                <a:latin typeface="proxima_nova"/>
              </a:rPr>
              <a:t>Choose edible garnishes.</a:t>
            </a:r>
            <a:r>
              <a:rPr lang="en-US" altLang="en-US" dirty="0">
                <a:solidFill>
                  <a:srgbClr val="3B3D3B"/>
                </a:solidFill>
                <a:latin typeface="proxima_nova"/>
              </a:rPr>
              <a:t> As you finish plating, remember that garnishes must be related to the dish and should always be edible. </a:t>
            </a:r>
          </a:p>
          <a:p>
            <a:pPr marL="0" lvl="0" indent="0" defTabSz="914400" eaLnBrk="0" fontAlgn="base" hangingPunct="0">
              <a:spcBef>
                <a:spcPct val="0"/>
              </a:spcBef>
              <a:spcAft>
                <a:spcPct val="0"/>
              </a:spcAft>
              <a:buClrTx/>
              <a:buNone/>
            </a:pPr>
            <a:r>
              <a:rPr lang="en-US" altLang="en-US" b="1" dirty="0">
                <a:solidFill>
                  <a:srgbClr val="3B3D3B"/>
                </a:solidFill>
                <a:latin typeface="proxima_nova"/>
              </a:rPr>
              <a:t>Place garnishes purposefully.</a:t>
            </a:r>
            <a:r>
              <a:rPr lang="en-US" altLang="en-US" dirty="0">
                <a:solidFill>
                  <a:srgbClr val="3B3D3B"/>
                </a:solidFill>
                <a:latin typeface="proxima_nova"/>
              </a:rPr>
              <a:t> Disperse them thoughtfully in order to add color or texture. Also, avoid using unappetizing garnishes like large mint leaves, large chunks of citrus, and anything with a strong odor. </a:t>
            </a:r>
            <a:endParaRPr lang="en-US" dirty="0"/>
          </a:p>
        </p:txBody>
      </p:sp>
      <p:pic>
        <p:nvPicPr>
          <p:cNvPr id="6148"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390" y="2282380"/>
            <a:ext cx="3620673" cy="271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0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a few ideas</a:t>
            </a:r>
          </a:p>
        </p:txBody>
      </p:sp>
      <p:sp>
        <p:nvSpPr>
          <p:cNvPr id="3" name="Content Placeholder 2"/>
          <p:cNvSpPr>
            <a:spLocks noGrp="1"/>
          </p:cNvSpPr>
          <p:nvPr>
            <p:ph idx="1"/>
          </p:nvPr>
        </p:nvSpPr>
        <p:spPr/>
        <p:txBody>
          <a:bodyPr/>
          <a:lstStyle/>
          <a:p>
            <a:r>
              <a:rPr lang="en-US" dirty="0">
                <a:hlinkClick r:id="rId2"/>
              </a:rPr>
              <a:t>Video</a:t>
            </a:r>
            <a:endParaRPr lang="en-US" dirty="0"/>
          </a:p>
        </p:txBody>
      </p:sp>
    </p:spTree>
    <p:extLst>
      <p:ext uri="{BB962C8B-B14F-4D97-AF65-F5344CB8AC3E}">
        <p14:creationId xmlns:p14="http://schemas.microsoft.com/office/powerpoint/2010/main" val="171127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you create it in paper.</a:t>
            </a:r>
          </a:p>
        </p:txBody>
      </p:sp>
      <p:pic>
        <p:nvPicPr>
          <p:cNvPr id="4" name="Picture 5" descr="Desserts 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144032" y="1738656"/>
            <a:ext cx="5349333" cy="4011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44390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339</TotalTime>
  <Words>142</Words>
  <Application>Microsoft Macintosh PowerPoint</Application>
  <PresentationFormat>Widescreen</PresentationFormat>
  <Paragraphs>24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proxima_nova</vt:lpstr>
      <vt:lpstr>Wingdings 3</vt:lpstr>
      <vt:lpstr>Wisp</vt:lpstr>
      <vt:lpstr>Dessert Plating and Presentation</vt:lpstr>
      <vt:lpstr>How Fun is This?!!</vt:lpstr>
      <vt:lpstr>Learning Goal </vt:lpstr>
      <vt:lpstr>Choose the Perfect Plate</vt:lpstr>
      <vt:lpstr>Placing your Ingredients</vt:lpstr>
      <vt:lpstr>Pay Attention the Details</vt:lpstr>
      <vt:lpstr>Use Garnishes Purposefully</vt:lpstr>
      <vt:lpstr>Just a few ideas</vt:lpstr>
      <vt:lpstr>Now you create it in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Alpine School District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Cox</dc:creator>
  <cp:lastModifiedBy>Microsoft Office User</cp:lastModifiedBy>
  <cp:revision>11</cp:revision>
  <dcterms:created xsi:type="dcterms:W3CDTF">2018-06-04T18:48:25Z</dcterms:created>
  <dcterms:modified xsi:type="dcterms:W3CDTF">2019-08-22T14:29:12Z</dcterms:modified>
</cp:coreProperties>
</file>