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62" r:id="rId2"/>
    <p:sldId id="302" r:id="rId3"/>
    <p:sldId id="304" r:id="rId4"/>
    <p:sldId id="303" r:id="rId5"/>
    <p:sldId id="290" r:id="rId6"/>
    <p:sldId id="264" r:id="rId7"/>
    <p:sldId id="277" r:id="rId8"/>
    <p:sldId id="278" r:id="rId9"/>
    <p:sldId id="298" r:id="rId10"/>
    <p:sldId id="263" r:id="rId11"/>
    <p:sldId id="266" r:id="rId12"/>
    <p:sldId id="296" r:id="rId13"/>
    <p:sldId id="297" r:id="rId14"/>
    <p:sldId id="292" r:id="rId15"/>
    <p:sldId id="299" r:id="rId16"/>
    <p:sldId id="272" r:id="rId17"/>
    <p:sldId id="293" r:id="rId18"/>
    <p:sldId id="273" r:id="rId19"/>
    <p:sldId id="282" r:id="rId20"/>
    <p:sldId id="291" r:id="rId21"/>
    <p:sldId id="300" r:id="rId22"/>
    <p:sldId id="259" r:id="rId23"/>
    <p:sldId id="269" r:id="rId24"/>
    <p:sldId id="267" r:id="rId25"/>
    <p:sldId id="268" r:id="rId26"/>
    <p:sldId id="301" r:id="rId27"/>
    <p:sldId id="257" r:id="rId28"/>
    <p:sldId id="294" r:id="rId29"/>
    <p:sldId id="274" r:id="rId30"/>
    <p:sldId id="276" r:id="rId31"/>
    <p:sldId id="295" r:id="rId32"/>
    <p:sldId id="270" r:id="rId33"/>
    <p:sldId id="271"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254"/>
    <a:srgbClr val="5398A2"/>
    <a:srgbClr val="C3B997"/>
    <a:srgbClr val="64BBC9"/>
    <a:srgbClr val="DBD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p:restoredTop sz="90110" autoAdjust="0"/>
  </p:normalViewPr>
  <p:slideViewPr>
    <p:cSldViewPr snapToGrid="0" snapToObjects="1">
      <p:cViewPr varScale="1">
        <p:scale>
          <a:sx n="114" d="100"/>
          <a:sy n="114" d="100"/>
        </p:scale>
        <p:origin x="472" y="16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139" d="100"/>
          <a:sy n="139" d="100"/>
        </p:scale>
        <p:origin x="403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ata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6462BB-E3FA-456E-AD1F-8DDE16DE7DA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9B02FEB-ABB9-40C6-A9AC-9FD66769B5DB}">
      <dgm:prSet phldrT="[Text]"/>
      <dgm:spPr>
        <a:solidFill>
          <a:srgbClr val="0D3254"/>
        </a:solidFill>
        <a:ln>
          <a:solidFill>
            <a:srgbClr val="0D3254"/>
          </a:solidFill>
        </a:ln>
      </dgm:spPr>
      <dgm:t>
        <a:bodyPr/>
        <a:lstStyle/>
        <a:p>
          <a:r>
            <a:rPr lang="en-US" dirty="0"/>
            <a:t>Interest</a:t>
          </a:r>
        </a:p>
      </dgm:t>
    </dgm:pt>
    <dgm:pt modelId="{751A1DB4-D9D5-43C6-A23F-381230D70F87}" type="parTrans" cxnId="{0925C84D-6ACE-47EC-8BBB-3790A79A49F8}">
      <dgm:prSet/>
      <dgm:spPr/>
      <dgm:t>
        <a:bodyPr/>
        <a:lstStyle/>
        <a:p>
          <a:endParaRPr lang="en-US"/>
        </a:p>
      </dgm:t>
    </dgm:pt>
    <dgm:pt modelId="{00C1A3A8-EFE9-4780-9D2A-A336E7E82AB8}" type="sibTrans" cxnId="{0925C84D-6ACE-47EC-8BBB-3790A79A49F8}">
      <dgm:prSet/>
      <dgm:spPr/>
      <dgm:t>
        <a:bodyPr/>
        <a:lstStyle/>
        <a:p>
          <a:endParaRPr lang="en-US"/>
        </a:p>
      </dgm:t>
    </dgm:pt>
    <dgm:pt modelId="{B0F29B38-262D-434B-BC2C-59ED2A4A736C}">
      <dgm:prSet phldrT="[Text]"/>
      <dgm:spPr>
        <a:solidFill>
          <a:schemeClr val="bg1">
            <a:alpha val="90000"/>
          </a:schemeClr>
        </a:solidFill>
        <a:ln>
          <a:solidFill>
            <a:srgbClr val="5398A2">
              <a:alpha val="90000"/>
            </a:srgbClr>
          </a:solidFill>
        </a:ln>
      </dgm:spPr>
      <dgm:t>
        <a:bodyPr/>
        <a:lstStyle/>
        <a:p>
          <a:r>
            <a:rPr lang="en-US" dirty="0"/>
            <a:t>The amount it cost to borrow money.</a:t>
          </a:r>
        </a:p>
      </dgm:t>
    </dgm:pt>
    <dgm:pt modelId="{176705B0-23D7-4CF7-BD9A-7F50384D38A5}" type="parTrans" cxnId="{0A58FD0E-F5E0-4CEB-9923-27571F7CE76B}">
      <dgm:prSet/>
      <dgm:spPr/>
      <dgm:t>
        <a:bodyPr/>
        <a:lstStyle/>
        <a:p>
          <a:endParaRPr lang="en-US"/>
        </a:p>
      </dgm:t>
    </dgm:pt>
    <dgm:pt modelId="{089B29CC-D1A2-4336-A7EA-C230797DE26F}" type="sibTrans" cxnId="{0A58FD0E-F5E0-4CEB-9923-27571F7CE76B}">
      <dgm:prSet/>
      <dgm:spPr/>
      <dgm:t>
        <a:bodyPr/>
        <a:lstStyle/>
        <a:p>
          <a:endParaRPr lang="en-US"/>
        </a:p>
      </dgm:t>
    </dgm:pt>
    <dgm:pt modelId="{F493D946-FD1F-4E70-9AB1-250E846776C9}">
      <dgm:prSet phldrT="[Text]"/>
      <dgm:spPr>
        <a:solidFill>
          <a:srgbClr val="0D3254"/>
        </a:solidFill>
        <a:ln>
          <a:solidFill>
            <a:srgbClr val="0D3254"/>
          </a:solidFill>
        </a:ln>
      </dgm:spPr>
      <dgm:t>
        <a:bodyPr/>
        <a:lstStyle/>
        <a:p>
          <a:r>
            <a:rPr lang="en-US" dirty="0"/>
            <a:t>Finance</a:t>
          </a:r>
        </a:p>
      </dgm:t>
    </dgm:pt>
    <dgm:pt modelId="{A20DD77B-14EF-4175-BDDE-A116DBE006CE}" type="parTrans" cxnId="{E5D2C3DD-CA8C-4068-A8BD-6E3B9B2DAD0B}">
      <dgm:prSet/>
      <dgm:spPr/>
      <dgm:t>
        <a:bodyPr/>
        <a:lstStyle/>
        <a:p>
          <a:endParaRPr lang="en-US"/>
        </a:p>
      </dgm:t>
    </dgm:pt>
    <dgm:pt modelId="{204D9397-4D20-41CD-BC60-0485BDB093F5}" type="sibTrans" cxnId="{E5D2C3DD-CA8C-4068-A8BD-6E3B9B2DAD0B}">
      <dgm:prSet/>
      <dgm:spPr/>
      <dgm:t>
        <a:bodyPr/>
        <a:lstStyle/>
        <a:p>
          <a:endParaRPr lang="en-US"/>
        </a:p>
      </dgm:t>
    </dgm:pt>
    <dgm:pt modelId="{8FC969F0-FD3C-4843-9306-14F8B854FC02}">
      <dgm:prSet phldrT="[Text]"/>
      <dgm:spPr>
        <a:solidFill>
          <a:schemeClr val="bg1">
            <a:alpha val="90000"/>
          </a:schemeClr>
        </a:solidFill>
        <a:ln>
          <a:solidFill>
            <a:srgbClr val="5398A2">
              <a:alpha val="90000"/>
            </a:srgbClr>
          </a:solidFill>
        </a:ln>
      </dgm:spPr>
      <dgm:t>
        <a:bodyPr/>
        <a:lstStyle/>
        <a:p>
          <a:r>
            <a:rPr lang="en-US" dirty="0"/>
            <a:t>The amount of money that is borrowed.</a:t>
          </a:r>
        </a:p>
      </dgm:t>
    </dgm:pt>
    <dgm:pt modelId="{4F035670-E8C1-49F0-A934-2B4B979B8C60}" type="parTrans" cxnId="{CF579613-1207-438E-802F-486EF77FC7CB}">
      <dgm:prSet/>
      <dgm:spPr/>
      <dgm:t>
        <a:bodyPr/>
        <a:lstStyle/>
        <a:p>
          <a:endParaRPr lang="en-US"/>
        </a:p>
      </dgm:t>
    </dgm:pt>
    <dgm:pt modelId="{807F4F65-5360-4639-942B-3AAA9E967C03}" type="sibTrans" cxnId="{CF579613-1207-438E-802F-486EF77FC7CB}">
      <dgm:prSet/>
      <dgm:spPr/>
      <dgm:t>
        <a:bodyPr/>
        <a:lstStyle/>
        <a:p>
          <a:endParaRPr lang="en-US"/>
        </a:p>
      </dgm:t>
    </dgm:pt>
    <dgm:pt modelId="{0021E15A-2EE8-4B31-A61E-A47734E044EC}">
      <dgm:prSet/>
      <dgm:spPr>
        <a:solidFill>
          <a:srgbClr val="0D3254"/>
        </a:solidFill>
        <a:ln>
          <a:solidFill>
            <a:srgbClr val="0D3254"/>
          </a:solidFill>
        </a:ln>
      </dgm:spPr>
      <dgm:t>
        <a:bodyPr/>
        <a:lstStyle/>
        <a:p>
          <a:r>
            <a:rPr lang="en-US" dirty="0"/>
            <a:t>Loan Term</a:t>
          </a:r>
        </a:p>
      </dgm:t>
    </dgm:pt>
    <dgm:pt modelId="{D474162C-F67F-4E96-AF36-1F61C1AA193E}" type="parTrans" cxnId="{AB242776-B73B-482F-B50A-5F60A5AD99B5}">
      <dgm:prSet/>
      <dgm:spPr/>
      <dgm:t>
        <a:bodyPr/>
        <a:lstStyle/>
        <a:p>
          <a:endParaRPr lang="en-US"/>
        </a:p>
      </dgm:t>
    </dgm:pt>
    <dgm:pt modelId="{107F1155-9CB4-4169-8EA6-BD3B90D64176}" type="sibTrans" cxnId="{AB242776-B73B-482F-B50A-5F60A5AD99B5}">
      <dgm:prSet/>
      <dgm:spPr/>
      <dgm:t>
        <a:bodyPr/>
        <a:lstStyle/>
        <a:p>
          <a:endParaRPr lang="en-US"/>
        </a:p>
      </dgm:t>
    </dgm:pt>
    <dgm:pt modelId="{F40D3597-4B30-4B9F-B600-3F680355607E}">
      <dgm:prSet/>
      <dgm:spPr>
        <a:solidFill>
          <a:srgbClr val="0D3254"/>
        </a:solidFill>
        <a:ln>
          <a:solidFill>
            <a:srgbClr val="0D3254"/>
          </a:solidFill>
        </a:ln>
      </dgm:spPr>
      <dgm:t>
        <a:bodyPr/>
        <a:lstStyle/>
        <a:p>
          <a:r>
            <a:rPr lang="en-US" dirty="0"/>
            <a:t>Unsecured Loan</a:t>
          </a:r>
        </a:p>
      </dgm:t>
    </dgm:pt>
    <dgm:pt modelId="{9D723279-9018-49AE-B653-9A9AD80A7EDD}" type="parTrans" cxnId="{D76A18F0-A0C2-4C12-9D61-E4B626EDC359}">
      <dgm:prSet/>
      <dgm:spPr/>
      <dgm:t>
        <a:bodyPr/>
        <a:lstStyle/>
        <a:p>
          <a:endParaRPr lang="en-US"/>
        </a:p>
      </dgm:t>
    </dgm:pt>
    <dgm:pt modelId="{2D1CB733-F7FC-4AE0-9399-C32142A71E5B}" type="sibTrans" cxnId="{D76A18F0-A0C2-4C12-9D61-E4B626EDC359}">
      <dgm:prSet/>
      <dgm:spPr/>
      <dgm:t>
        <a:bodyPr/>
        <a:lstStyle/>
        <a:p>
          <a:endParaRPr lang="en-US"/>
        </a:p>
      </dgm:t>
    </dgm:pt>
    <dgm:pt modelId="{39D02DE7-1F8A-4D0A-8E42-2697FD906825}">
      <dgm:prSet/>
      <dgm:spPr>
        <a:solidFill>
          <a:schemeClr val="bg1">
            <a:alpha val="90000"/>
          </a:schemeClr>
        </a:solidFill>
        <a:ln>
          <a:solidFill>
            <a:srgbClr val="5398A2">
              <a:alpha val="90000"/>
            </a:srgbClr>
          </a:solidFill>
        </a:ln>
      </dgm:spPr>
      <dgm:t>
        <a:bodyPr/>
        <a:lstStyle/>
        <a:p>
          <a:r>
            <a:rPr lang="en-US" dirty="0"/>
            <a:t>How long you have to repay the loan.</a:t>
          </a:r>
        </a:p>
      </dgm:t>
    </dgm:pt>
    <dgm:pt modelId="{E255E6CA-F491-4A13-855D-5988E962049C}" type="parTrans" cxnId="{E5222941-66A3-4393-98D2-219E0701E8FD}">
      <dgm:prSet/>
      <dgm:spPr/>
      <dgm:t>
        <a:bodyPr/>
        <a:lstStyle/>
        <a:p>
          <a:endParaRPr lang="en-US"/>
        </a:p>
      </dgm:t>
    </dgm:pt>
    <dgm:pt modelId="{7262C590-B41C-43BB-8179-7BA2840AC8AB}" type="sibTrans" cxnId="{E5222941-66A3-4393-98D2-219E0701E8FD}">
      <dgm:prSet/>
      <dgm:spPr/>
      <dgm:t>
        <a:bodyPr/>
        <a:lstStyle/>
        <a:p>
          <a:endParaRPr lang="en-US"/>
        </a:p>
      </dgm:t>
    </dgm:pt>
    <dgm:pt modelId="{533AD8B5-B1EB-4197-BF4C-C670B69F204C}">
      <dgm:prSet/>
      <dgm:spPr>
        <a:solidFill>
          <a:schemeClr val="bg1">
            <a:alpha val="90000"/>
          </a:schemeClr>
        </a:solidFill>
        <a:ln>
          <a:solidFill>
            <a:srgbClr val="5398A2">
              <a:alpha val="90000"/>
            </a:srgbClr>
          </a:solidFill>
        </a:ln>
      </dgm:spPr>
      <dgm:t>
        <a:bodyPr/>
        <a:lstStyle/>
        <a:p>
          <a:r>
            <a:rPr lang="en-US" dirty="0"/>
            <a:t>Loan that does not have collateral, such as property, tied to it.</a:t>
          </a:r>
        </a:p>
      </dgm:t>
    </dgm:pt>
    <dgm:pt modelId="{F40A8A54-B716-4936-AD8A-203789B7F4A8}" type="parTrans" cxnId="{F577FFAA-5E83-4DB6-9C5C-37DBF68105FE}">
      <dgm:prSet/>
      <dgm:spPr/>
      <dgm:t>
        <a:bodyPr/>
        <a:lstStyle/>
        <a:p>
          <a:endParaRPr lang="en-US"/>
        </a:p>
      </dgm:t>
    </dgm:pt>
    <dgm:pt modelId="{C35DC75E-8316-4453-92CB-40485BD08144}" type="sibTrans" cxnId="{F577FFAA-5E83-4DB6-9C5C-37DBF68105FE}">
      <dgm:prSet/>
      <dgm:spPr/>
      <dgm:t>
        <a:bodyPr/>
        <a:lstStyle/>
        <a:p>
          <a:endParaRPr lang="en-US"/>
        </a:p>
      </dgm:t>
    </dgm:pt>
    <dgm:pt modelId="{7217A259-CAD7-456E-8EF5-51C682680C3B}">
      <dgm:prSet/>
      <dgm:spPr>
        <a:solidFill>
          <a:srgbClr val="0D3254"/>
        </a:solidFill>
        <a:ln>
          <a:solidFill>
            <a:srgbClr val="0D3254"/>
          </a:solidFill>
        </a:ln>
      </dgm:spPr>
      <dgm:t>
        <a:bodyPr/>
        <a:lstStyle/>
        <a:p>
          <a:r>
            <a:rPr lang="en-US" dirty="0"/>
            <a:t>Secured Loan</a:t>
          </a:r>
        </a:p>
      </dgm:t>
    </dgm:pt>
    <dgm:pt modelId="{3B321305-B400-4ADA-9596-C6902508BB01}" type="parTrans" cxnId="{A48F90D0-3C11-46E8-BD86-448FE665AE5E}">
      <dgm:prSet/>
      <dgm:spPr/>
      <dgm:t>
        <a:bodyPr/>
        <a:lstStyle/>
        <a:p>
          <a:endParaRPr lang="en-US"/>
        </a:p>
      </dgm:t>
    </dgm:pt>
    <dgm:pt modelId="{0F024A76-4D2D-4BA9-9378-F233E5BB87A8}" type="sibTrans" cxnId="{A48F90D0-3C11-46E8-BD86-448FE665AE5E}">
      <dgm:prSet/>
      <dgm:spPr/>
      <dgm:t>
        <a:bodyPr/>
        <a:lstStyle/>
        <a:p>
          <a:endParaRPr lang="en-US"/>
        </a:p>
      </dgm:t>
    </dgm:pt>
    <dgm:pt modelId="{780C8C40-6EB5-439C-9A1D-EFBD2ECEAA0B}">
      <dgm:prSet/>
      <dgm:spPr>
        <a:solidFill>
          <a:schemeClr val="bg1">
            <a:alpha val="90000"/>
          </a:schemeClr>
        </a:solidFill>
        <a:ln>
          <a:solidFill>
            <a:srgbClr val="5398A2">
              <a:alpha val="90000"/>
            </a:srgbClr>
          </a:solidFill>
        </a:ln>
      </dgm:spPr>
      <dgm:t>
        <a:bodyPr/>
        <a:lstStyle/>
        <a:p>
          <a:r>
            <a:rPr lang="en-US" dirty="0"/>
            <a:t>Loan that does have collateral, such as property tied to it.</a:t>
          </a:r>
        </a:p>
      </dgm:t>
    </dgm:pt>
    <dgm:pt modelId="{6CCDA45D-486C-4951-B0C8-5C6CED0772C2}" type="parTrans" cxnId="{ADCF5A8F-3C73-48EE-9EE8-98D4E1204EBC}">
      <dgm:prSet/>
      <dgm:spPr/>
      <dgm:t>
        <a:bodyPr/>
        <a:lstStyle/>
        <a:p>
          <a:endParaRPr lang="en-US"/>
        </a:p>
      </dgm:t>
    </dgm:pt>
    <dgm:pt modelId="{8866FD04-1318-46C8-B18B-80DD761660E3}" type="sibTrans" cxnId="{ADCF5A8F-3C73-48EE-9EE8-98D4E1204EBC}">
      <dgm:prSet/>
      <dgm:spPr/>
      <dgm:t>
        <a:bodyPr/>
        <a:lstStyle/>
        <a:p>
          <a:endParaRPr lang="en-US"/>
        </a:p>
      </dgm:t>
    </dgm:pt>
    <dgm:pt modelId="{99C76881-5C61-4063-9F24-1C3502951D94}" type="pres">
      <dgm:prSet presAssocID="{256462BB-E3FA-456E-AD1F-8DDE16DE7DA7}" presName="Name0" presStyleCnt="0">
        <dgm:presLayoutVars>
          <dgm:dir/>
          <dgm:animLvl val="lvl"/>
          <dgm:resizeHandles val="exact"/>
        </dgm:presLayoutVars>
      </dgm:prSet>
      <dgm:spPr/>
    </dgm:pt>
    <dgm:pt modelId="{96AF473A-D35F-4F0B-9B0A-4D36A063B1F8}" type="pres">
      <dgm:prSet presAssocID="{69B02FEB-ABB9-40C6-A9AC-9FD66769B5DB}" presName="composite" presStyleCnt="0"/>
      <dgm:spPr/>
    </dgm:pt>
    <dgm:pt modelId="{C547BBA2-3572-49F1-A4C7-FD0593550B94}" type="pres">
      <dgm:prSet presAssocID="{69B02FEB-ABB9-40C6-A9AC-9FD66769B5DB}" presName="parTx" presStyleLbl="alignNode1" presStyleIdx="0" presStyleCnt="5">
        <dgm:presLayoutVars>
          <dgm:chMax val="0"/>
          <dgm:chPref val="0"/>
          <dgm:bulletEnabled val="1"/>
        </dgm:presLayoutVars>
      </dgm:prSet>
      <dgm:spPr/>
    </dgm:pt>
    <dgm:pt modelId="{96C375B2-5951-4138-BBC4-97A6F5A083EA}" type="pres">
      <dgm:prSet presAssocID="{69B02FEB-ABB9-40C6-A9AC-9FD66769B5DB}" presName="desTx" presStyleLbl="alignAccFollowNode1" presStyleIdx="0" presStyleCnt="5">
        <dgm:presLayoutVars>
          <dgm:bulletEnabled val="1"/>
        </dgm:presLayoutVars>
      </dgm:prSet>
      <dgm:spPr/>
    </dgm:pt>
    <dgm:pt modelId="{7E341698-1C94-4D15-82E2-DBD81B17E708}" type="pres">
      <dgm:prSet presAssocID="{00C1A3A8-EFE9-4780-9D2A-A336E7E82AB8}" presName="space" presStyleCnt="0"/>
      <dgm:spPr/>
    </dgm:pt>
    <dgm:pt modelId="{D947C3BE-37AD-41BD-93AD-EA6367F05EFD}" type="pres">
      <dgm:prSet presAssocID="{F493D946-FD1F-4E70-9AB1-250E846776C9}" presName="composite" presStyleCnt="0"/>
      <dgm:spPr/>
    </dgm:pt>
    <dgm:pt modelId="{B92FC2E4-5E92-4E17-9893-EEC7D2552898}" type="pres">
      <dgm:prSet presAssocID="{F493D946-FD1F-4E70-9AB1-250E846776C9}" presName="parTx" presStyleLbl="alignNode1" presStyleIdx="1" presStyleCnt="5">
        <dgm:presLayoutVars>
          <dgm:chMax val="0"/>
          <dgm:chPref val="0"/>
          <dgm:bulletEnabled val="1"/>
        </dgm:presLayoutVars>
      </dgm:prSet>
      <dgm:spPr/>
    </dgm:pt>
    <dgm:pt modelId="{6E1A1B9C-AFF3-4932-B4E0-4CC17CE2BDE1}" type="pres">
      <dgm:prSet presAssocID="{F493D946-FD1F-4E70-9AB1-250E846776C9}" presName="desTx" presStyleLbl="alignAccFollowNode1" presStyleIdx="1" presStyleCnt="5">
        <dgm:presLayoutVars>
          <dgm:bulletEnabled val="1"/>
        </dgm:presLayoutVars>
      </dgm:prSet>
      <dgm:spPr/>
    </dgm:pt>
    <dgm:pt modelId="{11D08BD9-B73E-42DE-8FBE-A50AC0CF18AF}" type="pres">
      <dgm:prSet presAssocID="{204D9397-4D20-41CD-BC60-0485BDB093F5}" presName="space" presStyleCnt="0"/>
      <dgm:spPr/>
    </dgm:pt>
    <dgm:pt modelId="{687A17F2-962E-45F1-A396-A14B05FF43BA}" type="pres">
      <dgm:prSet presAssocID="{0021E15A-2EE8-4B31-A61E-A47734E044EC}" presName="composite" presStyleCnt="0"/>
      <dgm:spPr/>
    </dgm:pt>
    <dgm:pt modelId="{3CF50706-5D39-4AF7-B512-4187B5FF7654}" type="pres">
      <dgm:prSet presAssocID="{0021E15A-2EE8-4B31-A61E-A47734E044EC}" presName="parTx" presStyleLbl="alignNode1" presStyleIdx="2" presStyleCnt="5">
        <dgm:presLayoutVars>
          <dgm:chMax val="0"/>
          <dgm:chPref val="0"/>
          <dgm:bulletEnabled val="1"/>
        </dgm:presLayoutVars>
      </dgm:prSet>
      <dgm:spPr/>
    </dgm:pt>
    <dgm:pt modelId="{D994D9E7-0D87-4ADC-9956-B66BF0309A97}" type="pres">
      <dgm:prSet presAssocID="{0021E15A-2EE8-4B31-A61E-A47734E044EC}" presName="desTx" presStyleLbl="alignAccFollowNode1" presStyleIdx="2" presStyleCnt="5">
        <dgm:presLayoutVars>
          <dgm:bulletEnabled val="1"/>
        </dgm:presLayoutVars>
      </dgm:prSet>
      <dgm:spPr/>
    </dgm:pt>
    <dgm:pt modelId="{E17AC9D2-7805-4C58-964F-5581CD96129B}" type="pres">
      <dgm:prSet presAssocID="{107F1155-9CB4-4169-8EA6-BD3B90D64176}" presName="space" presStyleCnt="0"/>
      <dgm:spPr/>
    </dgm:pt>
    <dgm:pt modelId="{CB00E57B-5F3F-45EC-8282-A4468427F653}" type="pres">
      <dgm:prSet presAssocID="{F40D3597-4B30-4B9F-B600-3F680355607E}" presName="composite" presStyleCnt="0"/>
      <dgm:spPr/>
    </dgm:pt>
    <dgm:pt modelId="{4F505A2A-371C-4C57-88C1-ED0B26BC7EC1}" type="pres">
      <dgm:prSet presAssocID="{F40D3597-4B30-4B9F-B600-3F680355607E}" presName="parTx" presStyleLbl="alignNode1" presStyleIdx="3" presStyleCnt="5">
        <dgm:presLayoutVars>
          <dgm:chMax val="0"/>
          <dgm:chPref val="0"/>
          <dgm:bulletEnabled val="1"/>
        </dgm:presLayoutVars>
      </dgm:prSet>
      <dgm:spPr/>
    </dgm:pt>
    <dgm:pt modelId="{429209A7-EDF3-4307-9445-BC170B6EECEC}" type="pres">
      <dgm:prSet presAssocID="{F40D3597-4B30-4B9F-B600-3F680355607E}" presName="desTx" presStyleLbl="alignAccFollowNode1" presStyleIdx="3" presStyleCnt="5">
        <dgm:presLayoutVars>
          <dgm:bulletEnabled val="1"/>
        </dgm:presLayoutVars>
      </dgm:prSet>
      <dgm:spPr/>
    </dgm:pt>
    <dgm:pt modelId="{F24BAE07-49CF-4B61-9502-EFA20EEEF113}" type="pres">
      <dgm:prSet presAssocID="{2D1CB733-F7FC-4AE0-9399-C32142A71E5B}" presName="space" presStyleCnt="0"/>
      <dgm:spPr/>
    </dgm:pt>
    <dgm:pt modelId="{23352D13-08E5-464F-81CB-44EB8B975366}" type="pres">
      <dgm:prSet presAssocID="{7217A259-CAD7-456E-8EF5-51C682680C3B}" presName="composite" presStyleCnt="0"/>
      <dgm:spPr/>
    </dgm:pt>
    <dgm:pt modelId="{D76B9D08-0A8D-4BCA-AD35-7CC1D2E027D3}" type="pres">
      <dgm:prSet presAssocID="{7217A259-CAD7-456E-8EF5-51C682680C3B}" presName="parTx" presStyleLbl="alignNode1" presStyleIdx="4" presStyleCnt="5">
        <dgm:presLayoutVars>
          <dgm:chMax val="0"/>
          <dgm:chPref val="0"/>
          <dgm:bulletEnabled val="1"/>
        </dgm:presLayoutVars>
      </dgm:prSet>
      <dgm:spPr/>
    </dgm:pt>
    <dgm:pt modelId="{7C4A84A2-00BF-43D0-945D-91A3B3C7555C}" type="pres">
      <dgm:prSet presAssocID="{7217A259-CAD7-456E-8EF5-51C682680C3B}" presName="desTx" presStyleLbl="alignAccFollowNode1" presStyleIdx="4" presStyleCnt="5">
        <dgm:presLayoutVars>
          <dgm:bulletEnabled val="1"/>
        </dgm:presLayoutVars>
      </dgm:prSet>
      <dgm:spPr/>
    </dgm:pt>
  </dgm:ptLst>
  <dgm:cxnLst>
    <dgm:cxn modelId="{0A58FD0E-F5E0-4CEB-9923-27571F7CE76B}" srcId="{69B02FEB-ABB9-40C6-A9AC-9FD66769B5DB}" destId="{B0F29B38-262D-434B-BC2C-59ED2A4A736C}" srcOrd="0" destOrd="0" parTransId="{176705B0-23D7-4CF7-BD9A-7F50384D38A5}" sibTransId="{089B29CC-D1A2-4336-A7EA-C230797DE26F}"/>
    <dgm:cxn modelId="{CF579613-1207-438E-802F-486EF77FC7CB}" srcId="{F493D946-FD1F-4E70-9AB1-250E846776C9}" destId="{8FC969F0-FD3C-4843-9306-14F8B854FC02}" srcOrd="0" destOrd="0" parTransId="{4F035670-E8C1-49F0-A934-2B4B979B8C60}" sibTransId="{807F4F65-5360-4639-942B-3AAA9E967C03}"/>
    <dgm:cxn modelId="{608FF91B-F6EB-4B2D-920E-9703E4168124}" type="presOf" srcId="{F40D3597-4B30-4B9F-B600-3F680355607E}" destId="{4F505A2A-371C-4C57-88C1-ED0B26BC7EC1}" srcOrd="0" destOrd="0" presId="urn:microsoft.com/office/officeart/2005/8/layout/hList1"/>
    <dgm:cxn modelId="{06FB9F27-C981-4EF3-89DF-E91E2085115D}" type="presOf" srcId="{B0F29B38-262D-434B-BC2C-59ED2A4A736C}" destId="{96C375B2-5951-4138-BBC4-97A6F5A083EA}" srcOrd="0" destOrd="0" presId="urn:microsoft.com/office/officeart/2005/8/layout/hList1"/>
    <dgm:cxn modelId="{D518E939-DD88-4D94-811A-970414F0A975}" type="presOf" srcId="{7217A259-CAD7-456E-8EF5-51C682680C3B}" destId="{D76B9D08-0A8D-4BCA-AD35-7CC1D2E027D3}" srcOrd="0" destOrd="0" presId="urn:microsoft.com/office/officeart/2005/8/layout/hList1"/>
    <dgm:cxn modelId="{2144FD3C-10BF-4FB4-99C5-88A7EBFD6F53}" type="presOf" srcId="{39D02DE7-1F8A-4D0A-8E42-2697FD906825}" destId="{D994D9E7-0D87-4ADC-9956-B66BF0309A97}" srcOrd="0" destOrd="0" presId="urn:microsoft.com/office/officeart/2005/8/layout/hList1"/>
    <dgm:cxn modelId="{01384D3D-C84F-4EB9-860D-3328BEC85569}" type="presOf" srcId="{8FC969F0-FD3C-4843-9306-14F8B854FC02}" destId="{6E1A1B9C-AFF3-4932-B4E0-4CC17CE2BDE1}" srcOrd="0" destOrd="0" presId="urn:microsoft.com/office/officeart/2005/8/layout/hList1"/>
    <dgm:cxn modelId="{E5222941-66A3-4393-98D2-219E0701E8FD}" srcId="{0021E15A-2EE8-4B31-A61E-A47734E044EC}" destId="{39D02DE7-1F8A-4D0A-8E42-2697FD906825}" srcOrd="0" destOrd="0" parTransId="{E255E6CA-F491-4A13-855D-5988E962049C}" sibTransId="{7262C590-B41C-43BB-8179-7BA2840AC8AB}"/>
    <dgm:cxn modelId="{0925C84D-6ACE-47EC-8BBB-3790A79A49F8}" srcId="{256462BB-E3FA-456E-AD1F-8DDE16DE7DA7}" destId="{69B02FEB-ABB9-40C6-A9AC-9FD66769B5DB}" srcOrd="0" destOrd="0" parTransId="{751A1DB4-D9D5-43C6-A23F-381230D70F87}" sibTransId="{00C1A3A8-EFE9-4780-9D2A-A336E7E82AB8}"/>
    <dgm:cxn modelId="{251F9C55-E634-4473-8954-9CD6948B8255}" type="presOf" srcId="{780C8C40-6EB5-439C-9A1D-EFBD2ECEAA0B}" destId="{7C4A84A2-00BF-43D0-945D-91A3B3C7555C}" srcOrd="0" destOrd="0" presId="urn:microsoft.com/office/officeart/2005/8/layout/hList1"/>
    <dgm:cxn modelId="{F64DCD68-DACF-4E8D-AE4B-5D8531F42769}" type="presOf" srcId="{533AD8B5-B1EB-4197-BF4C-C670B69F204C}" destId="{429209A7-EDF3-4307-9445-BC170B6EECEC}" srcOrd="0" destOrd="0" presId="urn:microsoft.com/office/officeart/2005/8/layout/hList1"/>
    <dgm:cxn modelId="{AB242776-B73B-482F-B50A-5F60A5AD99B5}" srcId="{256462BB-E3FA-456E-AD1F-8DDE16DE7DA7}" destId="{0021E15A-2EE8-4B31-A61E-A47734E044EC}" srcOrd="2" destOrd="0" parTransId="{D474162C-F67F-4E96-AF36-1F61C1AA193E}" sibTransId="{107F1155-9CB4-4169-8EA6-BD3B90D64176}"/>
    <dgm:cxn modelId="{865B1F81-6198-4149-B12F-F1EECCBA1DAC}" type="presOf" srcId="{256462BB-E3FA-456E-AD1F-8DDE16DE7DA7}" destId="{99C76881-5C61-4063-9F24-1C3502951D94}" srcOrd="0" destOrd="0" presId="urn:microsoft.com/office/officeart/2005/8/layout/hList1"/>
    <dgm:cxn modelId="{469D908C-1B84-4892-BA89-D184BB6E669D}" type="presOf" srcId="{69B02FEB-ABB9-40C6-A9AC-9FD66769B5DB}" destId="{C547BBA2-3572-49F1-A4C7-FD0593550B94}" srcOrd="0" destOrd="0" presId="urn:microsoft.com/office/officeart/2005/8/layout/hList1"/>
    <dgm:cxn modelId="{ADCF5A8F-3C73-48EE-9EE8-98D4E1204EBC}" srcId="{7217A259-CAD7-456E-8EF5-51C682680C3B}" destId="{780C8C40-6EB5-439C-9A1D-EFBD2ECEAA0B}" srcOrd="0" destOrd="0" parTransId="{6CCDA45D-486C-4951-B0C8-5C6CED0772C2}" sibTransId="{8866FD04-1318-46C8-B18B-80DD761660E3}"/>
    <dgm:cxn modelId="{F577FFAA-5E83-4DB6-9C5C-37DBF68105FE}" srcId="{F40D3597-4B30-4B9F-B600-3F680355607E}" destId="{533AD8B5-B1EB-4197-BF4C-C670B69F204C}" srcOrd="0" destOrd="0" parTransId="{F40A8A54-B716-4936-AD8A-203789B7F4A8}" sibTransId="{C35DC75E-8316-4453-92CB-40485BD08144}"/>
    <dgm:cxn modelId="{A48F90D0-3C11-46E8-BD86-448FE665AE5E}" srcId="{256462BB-E3FA-456E-AD1F-8DDE16DE7DA7}" destId="{7217A259-CAD7-456E-8EF5-51C682680C3B}" srcOrd="4" destOrd="0" parTransId="{3B321305-B400-4ADA-9596-C6902508BB01}" sibTransId="{0F024A76-4D2D-4BA9-9378-F233E5BB87A8}"/>
    <dgm:cxn modelId="{E5D2C3DD-CA8C-4068-A8BD-6E3B9B2DAD0B}" srcId="{256462BB-E3FA-456E-AD1F-8DDE16DE7DA7}" destId="{F493D946-FD1F-4E70-9AB1-250E846776C9}" srcOrd="1" destOrd="0" parTransId="{A20DD77B-14EF-4175-BDDE-A116DBE006CE}" sibTransId="{204D9397-4D20-41CD-BC60-0485BDB093F5}"/>
    <dgm:cxn modelId="{8F24FAE5-C96F-4CBF-AE11-6636DB0C974D}" type="presOf" srcId="{F493D946-FD1F-4E70-9AB1-250E846776C9}" destId="{B92FC2E4-5E92-4E17-9893-EEC7D2552898}" srcOrd="0" destOrd="0" presId="urn:microsoft.com/office/officeart/2005/8/layout/hList1"/>
    <dgm:cxn modelId="{52A378ED-E896-4EF6-BAA2-D982823D0D5D}" type="presOf" srcId="{0021E15A-2EE8-4B31-A61E-A47734E044EC}" destId="{3CF50706-5D39-4AF7-B512-4187B5FF7654}" srcOrd="0" destOrd="0" presId="urn:microsoft.com/office/officeart/2005/8/layout/hList1"/>
    <dgm:cxn modelId="{D76A18F0-A0C2-4C12-9D61-E4B626EDC359}" srcId="{256462BB-E3FA-456E-AD1F-8DDE16DE7DA7}" destId="{F40D3597-4B30-4B9F-B600-3F680355607E}" srcOrd="3" destOrd="0" parTransId="{9D723279-9018-49AE-B653-9A9AD80A7EDD}" sibTransId="{2D1CB733-F7FC-4AE0-9399-C32142A71E5B}"/>
    <dgm:cxn modelId="{461A9A60-AC3D-4A5D-A87D-068C5FCCE586}" type="presParOf" srcId="{99C76881-5C61-4063-9F24-1C3502951D94}" destId="{96AF473A-D35F-4F0B-9B0A-4D36A063B1F8}" srcOrd="0" destOrd="0" presId="urn:microsoft.com/office/officeart/2005/8/layout/hList1"/>
    <dgm:cxn modelId="{D7DF5D91-4954-4B3E-BA4E-C4E8BE704884}" type="presParOf" srcId="{96AF473A-D35F-4F0B-9B0A-4D36A063B1F8}" destId="{C547BBA2-3572-49F1-A4C7-FD0593550B94}" srcOrd="0" destOrd="0" presId="urn:microsoft.com/office/officeart/2005/8/layout/hList1"/>
    <dgm:cxn modelId="{0E0EE71C-D8F2-4031-8671-3436568F37F7}" type="presParOf" srcId="{96AF473A-D35F-4F0B-9B0A-4D36A063B1F8}" destId="{96C375B2-5951-4138-BBC4-97A6F5A083EA}" srcOrd="1" destOrd="0" presId="urn:microsoft.com/office/officeart/2005/8/layout/hList1"/>
    <dgm:cxn modelId="{40F0DD41-AF6F-406A-BC9B-090E234DE420}" type="presParOf" srcId="{99C76881-5C61-4063-9F24-1C3502951D94}" destId="{7E341698-1C94-4D15-82E2-DBD81B17E708}" srcOrd="1" destOrd="0" presId="urn:microsoft.com/office/officeart/2005/8/layout/hList1"/>
    <dgm:cxn modelId="{307ED2D2-25C7-4985-A475-9AB411FF62A3}" type="presParOf" srcId="{99C76881-5C61-4063-9F24-1C3502951D94}" destId="{D947C3BE-37AD-41BD-93AD-EA6367F05EFD}" srcOrd="2" destOrd="0" presId="urn:microsoft.com/office/officeart/2005/8/layout/hList1"/>
    <dgm:cxn modelId="{B7E2DEA0-7C9C-4362-9DA3-DD9D06DE412D}" type="presParOf" srcId="{D947C3BE-37AD-41BD-93AD-EA6367F05EFD}" destId="{B92FC2E4-5E92-4E17-9893-EEC7D2552898}" srcOrd="0" destOrd="0" presId="urn:microsoft.com/office/officeart/2005/8/layout/hList1"/>
    <dgm:cxn modelId="{B7014FFE-6BB5-469E-B45A-87A69876B4F9}" type="presParOf" srcId="{D947C3BE-37AD-41BD-93AD-EA6367F05EFD}" destId="{6E1A1B9C-AFF3-4932-B4E0-4CC17CE2BDE1}" srcOrd="1" destOrd="0" presId="urn:microsoft.com/office/officeart/2005/8/layout/hList1"/>
    <dgm:cxn modelId="{E74CFC83-8FCB-4DB4-B76C-6B69CDEE7564}" type="presParOf" srcId="{99C76881-5C61-4063-9F24-1C3502951D94}" destId="{11D08BD9-B73E-42DE-8FBE-A50AC0CF18AF}" srcOrd="3" destOrd="0" presId="urn:microsoft.com/office/officeart/2005/8/layout/hList1"/>
    <dgm:cxn modelId="{0BA1E198-2965-4A5B-AE21-CD1682CA3A69}" type="presParOf" srcId="{99C76881-5C61-4063-9F24-1C3502951D94}" destId="{687A17F2-962E-45F1-A396-A14B05FF43BA}" srcOrd="4" destOrd="0" presId="urn:microsoft.com/office/officeart/2005/8/layout/hList1"/>
    <dgm:cxn modelId="{B47A577D-CB4A-4F19-852D-010226AB604A}" type="presParOf" srcId="{687A17F2-962E-45F1-A396-A14B05FF43BA}" destId="{3CF50706-5D39-4AF7-B512-4187B5FF7654}" srcOrd="0" destOrd="0" presId="urn:microsoft.com/office/officeart/2005/8/layout/hList1"/>
    <dgm:cxn modelId="{FA98229C-BC64-4268-B927-8993731FEFDB}" type="presParOf" srcId="{687A17F2-962E-45F1-A396-A14B05FF43BA}" destId="{D994D9E7-0D87-4ADC-9956-B66BF0309A97}" srcOrd="1" destOrd="0" presId="urn:microsoft.com/office/officeart/2005/8/layout/hList1"/>
    <dgm:cxn modelId="{2FCAD7C5-F14C-43ED-813F-A1FF45881A3A}" type="presParOf" srcId="{99C76881-5C61-4063-9F24-1C3502951D94}" destId="{E17AC9D2-7805-4C58-964F-5581CD96129B}" srcOrd="5" destOrd="0" presId="urn:microsoft.com/office/officeart/2005/8/layout/hList1"/>
    <dgm:cxn modelId="{4FA0C9BA-3FF2-4B04-BCDA-E8715C949313}" type="presParOf" srcId="{99C76881-5C61-4063-9F24-1C3502951D94}" destId="{CB00E57B-5F3F-45EC-8282-A4468427F653}" srcOrd="6" destOrd="0" presId="urn:microsoft.com/office/officeart/2005/8/layout/hList1"/>
    <dgm:cxn modelId="{76C2B595-03B0-4D99-9F1C-97A268DC9FA2}" type="presParOf" srcId="{CB00E57B-5F3F-45EC-8282-A4468427F653}" destId="{4F505A2A-371C-4C57-88C1-ED0B26BC7EC1}" srcOrd="0" destOrd="0" presId="urn:microsoft.com/office/officeart/2005/8/layout/hList1"/>
    <dgm:cxn modelId="{10600092-6CE8-4D8B-BEF8-476294D2ACF4}" type="presParOf" srcId="{CB00E57B-5F3F-45EC-8282-A4468427F653}" destId="{429209A7-EDF3-4307-9445-BC170B6EECEC}" srcOrd="1" destOrd="0" presId="urn:microsoft.com/office/officeart/2005/8/layout/hList1"/>
    <dgm:cxn modelId="{EAE5D0CC-3077-434A-9356-F2A2397223F7}" type="presParOf" srcId="{99C76881-5C61-4063-9F24-1C3502951D94}" destId="{F24BAE07-49CF-4B61-9502-EFA20EEEF113}" srcOrd="7" destOrd="0" presId="urn:microsoft.com/office/officeart/2005/8/layout/hList1"/>
    <dgm:cxn modelId="{77168A80-826C-48DB-A474-CFBAEC4D7385}" type="presParOf" srcId="{99C76881-5C61-4063-9F24-1C3502951D94}" destId="{23352D13-08E5-464F-81CB-44EB8B975366}" srcOrd="8" destOrd="0" presId="urn:microsoft.com/office/officeart/2005/8/layout/hList1"/>
    <dgm:cxn modelId="{91F8D7DF-1F14-45B6-8303-63CB2AD57AEB}" type="presParOf" srcId="{23352D13-08E5-464F-81CB-44EB8B975366}" destId="{D76B9D08-0A8D-4BCA-AD35-7CC1D2E027D3}" srcOrd="0" destOrd="0" presId="urn:microsoft.com/office/officeart/2005/8/layout/hList1"/>
    <dgm:cxn modelId="{3DBA7837-5116-4983-822B-9FCDAAADFC12}" type="presParOf" srcId="{23352D13-08E5-464F-81CB-44EB8B975366}" destId="{7C4A84A2-00BF-43D0-945D-91A3B3C7555C}" srcOrd="1" destOrd="0" presId="urn:microsoft.com/office/officeart/2005/8/layout/h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D6445D7-47D2-468C-B24B-1A39A4425C0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FE99BCC2-2D69-4050-BAF0-DA40212CE7E3}">
      <dgm:prSet phldrT="[Text]"/>
      <dgm:spPr>
        <a:solidFill>
          <a:srgbClr val="0D3254"/>
        </a:solidFill>
      </dgm:spPr>
      <dgm:t>
        <a:bodyPr/>
        <a:lstStyle/>
        <a:p>
          <a:r>
            <a:rPr lang="en-US" dirty="0"/>
            <a:t>You need to borrow $300 to repair your car.</a:t>
          </a:r>
        </a:p>
      </dgm:t>
    </dgm:pt>
    <dgm:pt modelId="{7517174E-1FFC-41F8-A6E2-D84FAE5BAD27}" type="parTrans" cxnId="{1F36F661-B299-44B1-9EA3-9FF1D98ADDE8}">
      <dgm:prSet/>
      <dgm:spPr/>
      <dgm:t>
        <a:bodyPr/>
        <a:lstStyle/>
        <a:p>
          <a:endParaRPr lang="en-US"/>
        </a:p>
      </dgm:t>
    </dgm:pt>
    <dgm:pt modelId="{89C2009F-78C3-4313-A110-EF2A8503B71A}" type="sibTrans" cxnId="{1F36F661-B299-44B1-9EA3-9FF1D98ADDE8}">
      <dgm:prSet/>
      <dgm:spPr/>
      <dgm:t>
        <a:bodyPr/>
        <a:lstStyle/>
        <a:p>
          <a:endParaRPr lang="en-US"/>
        </a:p>
      </dgm:t>
    </dgm:pt>
    <dgm:pt modelId="{8A7730DF-BF26-4B43-9724-E38D83E95FA0}">
      <dgm:prSet phldrT="[Text]"/>
      <dgm:spPr>
        <a:solidFill>
          <a:srgbClr val="0D3254"/>
        </a:solidFill>
      </dgm:spPr>
      <dgm:t>
        <a:bodyPr/>
        <a:lstStyle/>
        <a:p>
          <a:r>
            <a:rPr lang="en-US" dirty="0"/>
            <a:t>You go to a payday lender and write a check for $340 and post-date it for two weeks ($300 for the repair and $40 for the payday loan fee).</a:t>
          </a:r>
        </a:p>
      </dgm:t>
    </dgm:pt>
    <dgm:pt modelId="{48573B91-71C6-450F-9DC0-07AA2E7B42B6}" type="parTrans" cxnId="{486B1EB2-4157-4584-A4FD-3AA85C2DB263}">
      <dgm:prSet/>
      <dgm:spPr/>
      <dgm:t>
        <a:bodyPr/>
        <a:lstStyle/>
        <a:p>
          <a:endParaRPr lang="en-US"/>
        </a:p>
      </dgm:t>
    </dgm:pt>
    <dgm:pt modelId="{02E0CC8F-851E-4F20-AB22-6360C7B34B50}" type="sibTrans" cxnId="{486B1EB2-4157-4584-A4FD-3AA85C2DB263}">
      <dgm:prSet/>
      <dgm:spPr/>
      <dgm:t>
        <a:bodyPr/>
        <a:lstStyle/>
        <a:p>
          <a:endParaRPr lang="en-US"/>
        </a:p>
      </dgm:t>
    </dgm:pt>
    <dgm:pt modelId="{059FA587-61E3-447A-94F4-18E72A7451BB}">
      <dgm:prSet phldrT="[Text]"/>
      <dgm:spPr>
        <a:solidFill>
          <a:srgbClr val="0D3254"/>
        </a:solidFill>
      </dgm:spPr>
      <dgm:t>
        <a:bodyPr/>
        <a:lstStyle/>
        <a:p>
          <a:r>
            <a:rPr lang="en-US" dirty="0"/>
            <a:t>When the two weeks are up, the payday lender will cash your check.</a:t>
          </a:r>
        </a:p>
      </dgm:t>
    </dgm:pt>
    <dgm:pt modelId="{EB906DF5-9D51-4E67-B269-F59D705809FB}" type="parTrans" cxnId="{DF5FB0B1-3475-4636-BDC5-82A1B1FC36C9}">
      <dgm:prSet/>
      <dgm:spPr/>
      <dgm:t>
        <a:bodyPr/>
        <a:lstStyle/>
        <a:p>
          <a:endParaRPr lang="en-US"/>
        </a:p>
      </dgm:t>
    </dgm:pt>
    <dgm:pt modelId="{B08DFCC7-8E2E-43F8-BB17-B7D0BAD5388E}" type="sibTrans" cxnId="{DF5FB0B1-3475-4636-BDC5-82A1B1FC36C9}">
      <dgm:prSet/>
      <dgm:spPr/>
      <dgm:t>
        <a:bodyPr/>
        <a:lstStyle/>
        <a:p>
          <a:endParaRPr lang="en-US"/>
        </a:p>
      </dgm:t>
    </dgm:pt>
    <dgm:pt modelId="{65B14318-7C7E-4BCC-919C-33023DEAA978}">
      <dgm:prSet/>
      <dgm:spPr>
        <a:solidFill>
          <a:srgbClr val="0D3254"/>
        </a:solidFill>
      </dgm:spPr>
      <dgm:t>
        <a:bodyPr/>
        <a:lstStyle/>
        <a:p>
          <a:r>
            <a:rPr lang="en-US" dirty="0"/>
            <a:t>If you are able to pay that $340 loan, you will no longer owe anything to that lender.</a:t>
          </a:r>
        </a:p>
      </dgm:t>
    </dgm:pt>
    <dgm:pt modelId="{628F8132-E2DC-4A20-9603-444126CF6659}" type="parTrans" cxnId="{E38B4C2B-4ABE-439B-9CB7-6E6E73584CA0}">
      <dgm:prSet/>
      <dgm:spPr/>
      <dgm:t>
        <a:bodyPr/>
        <a:lstStyle/>
        <a:p>
          <a:endParaRPr lang="en-US"/>
        </a:p>
      </dgm:t>
    </dgm:pt>
    <dgm:pt modelId="{CF3F1B49-7C26-48E2-A3B5-E27D909F9AFE}" type="sibTrans" cxnId="{E38B4C2B-4ABE-439B-9CB7-6E6E73584CA0}">
      <dgm:prSet/>
      <dgm:spPr/>
      <dgm:t>
        <a:bodyPr/>
        <a:lstStyle/>
        <a:p>
          <a:endParaRPr lang="en-US"/>
        </a:p>
      </dgm:t>
    </dgm:pt>
    <dgm:pt modelId="{B83641FC-11A8-4895-8213-07D48E5CE637}">
      <dgm:prSet/>
      <dgm:spPr>
        <a:solidFill>
          <a:srgbClr val="0D3254"/>
        </a:solidFill>
      </dgm:spPr>
      <dgm:t>
        <a:bodyPr/>
        <a:lstStyle/>
        <a:p>
          <a:r>
            <a:rPr lang="en-US" dirty="0"/>
            <a:t>If you are unable to pay the $340 loan, you will have to take out another loan on top of the $340 </a:t>
          </a:r>
          <a:r>
            <a:rPr lang="en-US" i="1" dirty="0"/>
            <a:t>and</a:t>
          </a:r>
          <a:r>
            <a:rPr lang="en-US" dirty="0"/>
            <a:t> be charged additional fees.</a:t>
          </a:r>
        </a:p>
      </dgm:t>
    </dgm:pt>
    <dgm:pt modelId="{E72D5054-7729-405F-AA1B-C6E49EF1E761}" type="parTrans" cxnId="{39A9EB1F-FECC-4338-A294-5B9A73A08183}">
      <dgm:prSet/>
      <dgm:spPr/>
      <dgm:t>
        <a:bodyPr/>
        <a:lstStyle/>
        <a:p>
          <a:endParaRPr lang="en-US"/>
        </a:p>
      </dgm:t>
    </dgm:pt>
    <dgm:pt modelId="{AF705438-DD1E-49F8-A67E-9A6FDA5B6234}" type="sibTrans" cxnId="{39A9EB1F-FECC-4338-A294-5B9A73A08183}">
      <dgm:prSet/>
      <dgm:spPr/>
      <dgm:t>
        <a:bodyPr/>
        <a:lstStyle/>
        <a:p>
          <a:endParaRPr lang="en-US"/>
        </a:p>
      </dgm:t>
    </dgm:pt>
    <dgm:pt modelId="{484CB883-3950-4256-AFD8-42E62AF622A1}" type="pres">
      <dgm:prSet presAssocID="{9D6445D7-47D2-468C-B24B-1A39A4425C0B}" presName="linear" presStyleCnt="0">
        <dgm:presLayoutVars>
          <dgm:dir/>
          <dgm:resizeHandles val="exact"/>
        </dgm:presLayoutVars>
      </dgm:prSet>
      <dgm:spPr/>
    </dgm:pt>
    <dgm:pt modelId="{91030E5F-E94E-4AF9-9B2C-E49370F0390D}" type="pres">
      <dgm:prSet presAssocID="{FE99BCC2-2D69-4050-BAF0-DA40212CE7E3}" presName="comp" presStyleCnt="0"/>
      <dgm:spPr/>
    </dgm:pt>
    <dgm:pt modelId="{D865F426-6E2A-42FC-AD68-4109DCD905CB}" type="pres">
      <dgm:prSet presAssocID="{FE99BCC2-2D69-4050-BAF0-DA40212CE7E3}" presName="box" presStyleLbl="node1" presStyleIdx="0" presStyleCnt="3"/>
      <dgm:spPr/>
    </dgm:pt>
    <dgm:pt modelId="{158D8405-4FE0-4938-9961-96A040DDB8E1}" type="pres">
      <dgm:prSet presAssocID="{FE99BCC2-2D69-4050-BAF0-DA40212CE7E3}" presName="img" presStyleLbl="fgImgPlace1" presStyleIdx="0" presStyleCnt="3"/>
      <dgm:spPr>
        <a:blipFill rotWithShape="1">
          <a:blip xmlns:r="http://schemas.openxmlformats.org/officeDocument/2006/relationships" r:embed="rId1"/>
          <a:stretch>
            <a:fillRect/>
          </a:stretch>
        </a:blipFill>
      </dgm:spPr>
    </dgm:pt>
    <dgm:pt modelId="{F520A5B6-0AF9-446D-AFEA-3C75A76554F6}" type="pres">
      <dgm:prSet presAssocID="{FE99BCC2-2D69-4050-BAF0-DA40212CE7E3}" presName="text" presStyleLbl="node1" presStyleIdx="0" presStyleCnt="3">
        <dgm:presLayoutVars>
          <dgm:bulletEnabled val="1"/>
        </dgm:presLayoutVars>
      </dgm:prSet>
      <dgm:spPr/>
    </dgm:pt>
    <dgm:pt modelId="{75F0DDC7-7A54-4878-A4AB-5C98804C43F2}" type="pres">
      <dgm:prSet presAssocID="{89C2009F-78C3-4313-A110-EF2A8503B71A}" presName="spacer" presStyleCnt="0"/>
      <dgm:spPr/>
    </dgm:pt>
    <dgm:pt modelId="{B4BE2FF9-9A1F-4BE3-9696-75F0209133A4}" type="pres">
      <dgm:prSet presAssocID="{8A7730DF-BF26-4B43-9724-E38D83E95FA0}" presName="comp" presStyleCnt="0"/>
      <dgm:spPr/>
    </dgm:pt>
    <dgm:pt modelId="{4383CE8B-738E-4FDB-8836-7DDBB0A283A7}" type="pres">
      <dgm:prSet presAssocID="{8A7730DF-BF26-4B43-9724-E38D83E95FA0}" presName="box" presStyleLbl="node1" presStyleIdx="1" presStyleCnt="3"/>
      <dgm:spPr/>
    </dgm:pt>
    <dgm:pt modelId="{8D9D5040-78CE-468B-9606-CB1183A07DFF}" type="pres">
      <dgm:prSet presAssocID="{8A7730DF-BF26-4B43-9724-E38D83E95FA0}" presName="img" presStyleLbl="fgImgPlace1" presStyleIdx="1" presStyleCnt="3"/>
      <dgm:spPr>
        <a:blipFill rotWithShape="1">
          <a:blip xmlns:r="http://schemas.openxmlformats.org/officeDocument/2006/relationships" r:embed="rId2"/>
          <a:stretch>
            <a:fillRect/>
          </a:stretch>
        </a:blipFill>
      </dgm:spPr>
    </dgm:pt>
    <dgm:pt modelId="{E9040185-A0A0-4112-90A4-D4D1807C9D2D}" type="pres">
      <dgm:prSet presAssocID="{8A7730DF-BF26-4B43-9724-E38D83E95FA0}" presName="text" presStyleLbl="node1" presStyleIdx="1" presStyleCnt="3">
        <dgm:presLayoutVars>
          <dgm:bulletEnabled val="1"/>
        </dgm:presLayoutVars>
      </dgm:prSet>
      <dgm:spPr/>
    </dgm:pt>
    <dgm:pt modelId="{046E49E4-2DEC-4882-AF02-878359183799}" type="pres">
      <dgm:prSet presAssocID="{02E0CC8F-851E-4F20-AB22-6360C7B34B50}" presName="spacer" presStyleCnt="0"/>
      <dgm:spPr/>
    </dgm:pt>
    <dgm:pt modelId="{2DF485FB-769D-4438-8FB6-818437B64C10}" type="pres">
      <dgm:prSet presAssocID="{059FA587-61E3-447A-94F4-18E72A7451BB}" presName="comp" presStyleCnt="0"/>
      <dgm:spPr/>
    </dgm:pt>
    <dgm:pt modelId="{AC605176-9599-4D14-B849-74B2770FAE25}" type="pres">
      <dgm:prSet presAssocID="{059FA587-61E3-447A-94F4-18E72A7451BB}" presName="box" presStyleLbl="node1" presStyleIdx="2" presStyleCnt="3"/>
      <dgm:spPr/>
    </dgm:pt>
    <dgm:pt modelId="{5F79C67C-3A4C-4BBE-B3EA-6A6B48306010}" type="pres">
      <dgm:prSet presAssocID="{059FA587-61E3-447A-94F4-18E72A7451BB}" presName="img" presStyleLbl="fgImgPlace1" presStyleIdx="2" presStyleCnt="3"/>
      <dgm:spPr>
        <a:blipFill rotWithShape="1">
          <a:blip xmlns:r="http://schemas.openxmlformats.org/officeDocument/2006/relationships" r:embed="rId3"/>
          <a:stretch>
            <a:fillRect/>
          </a:stretch>
        </a:blipFill>
      </dgm:spPr>
    </dgm:pt>
    <dgm:pt modelId="{3386DA78-E69A-45B4-88CB-F31BFAA6C793}" type="pres">
      <dgm:prSet presAssocID="{059FA587-61E3-447A-94F4-18E72A7451BB}" presName="text" presStyleLbl="node1" presStyleIdx="2" presStyleCnt="3">
        <dgm:presLayoutVars>
          <dgm:bulletEnabled val="1"/>
        </dgm:presLayoutVars>
      </dgm:prSet>
      <dgm:spPr/>
    </dgm:pt>
  </dgm:ptLst>
  <dgm:cxnLst>
    <dgm:cxn modelId="{39A9EB1F-FECC-4338-A294-5B9A73A08183}" srcId="{059FA587-61E3-447A-94F4-18E72A7451BB}" destId="{B83641FC-11A8-4895-8213-07D48E5CE637}" srcOrd="1" destOrd="0" parTransId="{E72D5054-7729-405F-AA1B-C6E49EF1E761}" sibTransId="{AF705438-DD1E-49F8-A67E-9A6FDA5B6234}"/>
    <dgm:cxn modelId="{E763CD29-9E5D-4820-B26C-E41B048B876D}" type="presOf" srcId="{65B14318-7C7E-4BCC-919C-33023DEAA978}" destId="{AC605176-9599-4D14-B849-74B2770FAE25}" srcOrd="0" destOrd="1" presId="urn:microsoft.com/office/officeart/2005/8/layout/vList4"/>
    <dgm:cxn modelId="{E38B4C2B-4ABE-439B-9CB7-6E6E73584CA0}" srcId="{059FA587-61E3-447A-94F4-18E72A7451BB}" destId="{65B14318-7C7E-4BCC-919C-33023DEAA978}" srcOrd="0" destOrd="0" parTransId="{628F8132-E2DC-4A20-9603-444126CF6659}" sibTransId="{CF3F1B49-7C26-48E2-A3B5-E27D909F9AFE}"/>
    <dgm:cxn modelId="{49E12E32-AB29-4F2F-A994-E531D498C420}" type="presOf" srcId="{B83641FC-11A8-4895-8213-07D48E5CE637}" destId="{AC605176-9599-4D14-B849-74B2770FAE25}" srcOrd="0" destOrd="2" presId="urn:microsoft.com/office/officeart/2005/8/layout/vList4"/>
    <dgm:cxn modelId="{5C44E437-F504-450F-B65B-8729EC1355D3}" type="presOf" srcId="{FE99BCC2-2D69-4050-BAF0-DA40212CE7E3}" destId="{D865F426-6E2A-42FC-AD68-4109DCD905CB}" srcOrd="0" destOrd="0" presId="urn:microsoft.com/office/officeart/2005/8/layout/vList4"/>
    <dgm:cxn modelId="{183FA53D-FBC3-4B0D-B847-29D497FB2F16}" type="presOf" srcId="{059FA587-61E3-447A-94F4-18E72A7451BB}" destId="{3386DA78-E69A-45B4-88CB-F31BFAA6C793}" srcOrd="1" destOrd="0" presId="urn:microsoft.com/office/officeart/2005/8/layout/vList4"/>
    <dgm:cxn modelId="{1F36F661-B299-44B1-9EA3-9FF1D98ADDE8}" srcId="{9D6445D7-47D2-468C-B24B-1A39A4425C0B}" destId="{FE99BCC2-2D69-4050-BAF0-DA40212CE7E3}" srcOrd="0" destOrd="0" parTransId="{7517174E-1FFC-41F8-A6E2-D84FAE5BAD27}" sibTransId="{89C2009F-78C3-4313-A110-EF2A8503B71A}"/>
    <dgm:cxn modelId="{20330065-52B4-40B5-9944-F4F4FDD00CB8}" type="presOf" srcId="{8A7730DF-BF26-4B43-9724-E38D83E95FA0}" destId="{E9040185-A0A0-4112-90A4-D4D1807C9D2D}" srcOrd="1" destOrd="0" presId="urn:microsoft.com/office/officeart/2005/8/layout/vList4"/>
    <dgm:cxn modelId="{0B335367-92F4-4A38-ADF1-031B23BEFEAF}" type="presOf" srcId="{059FA587-61E3-447A-94F4-18E72A7451BB}" destId="{AC605176-9599-4D14-B849-74B2770FAE25}" srcOrd="0" destOrd="0" presId="urn:microsoft.com/office/officeart/2005/8/layout/vList4"/>
    <dgm:cxn modelId="{199E9A71-221F-4C1C-AAD5-2CFCF7314D07}" type="presOf" srcId="{65B14318-7C7E-4BCC-919C-33023DEAA978}" destId="{3386DA78-E69A-45B4-88CB-F31BFAA6C793}" srcOrd="1" destOrd="1" presId="urn:microsoft.com/office/officeart/2005/8/layout/vList4"/>
    <dgm:cxn modelId="{2FFF2785-BA53-415B-AC07-479F3D03EBD1}" type="presOf" srcId="{9D6445D7-47D2-468C-B24B-1A39A4425C0B}" destId="{484CB883-3950-4256-AFD8-42E62AF622A1}" srcOrd="0" destOrd="0" presId="urn:microsoft.com/office/officeart/2005/8/layout/vList4"/>
    <dgm:cxn modelId="{EDAA9D9D-2C7B-47AB-AD03-DFBB6277E4EE}" type="presOf" srcId="{FE99BCC2-2D69-4050-BAF0-DA40212CE7E3}" destId="{F520A5B6-0AF9-446D-AFEA-3C75A76554F6}" srcOrd="1" destOrd="0" presId="urn:microsoft.com/office/officeart/2005/8/layout/vList4"/>
    <dgm:cxn modelId="{DF5FB0B1-3475-4636-BDC5-82A1B1FC36C9}" srcId="{9D6445D7-47D2-468C-B24B-1A39A4425C0B}" destId="{059FA587-61E3-447A-94F4-18E72A7451BB}" srcOrd="2" destOrd="0" parTransId="{EB906DF5-9D51-4E67-B269-F59D705809FB}" sibTransId="{B08DFCC7-8E2E-43F8-BB17-B7D0BAD5388E}"/>
    <dgm:cxn modelId="{486B1EB2-4157-4584-A4FD-3AA85C2DB263}" srcId="{9D6445D7-47D2-468C-B24B-1A39A4425C0B}" destId="{8A7730DF-BF26-4B43-9724-E38D83E95FA0}" srcOrd="1" destOrd="0" parTransId="{48573B91-71C6-450F-9DC0-07AA2E7B42B6}" sibTransId="{02E0CC8F-851E-4F20-AB22-6360C7B34B50}"/>
    <dgm:cxn modelId="{2258E0D6-17B3-40FA-88F3-F69D38859FDE}" type="presOf" srcId="{B83641FC-11A8-4895-8213-07D48E5CE637}" destId="{3386DA78-E69A-45B4-88CB-F31BFAA6C793}" srcOrd="1" destOrd="2" presId="urn:microsoft.com/office/officeart/2005/8/layout/vList4"/>
    <dgm:cxn modelId="{463DA0FD-2617-4035-93ED-F34883184FF6}" type="presOf" srcId="{8A7730DF-BF26-4B43-9724-E38D83E95FA0}" destId="{4383CE8B-738E-4FDB-8836-7DDBB0A283A7}" srcOrd="0" destOrd="0" presId="urn:microsoft.com/office/officeart/2005/8/layout/vList4"/>
    <dgm:cxn modelId="{245BFA92-0E3C-4477-A945-75E1D5DD57C9}" type="presParOf" srcId="{484CB883-3950-4256-AFD8-42E62AF622A1}" destId="{91030E5F-E94E-4AF9-9B2C-E49370F0390D}" srcOrd="0" destOrd="0" presId="urn:microsoft.com/office/officeart/2005/8/layout/vList4"/>
    <dgm:cxn modelId="{49CEEAAB-900F-481A-A532-BB673779B567}" type="presParOf" srcId="{91030E5F-E94E-4AF9-9B2C-E49370F0390D}" destId="{D865F426-6E2A-42FC-AD68-4109DCD905CB}" srcOrd="0" destOrd="0" presId="urn:microsoft.com/office/officeart/2005/8/layout/vList4"/>
    <dgm:cxn modelId="{2C6FC259-17C4-445B-A0E4-EF560CB7CD37}" type="presParOf" srcId="{91030E5F-E94E-4AF9-9B2C-E49370F0390D}" destId="{158D8405-4FE0-4938-9961-96A040DDB8E1}" srcOrd="1" destOrd="0" presId="urn:microsoft.com/office/officeart/2005/8/layout/vList4"/>
    <dgm:cxn modelId="{CD4CDCA4-7EE8-4FE8-98BF-FB4A3C21D48B}" type="presParOf" srcId="{91030E5F-E94E-4AF9-9B2C-E49370F0390D}" destId="{F520A5B6-0AF9-446D-AFEA-3C75A76554F6}" srcOrd="2" destOrd="0" presId="urn:microsoft.com/office/officeart/2005/8/layout/vList4"/>
    <dgm:cxn modelId="{6F394FEE-B2A7-4E2E-B3D3-4799DDE96226}" type="presParOf" srcId="{484CB883-3950-4256-AFD8-42E62AF622A1}" destId="{75F0DDC7-7A54-4878-A4AB-5C98804C43F2}" srcOrd="1" destOrd="0" presId="urn:microsoft.com/office/officeart/2005/8/layout/vList4"/>
    <dgm:cxn modelId="{E46B780D-9FD1-427B-8285-E7EE03B352A1}" type="presParOf" srcId="{484CB883-3950-4256-AFD8-42E62AF622A1}" destId="{B4BE2FF9-9A1F-4BE3-9696-75F0209133A4}" srcOrd="2" destOrd="0" presId="urn:microsoft.com/office/officeart/2005/8/layout/vList4"/>
    <dgm:cxn modelId="{542B6FA1-5948-4470-8EFD-A1021AB9CF77}" type="presParOf" srcId="{B4BE2FF9-9A1F-4BE3-9696-75F0209133A4}" destId="{4383CE8B-738E-4FDB-8836-7DDBB0A283A7}" srcOrd="0" destOrd="0" presId="urn:microsoft.com/office/officeart/2005/8/layout/vList4"/>
    <dgm:cxn modelId="{8F888370-296A-4F81-AF92-E3FC778EBB34}" type="presParOf" srcId="{B4BE2FF9-9A1F-4BE3-9696-75F0209133A4}" destId="{8D9D5040-78CE-468B-9606-CB1183A07DFF}" srcOrd="1" destOrd="0" presId="urn:microsoft.com/office/officeart/2005/8/layout/vList4"/>
    <dgm:cxn modelId="{083D23DD-92DB-4441-9CD6-5C3DB4F785DE}" type="presParOf" srcId="{B4BE2FF9-9A1F-4BE3-9696-75F0209133A4}" destId="{E9040185-A0A0-4112-90A4-D4D1807C9D2D}" srcOrd="2" destOrd="0" presId="urn:microsoft.com/office/officeart/2005/8/layout/vList4"/>
    <dgm:cxn modelId="{EF1139D8-82BA-4DBD-B5DB-12053D5AE007}" type="presParOf" srcId="{484CB883-3950-4256-AFD8-42E62AF622A1}" destId="{046E49E4-2DEC-4882-AF02-878359183799}" srcOrd="3" destOrd="0" presId="urn:microsoft.com/office/officeart/2005/8/layout/vList4"/>
    <dgm:cxn modelId="{AEA3272C-76DB-4996-A14D-D20AD6664874}" type="presParOf" srcId="{484CB883-3950-4256-AFD8-42E62AF622A1}" destId="{2DF485FB-769D-4438-8FB6-818437B64C10}" srcOrd="4" destOrd="0" presId="urn:microsoft.com/office/officeart/2005/8/layout/vList4"/>
    <dgm:cxn modelId="{F8C62219-FE07-47BA-830B-9A7076DA1230}" type="presParOf" srcId="{2DF485FB-769D-4438-8FB6-818437B64C10}" destId="{AC605176-9599-4D14-B849-74B2770FAE25}" srcOrd="0" destOrd="0" presId="urn:microsoft.com/office/officeart/2005/8/layout/vList4"/>
    <dgm:cxn modelId="{925D66B6-C521-4926-874A-99093FC00046}" type="presParOf" srcId="{2DF485FB-769D-4438-8FB6-818437B64C10}" destId="{5F79C67C-3A4C-4BBE-B3EA-6A6B48306010}" srcOrd="1" destOrd="0" presId="urn:microsoft.com/office/officeart/2005/8/layout/vList4"/>
    <dgm:cxn modelId="{8F7053CB-602D-42A9-AAFB-7C9E8E43BA5E}" type="presParOf" srcId="{2DF485FB-769D-4438-8FB6-818437B64C10}" destId="{3386DA78-E69A-45B4-88CB-F31BFAA6C79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C7370C4-034A-417D-9C23-DB596FAF9BC1}"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3F2B1284-2FD4-4242-B37A-AD44C0C26D9B}">
      <dgm:prSet phldrT="[Text]"/>
      <dgm:spPr>
        <a:solidFill>
          <a:srgbClr val="0D3254"/>
        </a:solidFill>
        <a:ln>
          <a:solidFill>
            <a:srgbClr val="0D3254"/>
          </a:solidFill>
        </a:ln>
      </dgm:spPr>
      <dgm:t>
        <a:bodyPr/>
        <a:lstStyle/>
        <a:p>
          <a:r>
            <a:rPr lang="en-US" dirty="0"/>
            <a:t>You need to borrow $500. You will repay the money in one year.</a:t>
          </a:r>
        </a:p>
      </dgm:t>
    </dgm:pt>
    <dgm:pt modelId="{9E8ED444-91A0-4E80-8453-6029A43C6F83}" type="parTrans" cxnId="{02ACFFC1-F60D-441A-A445-D51126E10E49}">
      <dgm:prSet/>
      <dgm:spPr/>
      <dgm:t>
        <a:bodyPr/>
        <a:lstStyle/>
        <a:p>
          <a:endParaRPr lang="en-US"/>
        </a:p>
      </dgm:t>
    </dgm:pt>
    <dgm:pt modelId="{0D96A900-EDD9-473C-93A0-CD218A5E5881}" type="sibTrans" cxnId="{02ACFFC1-F60D-441A-A445-D51126E10E49}">
      <dgm:prSet/>
      <dgm:spPr/>
      <dgm:t>
        <a:bodyPr/>
        <a:lstStyle/>
        <a:p>
          <a:endParaRPr lang="en-US"/>
        </a:p>
      </dgm:t>
    </dgm:pt>
    <dgm:pt modelId="{F4B4CAC6-F26A-4FC0-B111-151A4B83E585}">
      <dgm:prSet phldrT="[Text]"/>
      <dgm:spPr>
        <a:solidFill>
          <a:srgbClr val="0D3254"/>
        </a:solidFill>
        <a:ln>
          <a:solidFill>
            <a:srgbClr val="0D3254"/>
          </a:solidFill>
        </a:ln>
      </dgm:spPr>
      <dgm:t>
        <a:bodyPr/>
        <a:lstStyle/>
        <a:p>
          <a:r>
            <a:rPr lang="en-US" dirty="0"/>
            <a:t>Bank or Credit Union has a loan with an APR of 7.5%</a:t>
          </a:r>
        </a:p>
      </dgm:t>
    </dgm:pt>
    <dgm:pt modelId="{9C5B4EBF-08BB-4105-B825-8E7C4A7C3D54}" type="parTrans" cxnId="{0B75A279-3345-4493-8626-65F4284E07A2}">
      <dgm:prSet/>
      <dgm:spPr/>
      <dgm:t>
        <a:bodyPr/>
        <a:lstStyle/>
        <a:p>
          <a:endParaRPr lang="en-US"/>
        </a:p>
      </dgm:t>
    </dgm:pt>
    <dgm:pt modelId="{B2C1D719-7C5F-4CCA-B459-D1C87452439D}" type="sibTrans" cxnId="{0B75A279-3345-4493-8626-65F4284E07A2}">
      <dgm:prSet/>
      <dgm:spPr/>
      <dgm:t>
        <a:bodyPr/>
        <a:lstStyle/>
        <a:p>
          <a:endParaRPr lang="en-US"/>
        </a:p>
      </dgm:t>
    </dgm:pt>
    <dgm:pt modelId="{ADDA0618-8DA8-4CB5-9E01-043EB52D4B48}">
      <dgm:prSet phldrT="[Text]"/>
      <dgm:spPr>
        <a:solidFill>
          <a:srgbClr val="0D3254"/>
        </a:solidFill>
        <a:ln>
          <a:solidFill>
            <a:srgbClr val="0D3254"/>
          </a:solidFill>
        </a:ln>
      </dgm:spPr>
      <dgm:t>
        <a:bodyPr/>
        <a:lstStyle/>
        <a:p>
          <a:r>
            <a:rPr lang="en-US" dirty="0"/>
            <a:t>A credit card has an APR of 20%</a:t>
          </a:r>
        </a:p>
      </dgm:t>
    </dgm:pt>
    <dgm:pt modelId="{CBD42A63-8313-4016-92EC-D0A81D243AC1}" type="parTrans" cxnId="{6DDCE5FE-2968-4E54-BDCA-18094259E663}">
      <dgm:prSet/>
      <dgm:spPr/>
      <dgm:t>
        <a:bodyPr/>
        <a:lstStyle/>
        <a:p>
          <a:endParaRPr lang="en-US"/>
        </a:p>
      </dgm:t>
    </dgm:pt>
    <dgm:pt modelId="{889F3EA9-ED15-4A75-A007-D2C98AAC58D4}" type="sibTrans" cxnId="{6DDCE5FE-2968-4E54-BDCA-18094259E663}">
      <dgm:prSet/>
      <dgm:spPr/>
      <dgm:t>
        <a:bodyPr/>
        <a:lstStyle/>
        <a:p>
          <a:endParaRPr lang="en-US"/>
        </a:p>
      </dgm:t>
    </dgm:pt>
    <dgm:pt modelId="{0E5D0E34-80D5-4D9A-9687-93BDCFB17EB6}">
      <dgm:prSet/>
      <dgm:spPr>
        <a:solidFill>
          <a:srgbClr val="0D3254"/>
        </a:solidFill>
        <a:ln>
          <a:solidFill>
            <a:srgbClr val="0D3254"/>
          </a:solidFill>
        </a:ln>
      </dgm:spPr>
      <dgm:t>
        <a:bodyPr/>
        <a:lstStyle/>
        <a:p>
          <a:r>
            <a:rPr lang="en-US" dirty="0"/>
            <a:t>A payday lender has an APR of 390%</a:t>
          </a:r>
        </a:p>
      </dgm:t>
    </dgm:pt>
    <dgm:pt modelId="{88BD2306-B02E-4C78-BAFA-AEF858AB44B7}" type="parTrans" cxnId="{65F478E4-494A-40AA-A4AC-F9DDCE181570}">
      <dgm:prSet/>
      <dgm:spPr/>
      <dgm:t>
        <a:bodyPr/>
        <a:lstStyle/>
        <a:p>
          <a:endParaRPr lang="en-US"/>
        </a:p>
      </dgm:t>
    </dgm:pt>
    <dgm:pt modelId="{C45D9DB3-1C2E-4A21-81A5-E11AD4B695F9}" type="sibTrans" cxnId="{65F478E4-494A-40AA-A4AC-F9DDCE181570}">
      <dgm:prSet/>
      <dgm:spPr/>
      <dgm:t>
        <a:bodyPr/>
        <a:lstStyle/>
        <a:p>
          <a:endParaRPr lang="en-US"/>
        </a:p>
      </dgm:t>
    </dgm:pt>
    <dgm:pt modelId="{9159D9D8-6925-49D9-B66F-C58A1A454410}" type="pres">
      <dgm:prSet presAssocID="{FC7370C4-034A-417D-9C23-DB596FAF9BC1}" presName="layout" presStyleCnt="0">
        <dgm:presLayoutVars>
          <dgm:chMax/>
          <dgm:chPref/>
          <dgm:dir/>
          <dgm:animOne val="branch"/>
          <dgm:animLvl val="lvl"/>
          <dgm:resizeHandles/>
        </dgm:presLayoutVars>
      </dgm:prSet>
      <dgm:spPr/>
    </dgm:pt>
    <dgm:pt modelId="{2E6DB818-E3A9-42A0-9E5B-A293A3CB8EF1}" type="pres">
      <dgm:prSet presAssocID="{3F2B1284-2FD4-4242-B37A-AD44C0C26D9B}" presName="root" presStyleCnt="0">
        <dgm:presLayoutVars>
          <dgm:chMax/>
          <dgm:chPref val="4"/>
        </dgm:presLayoutVars>
      </dgm:prSet>
      <dgm:spPr/>
    </dgm:pt>
    <dgm:pt modelId="{BB9157A3-91F4-447F-AE78-0AD767649724}" type="pres">
      <dgm:prSet presAssocID="{3F2B1284-2FD4-4242-B37A-AD44C0C26D9B}" presName="rootComposite" presStyleCnt="0">
        <dgm:presLayoutVars/>
      </dgm:prSet>
      <dgm:spPr/>
    </dgm:pt>
    <dgm:pt modelId="{5FBDC7FC-AD4E-4CB6-B51E-9DD2919E0F48}" type="pres">
      <dgm:prSet presAssocID="{3F2B1284-2FD4-4242-B37A-AD44C0C26D9B}" presName="rootText" presStyleLbl="node0" presStyleIdx="0" presStyleCnt="1">
        <dgm:presLayoutVars>
          <dgm:chMax/>
          <dgm:chPref val="4"/>
        </dgm:presLayoutVars>
      </dgm:prSet>
      <dgm:spPr/>
    </dgm:pt>
    <dgm:pt modelId="{3359F543-9729-4EDC-9463-80A0862B980D}" type="pres">
      <dgm:prSet presAssocID="{3F2B1284-2FD4-4242-B37A-AD44C0C26D9B}" presName="childShape" presStyleCnt="0">
        <dgm:presLayoutVars>
          <dgm:chMax val="0"/>
          <dgm:chPref val="0"/>
        </dgm:presLayoutVars>
      </dgm:prSet>
      <dgm:spPr/>
    </dgm:pt>
    <dgm:pt modelId="{D7DEF476-81FD-439A-9E90-91C681003E0D}" type="pres">
      <dgm:prSet presAssocID="{F4B4CAC6-F26A-4FC0-B111-151A4B83E585}" presName="childComposite" presStyleCnt="0">
        <dgm:presLayoutVars>
          <dgm:chMax val="0"/>
          <dgm:chPref val="0"/>
        </dgm:presLayoutVars>
      </dgm:prSet>
      <dgm:spPr/>
    </dgm:pt>
    <dgm:pt modelId="{73AB7086-87B5-4A32-9D85-A1AA32349DC4}" type="pres">
      <dgm:prSet presAssocID="{F4B4CAC6-F26A-4FC0-B111-151A4B83E585}" presName="Image" presStyleLbl="node1" presStyleIdx="0" presStyleCnt="3"/>
      <dgm:spPr>
        <a:blipFill rotWithShape="1">
          <a:blip xmlns:r="http://schemas.openxmlformats.org/officeDocument/2006/relationships" r:embed="rId1"/>
          <a:stretch>
            <a:fillRect/>
          </a:stretch>
        </a:blipFill>
      </dgm:spPr>
    </dgm:pt>
    <dgm:pt modelId="{AB4C373D-176A-41AB-845C-C278C6FE2F09}" type="pres">
      <dgm:prSet presAssocID="{F4B4CAC6-F26A-4FC0-B111-151A4B83E585}" presName="childText" presStyleLbl="lnNode1" presStyleIdx="0" presStyleCnt="3">
        <dgm:presLayoutVars>
          <dgm:chMax val="0"/>
          <dgm:chPref val="0"/>
          <dgm:bulletEnabled val="1"/>
        </dgm:presLayoutVars>
      </dgm:prSet>
      <dgm:spPr/>
    </dgm:pt>
    <dgm:pt modelId="{6F0CAF78-524E-4CD3-80EC-0CBC4D8959EA}" type="pres">
      <dgm:prSet presAssocID="{ADDA0618-8DA8-4CB5-9E01-043EB52D4B48}" presName="childComposite" presStyleCnt="0">
        <dgm:presLayoutVars>
          <dgm:chMax val="0"/>
          <dgm:chPref val="0"/>
        </dgm:presLayoutVars>
      </dgm:prSet>
      <dgm:spPr/>
    </dgm:pt>
    <dgm:pt modelId="{A75C559A-F61F-44E5-95D8-EE9692ACDD56}" type="pres">
      <dgm:prSet presAssocID="{ADDA0618-8DA8-4CB5-9E01-043EB52D4B48}" presName="Image" presStyleLbl="node1" presStyleIdx="1" presStyleCnt="3"/>
      <dgm:spPr>
        <a:blipFill rotWithShape="1">
          <a:blip xmlns:r="http://schemas.openxmlformats.org/officeDocument/2006/relationships" r:embed="rId2"/>
          <a:stretch>
            <a:fillRect/>
          </a:stretch>
        </a:blipFill>
      </dgm:spPr>
    </dgm:pt>
    <dgm:pt modelId="{9384E0C8-96DE-473F-A8D7-4E921B470209}" type="pres">
      <dgm:prSet presAssocID="{ADDA0618-8DA8-4CB5-9E01-043EB52D4B48}" presName="childText" presStyleLbl="lnNode1" presStyleIdx="1" presStyleCnt="3">
        <dgm:presLayoutVars>
          <dgm:chMax val="0"/>
          <dgm:chPref val="0"/>
          <dgm:bulletEnabled val="1"/>
        </dgm:presLayoutVars>
      </dgm:prSet>
      <dgm:spPr/>
    </dgm:pt>
    <dgm:pt modelId="{76FE13A8-6BC3-4900-A0D3-39D31AC9F364}" type="pres">
      <dgm:prSet presAssocID="{0E5D0E34-80D5-4D9A-9687-93BDCFB17EB6}" presName="childComposite" presStyleCnt="0">
        <dgm:presLayoutVars>
          <dgm:chMax val="0"/>
          <dgm:chPref val="0"/>
        </dgm:presLayoutVars>
      </dgm:prSet>
      <dgm:spPr/>
    </dgm:pt>
    <dgm:pt modelId="{AA35C232-7955-4EAD-86ED-76C4FB375C92}" type="pres">
      <dgm:prSet presAssocID="{0E5D0E34-80D5-4D9A-9687-93BDCFB17EB6}" presName="Image" presStyleLbl="node1" presStyleIdx="2" presStyleCnt="3"/>
      <dgm:spPr>
        <a:blipFill rotWithShape="1">
          <a:blip xmlns:r="http://schemas.openxmlformats.org/officeDocument/2006/relationships" r:embed="rId3"/>
          <a:stretch>
            <a:fillRect/>
          </a:stretch>
        </a:blipFill>
      </dgm:spPr>
    </dgm:pt>
    <dgm:pt modelId="{3A512560-701F-4EAF-BD26-F4335F558A93}" type="pres">
      <dgm:prSet presAssocID="{0E5D0E34-80D5-4D9A-9687-93BDCFB17EB6}" presName="childText" presStyleLbl="lnNode1" presStyleIdx="2" presStyleCnt="3">
        <dgm:presLayoutVars>
          <dgm:chMax val="0"/>
          <dgm:chPref val="0"/>
          <dgm:bulletEnabled val="1"/>
        </dgm:presLayoutVars>
      </dgm:prSet>
      <dgm:spPr/>
    </dgm:pt>
  </dgm:ptLst>
  <dgm:cxnLst>
    <dgm:cxn modelId="{3A0BC16C-6905-486E-86E8-C1BE8D11E706}" type="presOf" srcId="{FC7370C4-034A-417D-9C23-DB596FAF9BC1}" destId="{9159D9D8-6925-49D9-B66F-C58A1A454410}" srcOrd="0" destOrd="0" presId="urn:microsoft.com/office/officeart/2008/layout/PictureAccentList"/>
    <dgm:cxn modelId="{9BE2A976-C62D-4DA8-B82D-B26F3C74F007}" type="presOf" srcId="{3F2B1284-2FD4-4242-B37A-AD44C0C26D9B}" destId="{5FBDC7FC-AD4E-4CB6-B51E-9DD2919E0F48}" srcOrd="0" destOrd="0" presId="urn:microsoft.com/office/officeart/2008/layout/PictureAccentList"/>
    <dgm:cxn modelId="{0B75A279-3345-4493-8626-65F4284E07A2}" srcId="{3F2B1284-2FD4-4242-B37A-AD44C0C26D9B}" destId="{F4B4CAC6-F26A-4FC0-B111-151A4B83E585}" srcOrd="0" destOrd="0" parTransId="{9C5B4EBF-08BB-4105-B825-8E7C4A7C3D54}" sibTransId="{B2C1D719-7C5F-4CCA-B459-D1C87452439D}"/>
    <dgm:cxn modelId="{77BD0799-33D4-428F-BED3-DE5B0ED0A6F7}" type="presOf" srcId="{ADDA0618-8DA8-4CB5-9E01-043EB52D4B48}" destId="{9384E0C8-96DE-473F-A8D7-4E921B470209}" srcOrd="0" destOrd="0" presId="urn:microsoft.com/office/officeart/2008/layout/PictureAccentList"/>
    <dgm:cxn modelId="{02ACFFC1-F60D-441A-A445-D51126E10E49}" srcId="{FC7370C4-034A-417D-9C23-DB596FAF9BC1}" destId="{3F2B1284-2FD4-4242-B37A-AD44C0C26D9B}" srcOrd="0" destOrd="0" parTransId="{9E8ED444-91A0-4E80-8453-6029A43C6F83}" sibTransId="{0D96A900-EDD9-473C-93A0-CD218A5E5881}"/>
    <dgm:cxn modelId="{A81A87D6-8626-4BB2-8CFC-CF5B31DF7E35}" type="presOf" srcId="{F4B4CAC6-F26A-4FC0-B111-151A4B83E585}" destId="{AB4C373D-176A-41AB-845C-C278C6FE2F09}" srcOrd="0" destOrd="0" presId="urn:microsoft.com/office/officeart/2008/layout/PictureAccentList"/>
    <dgm:cxn modelId="{65F478E4-494A-40AA-A4AC-F9DDCE181570}" srcId="{3F2B1284-2FD4-4242-B37A-AD44C0C26D9B}" destId="{0E5D0E34-80D5-4D9A-9687-93BDCFB17EB6}" srcOrd="2" destOrd="0" parTransId="{88BD2306-B02E-4C78-BAFA-AEF858AB44B7}" sibTransId="{C45D9DB3-1C2E-4A21-81A5-E11AD4B695F9}"/>
    <dgm:cxn modelId="{359F69FB-3C4E-408E-BA48-53B92F888389}" type="presOf" srcId="{0E5D0E34-80D5-4D9A-9687-93BDCFB17EB6}" destId="{3A512560-701F-4EAF-BD26-F4335F558A93}" srcOrd="0" destOrd="0" presId="urn:microsoft.com/office/officeart/2008/layout/PictureAccentList"/>
    <dgm:cxn modelId="{6DDCE5FE-2968-4E54-BDCA-18094259E663}" srcId="{3F2B1284-2FD4-4242-B37A-AD44C0C26D9B}" destId="{ADDA0618-8DA8-4CB5-9E01-043EB52D4B48}" srcOrd="1" destOrd="0" parTransId="{CBD42A63-8313-4016-92EC-D0A81D243AC1}" sibTransId="{889F3EA9-ED15-4A75-A007-D2C98AAC58D4}"/>
    <dgm:cxn modelId="{1AAAEE52-99B9-4AA9-871F-5C96E80E03BE}" type="presParOf" srcId="{9159D9D8-6925-49D9-B66F-C58A1A454410}" destId="{2E6DB818-E3A9-42A0-9E5B-A293A3CB8EF1}" srcOrd="0" destOrd="0" presId="urn:microsoft.com/office/officeart/2008/layout/PictureAccentList"/>
    <dgm:cxn modelId="{A13BF403-88C3-401D-BC12-9F61048B995E}" type="presParOf" srcId="{2E6DB818-E3A9-42A0-9E5B-A293A3CB8EF1}" destId="{BB9157A3-91F4-447F-AE78-0AD767649724}" srcOrd="0" destOrd="0" presId="urn:microsoft.com/office/officeart/2008/layout/PictureAccentList"/>
    <dgm:cxn modelId="{4DFF69FE-E90B-4254-9F92-F7A940562C42}" type="presParOf" srcId="{BB9157A3-91F4-447F-AE78-0AD767649724}" destId="{5FBDC7FC-AD4E-4CB6-B51E-9DD2919E0F48}" srcOrd="0" destOrd="0" presId="urn:microsoft.com/office/officeart/2008/layout/PictureAccentList"/>
    <dgm:cxn modelId="{87B0E97A-A928-4568-A43F-FBE01916A61F}" type="presParOf" srcId="{2E6DB818-E3A9-42A0-9E5B-A293A3CB8EF1}" destId="{3359F543-9729-4EDC-9463-80A0862B980D}" srcOrd="1" destOrd="0" presId="urn:microsoft.com/office/officeart/2008/layout/PictureAccentList"/>
    <dgm:cxn modelId="{0E617601-8B01-42E7-9E9E-2126FB8B5300}" type="presParOf" srcId="{3359F543-9729-4EDC-9463-80A0862B980D}" destId="{D7DEF476-81FD-439A-9E90-91C681003E0D}" srcOrd="0" destOrd="0" presId="urn:microsoft.com/office/officeart/2008/layout/PictureAccentList"/>
    <dgm:cxn modelId="{341A2142-60C6-48D2-A4C6-A720292A3327}" type="presParOf" srcId="{D7DEF476-81FD-439A-9E90-91C681003E0D}" destId="{73AB7086-87B5-4A32-9D85-A1AA32349DC4}" srcOrd="0" destOrd="0" presId="urn:microsoft.com/office/officeart/2008/layout/PictureAccentList"/>
    <dgm:cxn modelId="{B4BD720E-0FDB-465A-829B-09F437D321EB}" type="presParOf" srcId="{D7DEF476-81FD-439A-9E90-91C681003E0D}" destId="{AB4C373D-176A-41AB-845C-C278C6FE2F09}" srcOrd="1" destOrd="0" presId="urn:microsoft.com/office/officeart/2008/layout/PictureAccentList"/>
    <dgm:cxn modelId="{6B7B5E9D-16EC-4187-8FB3-4072BF0367A1}" type="presParOf" srcId="{3359F543-9729-4EDC-9463-80A0862B980D}" destId="{6F0CAF78-524E-4CD3-80EC-0CBC4D8959EA}" srcOrd="1" destOrd="0" presId="urn:microsoft.com/office/officeart/2008/layout/PictureAccentList"/>
    <dgm:cxn modelId="{E02EE418-ADDD-4273-8B79-58D082C63E11}" type="presParOf" srcId="{6F0CAF78-524E-4CD3-80EC-0CBC4D8959EA}" destId="{A75C559A-F61F-44E5-95D8-EE9692ACDD56}" srcOrd="0" destOrd="0" presId="urn:microsoft.com/office/officeart/2008/layout/PictureAccentList"/>
    <dgm:cxn modelId="{33E6D64D-F592-4037-9323-8BD0E3C837D7}" type="presParOf" srcId="{6F0CAF78-524E-4CD3-80EC-0CBC4D8959EA}" destId="{9384E0C8-96DE-473F-A8D7-4E921B470209}" srcOrd="1" destOrd="0" presId="urn:microsoft.com/office/officeart/2008/layout/PictureAccentList"/>
    <dgm:cxn modelId="{4A7D3136-775E-4251-AD4C-B5E9C750E238}" type="presParOf" srcId="{3359F543-9729-4EDC-9463-80A0862B980D}" destId="{76FE13A8-6BC3-4900-A0D3-39D31AC9F364}" srcOrd="2" destOrd="0" presId="urn:microsoft.com/office/officeart/2008/layout/PictureAccentList"/>
    <dgm:cxn modelId="{261103DB-F092-4FE5-822F-FE6EC24A3ED7}" type="presParOf" srcId="{76FE13A8-6BC3-4900-A0D3-39D31AC9F364}" destId="{AA35C232-7955-4EAD-86ED-76C4FB375C92}" srcOrd="0" destOrd="0" presId="urn:microsoft.com/office/officeart/2008/layout/PictureAccentList"/>
    <dgm:cxn modelId="{DB621028-7B57-4811-9E54-5F9D0B40EFA7}" type="presParOf" srcId="{76FE13A8-6BC3-4900-A0D3-39D31AC9F364}" destId="{3A512560-701F-4EAF-BD26-F4335F558A93}" srcOrd="1" destOrd="0" presId="urn:microsoft.com/office/officeart/2008/layout/PictureAccent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E5A023C-2398-4EC7-9D9D-04AE133461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2053E31-D4AB-4D60-BAF9-1CEBC412C3B9}">
      <dgm:prSet phldrT="[Text]"/>
      <dgm:spPr>
        <a:solidFill>
          <a:srgbClr val="0D3254"/>
        </a:solidFill>
      </dgm:spPr>
      <dgm:t>
        <a:bodyPr/>
        <a:lstStyle/>
        <a:p>
          <a:r>
            <a:rPr lang="en-US" dirty="0"/>
            <a:t>Negotiate a payment plan with the creditor.</a:t>
          </a:r>
        </a:p>
      </dgm:t>
    </dgm:pt>
    <dgm:pt modelId="{462C3E8A-7F85-49EB-AF26-3645E64DE4DA}" type="parTrans" cxnId="{1218C51F-B1DF-45EE-B20C-7B69B3729872}">
      <dgm:prSet/>
      <dgm:spPr/>
      <dgm:t>
        <a:bodyPr/>
        <a:lstStyle/>
        <a:p>
          <a:endParaRPr lang="en-US"/>
        </a:p>
      </dgm:t>
    </dgm:pt>
    <dgm:pt modelId="{1C0822E9-8E1F-48D4-A772-34C74317BB40}" type="sibTrans" cxnId="{1218C51F-B1DF-45EE-B20C-7B69B3729872}">
      <dgm:prSet/>
      <dgm:spPr/>
      <dgm:t>
        <a:bodyPr/>
        <a:lstStyle/>
        <a:p>
          <a:endParaRPr lang="en-US"/>
        </a:p>
      </dgm:t>
    </dgm:pt>
    <dgm:pt modelId="{42700870-3A56-4028-82B0-A61B6B96AA1A}">
      <dgm:prSet phldrT="[Text]"/>
      <dgm:spPr>
        <a:solidFill>
          <a:srgbClr val="0D3254"/>
        </a:solidFill>
      </dgm:spPr>
      <dgm:t>
        <a:bodyPr/>
        <a:lstStyle/>
        <a:p>
          <a:r>
            <a:rPr lang="en-US" dirty="0"/>
            <a:t>Charge the amount to your credit card.</a:t>
          </a:r>
        </a:p>
      </dgm:t>
    </dgm:pt>
    <dgm:pt modelId="{76957E3E-9ED2-435D-9F57-21A397F22DF3}" type="parTrans" cxnId="{77B15A55-50CA-4049-85EA-511B2C0CBF91}">
      <dgm:prSet/>
      <dgm:spPr/>
      <dgm:t>
        <a:bodyPr/>
        <a:lstStyle/>
        <a:p>
          <a:endParaRPr lang="en-US"/>
        </a:p>
      </dgm:t>
    </dgm:pt>
    <dgm:pt modelId="{28E26BC9-984D-4D2C-8ECD-FB55DA251072}" type="sibTrans" cxnId="{77B15A55-50CA-4049-85EA-511B2C0CBF91}">
      <dgm:prSet/>
      <dgm:spPr/>
      <dgm:t>
        <a:bodyPr/>
        <a:lstStyle/>
        <a:p>
          <a:endParaRPr lang="en-US"/>
        </a:p>
      </dgm:t>
    </dgm:pt>
    <dgm:pt modelId="{A3CF395C-3C8D-4C25-BF57-9C5D44D9CB99}">
      <dgm:prSet phldrT="[Text]"/>
      <dgm:spPr>
        <a:solidFill>
          <a:srgbClr val="0D3254"/>
        </a:solidFill>
      </dgm:spPr>
      <dgm:t>
        <a:bodyPr/>
        <a:lstStyle/>
        <a:p>
          <a:r>
            <a:rPr lang="en-US" dirty="0"/>
            <a:t>Borrow money from your savings account.</a:t>
          </a:r>
        </a:p>
      </dgm:t>
    </dgm:pt>
    <dgm:pt modelId="{13EFF114-B361-4686-B208-60E0CF0457DA}" type="parTrans" cxnId="{86C4A685-C4C3-4A8C-A733-5799D50C21D8}">
      <dgm:prSet/>
      <dgm:spPr/>
      <dgm:t>
        <a:bodyPr/>
        <a:lstStyle/>
        <a:p>
          <a:endParaRPr lang="en-US"/>
        </a:p>
      </dgm:t>
    </dgm:pt>
    <dgm:pt modelId="{013FE0C5-99CE-466F-B821-ABB9863B35D9}" type="sibTrans" cxnId="{86C4A685-C4C3-4A8C-A733-5799D50C21D8}">
      <dgm:prSet/>
      <dgm:spPr/>
      <dgm:t>
        <a:bodyPr/>
        <a:lstStyle/>
        <a:p>
          <a:endParaRPr lang="en-US"/>
        </a:p>
      </dgm:t>
    </dgm:pt>
    <dgm:pt modelId="{8A89DCD9-52B1-4673-8B4B-563E67B1C880}">
      <dgm:prSet phldrT="[Text]"/>
      <dgm:spPr>
        <a:solidFill>
          <a:srgbClr val="0D3254"/>
        </a:solidFill>
      </dgm:spPr>
      <dgm:t>
        <a:bodyPr/>
        <a:lstStyle/>
        <a:p>
          <a:r>
            <a:rPr lang="en-US" dirty="0"/>
            <a:t>Ask a relative to lend you the money.</a:t>
          </a:r>
        </a:p>
      </dgm:t>
    </dgm:pt>
    <dgm:pt modelId="{0521ADC7-883E-4C88-A79E-36182CA792B2}" type="parTrans" cxnId="{6BBA3ED1-80B0-46EA-9C4A-58936293417A}">
      <dgm:prSet/>
      <dgm:spPr/>
      <dgm:t>
        <a:bodyPr/>
        <a:lstStyle/>
        <a:p>
          <a:endParaRPr lang="en-US"/>
        </a:p>
      </dgm:t>
    </dgm:pt>
    <dgm:pt modelId="{71948393-33A6-4CC2-9112-0FDCB5C2880C}" type="sibTrans" cxnId="{6BBA3ED1-80B0-46EA-9C4A-58936293417A}">
      <dgm:prSet/>
      <dgm:spPr/>
      <dgm:t>
        <a:bodyPr/>
        <a:lstStyle/>
        <a:p>
          <a:endParaRPr lang="en-US"/>
        </a:p>
      </dgm:t>
    </dgm:pt>
    <dgm:pt modelId="{378E4D06-4ACF-4649-AFD4-C15300802BC1}">
      <dgm:prSet phldrT="[Text]"/>
      <dgm:spPr>
        <a:solidFill>
          <a:srgbClr val="0D3254"/>
        </a:solidFill>
        <a:ln>
          <a:solidFill>
            <a:schemeClr val="bg1"/>
          </a:solidFill>
        </a:ln>
      </dgm:spPr>
      <dgm:t>
        <a:bodyPr/>
        <a:lstStyle/>
        <a:p>
          <a:r>
            <a:rPr lang="en-US" dirty="0"/>
            <a:t>Apply for a small traditional loan.</a:t>
          </a:r>
        </a:p>
      </dgm:t>
    </dgm:pt>
    <dgm:pt modelId="{A5DD26CF-7FA4-4410-853B-E8EE50E19F2C}" type="parTrans" cxnId="{510DB476-68C8-446A-B4B7-34F098EDB6E5}">
      <dgm:prSet/>
      <dgm:spPr/>
      <dgm:t>
        <a:bodyPr/>
        <a:lstStyle/>
        <a:p>
          <a:endParaRPr lang="en-US"/>
        </a:p>
      </dgm:t>
    </dgm:pt>
    <dgm:pt modelId="{BE0D55F8-F9D3-4E30-B648-6ECC5B03E8B9}" type="sibTrans" cxnId="{510DB476-68C8-446A-B4B7-34F098EDB6E5}">
      <dgm:prSet/>
      <dgm:spPr/>
      <dgm:t>
        <a:bodyPr/>
        <a:lstStyle/>
        <a:p>
          <a:endParaRPr lang="en-US"/>
        </a:p>
      </dgm:t>
    </dgm:pt>
    <dgm:pt modelId="{70E8A3BA-0B00-4F7E-A3BC-612D97E029A0}">
      <dgm:prSet/>
      <dgm:spPr>
        <a:solidFill>
          <a:srgbClr val="0D3254"/>
        </a:solidFill>
      </dgm:spPr>
      <dgm:t>
        <a:bodyPr/>
        <a:lstStyle/>
        <a:p>
          <a:r>
            <a:rPr lang="en-US" dirty="0"/>
            <a:t>Ask your creditor for more time to pay a bill</a:t>
          </a:r>
        </a:p>
      </dgm:t>
    </dgm:pt>
    <dgm:pt modelId="{E3B5D01F-0768-4843-8FDB-099D4D8783A7}" type="parTrans" cxnId="{D5BA5873-3352-4518-A209-0B9F7FF719D0}">
      <dgm:prSet/>
      <dgm:spPr/>
      <dgm:t>
        <a:bodyPr/>
        <a:lstStyle/>
        <a:p>
          <a:endParaRPr lang="en-US"/>
        </a:p>
      </dgm:t>
    </dgm:pt>
    <dgm:pt modelId="{02203A03-C3CA-4DA2-B343-F541D528CA8B}" type="sibTrans" cxnId="{D5BA5873-3352-4518-A209-0B9F7FF719D0}">
      <dgm:prSet/>
      <dgm:spPr/>
      <dgm:t>
        <a:bodyPr/>
        <a:lstStyle/>
        <a:p>
          <a:endParaRPr lang="en-US"/>
        </a:p>
      </dgm:t>
    </dgm:pt>
    <dgm:pt modelId="{801AC869-B916-4B82-B480-4A7D8A0F4E65}">
      <dgm:prSet/>
      <dgm:spPr>
        <a:solidFill>
          <a:srgbClr val="0D3254"/>
        </a:solidFill>
      </dgm:spPr>
      <dgm:t>
        <a:bodyPr/>
        <a:lstStyle/>
        <a:p>
          <a:r>
            <a:rPr lang="en-US" dirty="0"/>
            <a:t>Use your bank’s overdraft protections.</a:t>
          </a:r>
        </a:p>
      </dgm:t>
    </dgm:pt>
    <dgm:pt modelId="{D2BC3C60-79C5-4A0A-93D0-714D04DEE9C7}" type="parTrans" cxnId="{308FBE4C-60AF-4007-A018-5EEED8679923}">
      <dgm:prSet/>
      <dgm:spPr/>
      <dgm:t>
        <a:bodyPr/>
        <a:lstStyle/>
        <a:p>
          <a:endParaRPr lang="en-US"/>
        </a:p>
      </dgm:t>
    </dgm:pt>
    <dgm:pt modelId="{1DCAD38E-EAAB-4152-8EC5-182F9C371E40}" type="sibTrans" cxnId="{308FBE4C-60AF-4007-A018-5EEED8679923}">
      <dgm:prSet/>
      <dgm:spPr/>
      <dgm:t>
        <a:bodyPr/>
        <a:lstStyle/>
        <a:p>
          <a:endParaRPr lang="en-US"/>
        </a:p>
      </dgm:t>
    </dgm:pt>
    <dgm:pt modelId="{58C33372-3030-4E6B-8042-14FF454B9491}">
      <dgm:prSet/>
      <dgm:spPr>
        <a:solidFill>
          <a:srgbClr val="0D3254"/>
        </a:solidFill>
      </dgm:spPr>
      <dgm:t>
        <a:bodyPr/>
        <a:lstStyle/>
        <a:p>
          <a:r>
            <a:rPr lang="en-US" dirty="0"/>
            <a:t>Obtain a line of credit from an FDIC-approved lender.</a:t>
          </a:r>
        </a:p>
      </dgm:t>
    </dgm:pt>
    <dgm:pt modelId="{C7B0792B-CB3A-4917-AF00-37D8E298DD0B}" type="parTrans" cxnId="{5DB7028A-E5CF-43CB-95EF-5311DED35D18}">
      <dgm:prSet/>
      <dgm:spPr/>
      <dgm:t>
        <a:bodyPr/>
        <a:lstStyle/>
        <a:p>
          <a:endParaRPr lang="en-US"/>
        </a:p>
      </dgm:t>
    </dgm:pt>
    <dgm:pt modelId="{E2F5A5E8-8471-4E57-9E59-BA3524AEA235}" type="sibTrans" cxnId="{5DB7028A-E5CF-43CB-95EF-5311DED35D18}">
      <dgm:prSet/>
      <dgm:spPr/>
      <dgm:t>
        <a:bodyPr/>
        <a:lstStyle/>
        <a:p>
          <a:endParaRPr lang="en-US"/>
        </a:p>
      </dgm:t>
    </dgm:pt>
    <dgm:pt modelId="{858C7F39-4642-40C1-B9CB-484CFAE8CC2C}" type="pres">
      <dgm:prSet presAssocID="{9E5A023C-2398-4EC7-9D9D-04AE13346190}" presName="diagram" presStyleCnt="0">
        <dgm:presLayoutVars>
          <dgm:dir/>
          <dgm:resizeHandles val="exact"/>
        </dgm:presLayoutVars>
      </dgm:prSet>
      <dgm:spPr/>
    </dgm:pt>
    <dgm:pt modelId="{5692526F-6EBC-495B-AC72-0923FFCA4720}" type="pres">
      <dgm:prSet presAssocID="{D2053E31-D4AB-4D60-BAF9-1CEBC412C3B9}" presName="node" presStyleLbl="node1" presStyleIdx="0" presStyleCnt="8">
        <dgm:presLayoutVars>
          <dgm:bulletEnabled val="1"/>
        </dgm:presLayoutVars>
      </dgm:prSet>
      <dgm:spPr/>
    </dgm:pt>
    <dgm:pt modelId="{201A613E-4633-454E-862A-9FA953E8B477}" type="pres">
      <dgm:prSet presAssocID="{1C0822E9-8E1F-48D4-A772-34C74317BB40}" presName="sibTrans" presStyleCnt="0"/>
      <dgm:spPr/>
    </dgm:pt>
    <dgm:pt modelId="{27237988-8353-4C1F-8428-807D44FC156D}" type="pres">
      <dgm:prSet presAssocID="{42700870-3A56-4028-82B0-A61B6B96AA1A}" presName="node" presStyleLbl="node1" presStyleIdx="1" presStyleCnt="8">
        <dgm:presLayoutVars>
          <dgm:bulletEnabled val="1"/>
        </dgm:presLayoutVars>
      </dgm:prSet>
      <dgm:spPr/>
    </dgm:pt>
    <dgm:pt modelId="{60EBBE49-3EA9-4E2D-8C70-425300EB2C34}" type="pres">
      <dgm:prSet presAssocID="{28E26BC9-984D-4D2C-8ECD-FB55DA251072}" presName="sibTrans" presStyleCnt="0"/>
      <dgm:spPr/>
    </dgm:pt>
    <dgm:pt modelId="{40254DC4-8C50-4443-9FD7-9C185CC5B1FE}" type="pres">
      <dgm:prSet presAssocID="{A3CF395C-3C8D-4C25-BF57-9C5D44D9CB99}" presName="node" presStyleLbl="node1" presStyleIdx="2" presStyleCnt="8">
        <dgm:presLayoutVars>
          <dgm:bulletEnabled val="1"/>
        </dgm:presLayoutVars>
      </dgm:prSet>
      <dgm:spPr/>
    </dgm:pt>
    <dgm:pt modelId="{37845B62-5BB6-40A7-BA9B-A382A0D4768F}" type="pres">
      <dgm:prSet presAssocID="{013FE0C5-99CE-466F-B821-ABB9863B35D9}" presName="sibTrans" presStyleCnt="0"/>
      <dgm:spPr/>
    </dgm:pt>
    <dgm:pt modelId="{D78DD527-5424-4B65-89D6-49B26B4EF7C2}" type="pres">
      <dgm:prSet presAssocID="{8A89DCD9-52B1-4673-8B4B-563E67B1C880}" presName="node" presStyleLbl="node1" presStyleIdx="3" presStyleCnt="8">
        <dgm:presLayoutVars>
          <dgm:bulletEnabled val="1"/>
        </dgm:presLayoutVars>
      </dgm:prSet>
      <dgm:spPr/>
    </dgm:pt>
    <dgm:pt modelId="{440E6088-ED51-4012-9BB6-F4D4689ECA67}" type="pres">
      <dgm:prSet presAssocID="{71948393-33A6-4CC2-9112-0FDCB5C2880C}" presName="sibTrans" presStyleCnt="0"/>
      <dgm:spPr/>
    </dgm:pt>
    <dgm:pt modelId="{94E02506-D1BD-4889-A556-A99D5961D21C}" type="pres">
      <dgm:prSet presAssocID="{378E4D06-4ACF-4649-AFD4-C15300802BC1}" presName="node" presStyleLbl="node1" presStyleIdx="4" presStyleCnt="8">
        <dgm:presLayoutVars>
          <dgm:bulletEnabled val="1"/>
        </dgm:presLayoutVars>
      </dgm:prSet>
      <dgm:spPr/>
    </dgm:pt>
    <dgm:pt modelId="{F9DE8976-54C3-468B-BF9E-79FE003B8275}" type="pres">
      <dgm:prSet presAssocID="{BE0D55F8-F9D3-4E30-B648-6ECC5B03E8B9}" presName="sibTrans" presStyleCnt="0"/>
      <dgm:spPr/>
    </dgm:pt>
    <dgm:pt modelId="{4C467674-A809-4E79-B6C3-A98B9DD8E407}" type="pres">
      <dgm:prSet presAssocID="{70E8A3BA-0B00-4F7E-A3BC-612D97E029A0}" presName="node" presStyleLbl="node1" presStyleIdx="5" presStyleCnt="8">
        <dgm:presLayoutVars>
          <dgm:bulletEnabled val="1"/>
        </dgm:presLayoutVars>
      </dgm:prSet>
      <dgm:spPr/>
    </dgm:pt>
    <dgm:pt modelId="{0A95F116-B0CB-4E57-A038-6CAC690EEC13}" type="pres">
      <dgm:prSet presAssocID="{02203A03-C3CA-4DA2-B343-F541D528CA8B}" presName="sibTrans" presStyleCnt="0"/>
      <dgm:spPr/>
    </dgm:pt>
    <dgm:pt modelId="{A1C4B936-681B-4987-B3F8-3161D7D674EC}" type="pres">
      <dgm:prSet presAssocID="{801AC869-B916-4B82-B480-4A7D8A0F4E65}" presName="node" presStyleLbl="node1" presStyleIdx="6" presStyleCnt="8">
        <dgm:presLayoutVars>
          <dgm:bulletEnabled val="1"/>
        </dgm:presLayoutVars>
      </dgm:prSet>
      <dgm:spPr/>
    </dgm:pt>
    <dgm:pt modelId="{EDE73CFD-B2C8-474B-A466-1A082B27F324}" type="pres">
      <dgm:prSet presAssocID="{1DCAD38E-EAAB-4152-8EC5-182F9C371E40}" presName="sibTrans" presStyleCnt="0"/>
      <dgm:spPr/>
    </dgm:pt>
    <dgm:pt modelId="{BBDF7E1B-745F-42DD-9458-FC3B4FA163D2}" type="pres">
      <dgm:prSet presAssocID="{58C33372-3030-4E6B-8042-14FF454B9491}" presName="node" presStyleLbl="node1" presStyleIdx="7" presStyleCnt="8">
        <dgm:presLayoutVars>
          <dgm:bulletEnabled val="1"/>
        </dgm:presLayoutVars>
      </dgm:prSet>
      <dgm:spPr/>
    </dgm:pt>
  </dgm:ptLst>
  <dgm:cxnLst>
    <dgm:cxn modelId="{44C1EC0B-25A5-4711-993F-44E56B02E927}" type="presOf" srcId="{9E5A023C-2398-4EC7-9D9D-04AE13346190}" destId="{858C7F39-4642-40C1-B9CB-484CFAE8CC2C}" srcOrd="0" destOrd="0" presId="urn:microsoft.com/office/officeart/2005/8/layout/default"/>
    <dgm:cxn modelId="{1218C51F-B1DF-45EE-B20C-7B69B3729872}" srcId="{9E5A023C-2398-4EC7-9D9D-04AE13346190}" destId="{D2053E31-D4AB-4D60-BAF9-1CEBC412C3B9}" srcOrd="0" destOrd="0" parTransId="{462C3E8A-7F85-49EB-AF26-3645E64DE4DA}" sibTransId="{1C0822E9-8E1F-48D4-A772-34C74317BB40}"/>
    <dgm:cxn modelId="{C5442130-4EF4-4975-9832-FE15DA8F2F08}" type="presOf" srcId="{58C33372-3030-4E6B-8042-14FF454B9491}" destId="{BBDF7E1B-745F-42DD-9458-FC3B4FA163D2}" srcOrd="0" destOrd="0" presId="urn:microsoft.com/office/officeart/2005/8/layout/default"/>
    <dgm:cxn modelId="{BB074B34-41BC-4DA7-87D4-72116D795D35}" type="presOf" srcId="{8A89DCD9-52B1-4673-8B4B-563E67B1C880}" destId="{D78DD527-5424-4B65-89D6-49B26B4EF7C2}" srcOrd="0" destOrd="0" presId="urn:microsoft.com/office/officeart/2005/8/layout/default"/>
    <dgm:cxn modelId="{BE6DB241-4337-48B8-AC8C-A377E6E55D6F}" type="presOf" srcId="{D2053E31-D4AB-4D60-BAF9-1CEBC412C3B9}" destId="{5692526F-6EBC-495B-AC72-0923FFCA4720}" srcOrd="0" destOrd="0" presId="urn:microsoft.com/office/officeart/2005/8/layout/default"/>
    <dgm:cxn modelId="{308FBE4C-60AF-4007-A018-5EEED8679923}" srcId="{9E5A023C-2398-4EC7-9D9D-04AE13346190}" destId="{801AC869-B916-4B82-B480-4A7D8A0F4E65}" srcOrd="6" destOrd="0" parTransId="{D2BC3C60-79C5-4A0A-93D0-714D04DEE9C7}" sibTransId="{1DCAD38E-EAAB-4152-8EC5-182F9C371E40}"/>
    <dgm:cxn modelId="{74D7CD50-48F4-45F4-9220-DCF96097265B}" type="presOf" srcId="{A3CF395C-3C8D-4C25-BF57-9C5D44D9CB99}" destId="{40254DC4-8C50-4443-9FD7-9C185CC5B1FE}" srcOrd="0" destOrd="0" presId="urn:microsoft.com/office/officeart/2005/8/layout/default"/>
    <dgm:cxn modelId="{77B15A55-50CA-4049-85EA-511B2C0CBF91}" srcId="{9E5A023C-2398-4EC7-9D9D-04AE13346190}" destId="{42700870-3A56-4028-82B0-A61B6B96AA1A}" srcOrd="1" destOrd="0" parTransId="{76957E3E-9ED2-435D-9F57-21A397F22DF3}" sibTransId="{28E26BC9-984D-4D2C-8ECD-FB55DA251072}"/>
    <dgm:cxn modelId="{D5BA5873-3352-4518-A209-0B9F7FF719D0}" srcId="{9E5A023C-2398-4EC7-9D9D-04AE13346190}" destId="{70E8A3BA-0B00-4F7E-A3BC-612D97E029A0}" srcOrd="5" destOrd="0" parTransId="{E3B5D01F-0768-4843-8FDB-099D4D8783A7}" sibTransId="{02203A03-C3CA-4DA2-B343-F541D528CA8B}"/>
    <dgm:cxn modelId="{510DB476-68C8-446A-B4B7-34F098EDB6E5}" srcId="{9E5A023C-2398-4EC7-9D9D-04AE13346190}" destId="{378E4D06-4ACF-4649-AFD4-C15300802BC1}" srcOrd="4" destOrd="0" parTransId="{A5DD26CF-7FA4-4410-853B-E8EE50E19F2C}" sibTransId="{BE0D55F8-F9D3-4E30-B648-6ECC5B03E8B9}"/>
    <dgm:cxn modelId="{86C4A685-C4C3-4A8C-A733-5799D50C21D8}" srcId="{9E5A023C-2398-4EC7-9D9D-04AE13346190}" destId="{A3CF395C-3C8D-4C25-BF57-9C5D44D9CB99}" srcOrd="2" destOrd="0" parTransId="{13EFF114-B361-4686-B208-60E0CF0457DA}" sibTransId="{013FE0C5-99CE-466F-B821-ABB9863B35D9}"/>
    <dgm:cxn modelId="{30A3B486-5F38-4564-A029-4942CC547345}" type="presOf" srcId="{70E8A3BA-0B00-4F7E-A3BC-612D97E029A0}" destId="{4C467674-A809-4E79-B6C3-A98B9DD8E407}" srcOrd="0" destOrd="0" presId="urn:microsoft.com/office/officeart/2005/8/layout/default"/>
    <dgm:cxn modelId="{5DB7028A-E5CF-43CB-95EF-5311DED35D18}" srcId="{9E5A023C-2398-4EC7-9D9D-04AE13346190}" destId="{58C33372-3030-4E6B-8042-14FF454B9491}" srcOrd="7" destOrd="0" parTransId="{C7B0792B-CB3A-4917-AF00-37D8E298DD0B}" sibTransId="{E2F5A5E8-8471-4E57-9E59-BA3524AEA235}"/>
    <dgm:cxn modelId="{7E370E90-EB15-4956-A372-3BD28B39CAEC}" type="presOf" srcId="{378E4D06-4ACF-4649-AFD4-C15300802BC1}" destId="{94E02506-D1BD-4889-A556-A99D5961D21C}" srcOrd="0" destOrd="0" presId="urn:microsoft.com/office/officeart/2005/8/layout/default"/>
    <dgm:cxn modelId="{6163A29B-1728-4137-928C-A03C14F15CD1}" type="presOf" srcId="{42700870-3A56-4028-82B0-A61B6B96AA1A}" destId="{27237988-8353-4C1F-8428-807D44FC156D}" srcOrd="0" destOrd="0" presId="urn:microsoft.com/office/officeart/2005/8/layout/default"/>
    <dgm:cxn modelId="{B0711FB0-3AC2-41D6-BFEC-9ABB5B7D3193}" type="presOf" srcId="{801AC869-B916-4B82-B480-4A7D8A0F4E65}" destId="{A1C4B936-681B-4987-B3F8-3161D7D674EC}" srcOrd="0" destOrd="0" presId="urn:microsoft.com/office/officeart/2005/8/layout/default"/>
    <dgm:cxn modelId="{6BBA3ED1-80B0-46EA-9C4A-58936293417A}" srcId="{9E5A023C-2398-4EC7-9D9D-04AE13346190}" destId="{8A89DCD9-52B1-4673-8B4B-563E67B1C880}" srcOrd="3" destOrd="0" parTransId="{0521ADC7-883E-4C88-A79E-36182CA792B2}" sibTransId="{71948393-33A6-4CC2-9112-0FDCB5C2880C}"/>
    <dgm:cxn modelId="{07A11A15-4606-462D-B017-48847F2F1055}" type="presParOf" srcId="{858C7F39-4642-40C1-B9CB-484CFAE8CC2C}" destId="{5692526F-6EBC-495B-AC72-0923FFCA4720}" srcOrd="0" destOrd="0" presId="urn:microsoft.com/office/officeart/2005/8/layout/default"/>
    <dgm:cxn modelId="{A34B5165-A243-418B-8386-E3778C7CF331}" type="presParOf" srcId="{858C7F39-4642-40C1-B9CB-484CFAE8CC2C}" destId="{201A613E-4633-454E-862A-9FA953E8B477}" srcOrd="1" destOrd="0" presId="urn:microsoft.com/office/officeart/2005/8/layout/default"/>
    <dgm:cxn modelId="{59DFE1F8-E643-4453-8BA1-0E7AF69FCC41}" type="presParOf" srcId="{858C7F39-4642-40C1-B9CB-484CFAE8CC2C}" destId="{27237988-8353-4C1F-8428-807D44FC156D}" srcOrd="2" destOrd="0" presId="urn:microsoft.com/office/officeart/2005/8/layout/default"/>
    <dgm:cxn modelId="{D2D9DCAF-7A0B-48F5-9918-AB23B0748B3B}" type="presParOf" srcId="{858C7F39-4642-40C1-B9CB-484CFAE8CC2C}" destId="{60EBBE49-3EA9-4E2D-8C70-425300EB2C34}" srcOrd="3" destOrd="0" presId="urn:microsoft.com/office/officeart/2005/8/layout/default"/>
    <dgm:cxn modelId="{A9C0B848-7491-40E0-A58C-87A778BBD89C}" type="presParOf" srcId="{858C7F39-4642-40C1-B9CB-484CFAE8CC2C}" destId="{40254DC4-8C50-4443-9FD7-9C185CC5B1FE}" srcOrd="4" destOrd="0" presId="urn:microsoft.com/office/officeart/2005/8/layout/default"/>
    <dgm:cxn modelId="{EA3C40F9-4D38-4AB4-9270-2D0A0447B137}" type="presParOf" srcId="{858C7F39-4642-40C1-B9CB-484CFAE8CC2C}" destId="{37845B62-5BB6-40A7-BA9B-A382A0D4768F}" srcOrd="5" destOrd="0" presId="urn:microsoft.com/office/officeart/2005/8/layout/default"/>
    <dgm:cxn modelId="{C441A0F5-0365-4317-A4FF-B948811EA6E6}" type="presParOf" srcId="{858C7F39-4642-40C1-B9CB-484CFAE8CC2C}" destId="{D78DD527-5424-4B65-89D6-49B26B4EF7C2}" srcOrd="6" destOrd="0" presId="urn:microsoft.com/office/officeart/2005/8/layout/default"/>
    <dgm:cxn modelId="{8BDC13B8-0EB1-428E-92B8-347256B83B1C}" type="presParOf" srcId="{858C7F39-4642-40C1-B9CB-484CFAE8CC2C}" destId="{440E6088-ED51-4012-9BB6-F4D4689ECA67}" srcOrd="7" destOrd="0" presId="urn:microsoft.com/office/officeart/2005/8/layout/default"/>
    <dgm:cxn modelId="{7194B565-1C12-4F92-A04D-877C7E0770DD}" type="presParOf" srcId="{858C7F39-4642-40C1-B9CB-484CFAE8CC2C}" destId="{94E02506-D1BD-4889-A556-A99D5961D21C}" srcOrd="8" destOrd="0" presId="urn:microsoft.com/office/officeart/2005/8/layout/default"/>
    <dgm:cxn modelId="{73D7F4F3-B12B-44D9-B1B5-7A927ECDD483}" type="presParOf" srcId="{858C7F39-4642-40C1-B9CB-484CFAE8CC2C}" destId="{F9DE8976-54C3-468B-BF9E-79FE003B8275}" srcOrd="9" destOrd="0" presId="urn:microsoft.com/office/officeart/2005/8/layout/default"/>
    <dgm:cxn modelId="{C27FF0D1-2EA1-4176-9630-3C122E41CEF8}" type="presParOf" srcId="{858C7F39-4642-40C1-B9CB-484CFAE8CC2C}" destId="{4C467674-A809-4E79-B6C3-A98B9DD8E407}" srcOrd="10" destOrd="0" presId="urn:microsoft.com/office/officeart/2005/8/layout/default"/>
    <dgm:cxn modelId="{8BC2B2D5-3AC5-4A3B-9166-AC63DFF9C33E}" type="presParOf" srcId="{858C7F39-4642-40C1-B9CB-484CFAE8CC2C}" destId="{0A95F116-B0CB-4E57-A038-6CAC690EEC13}" srcOrd="11" destOrd="0" presId="urn:microsoft.com/office/officeart/2005/8/layout/default"/>
    <dgm:cxn modelId="{09A08407-3E5A-457A-99F8-18C0F79B1F7B}" type="presParOf" srcId="{858C7F39-4642-40C1-B9CB-484CFAE8CC2C}" destId="{A1C4B936-681B-4987-B3F8-3161D7D674EC}" srcOrd="12" destOrd="0" presId="urn:microsoft.com/office/officeart/2005/8/layout/default"/>
    <dgm:cxn modelId="{F578325D-63F8-4B86-94EF-DBD9C750653D}" type="presParOf" srcId="{858C7F39-4642-40C1-B9CB-484CFAE8CC2C}" destId="{EDE73CFD-B2C8-474B-A466-1A082B27F324}" srcOrd="13" destOrd="0" presId="urn:microsoft.com/office/officeart/2005/8/layout/default"/>
    <dgm:cxn modelId="{D3B87BA0-DB46-49B7-A8CC-41B8B37D8C4B}" type="presParOf" srcId="{858C7F39-4642-40C1-B9CB-484CFAE8CC2C}" destId="{BBDF7E1B-745F-42DD-9458-FC3B4FA163D2}"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16F4A6-0754-4244-8A46-864861DF0360}" type="doc">
      <dgm:prSet loTypeId="urn:microsoft.com/office/officeart/2005/8/layout/chevron1" loCatId="process" qsTypeId="urn:microsoft.com/office/officeart/2005/8/quickstyle/simple1" qsCatId="simple" csTypeId="urn:microsoft.com/office/officeart/2005/8/colors/accent1_2" csCatId="accent1" phldr="1"/>
      <dgm:spPr/>
    </dgm:pt>
    <dgm:pt modelId="{F9179A3D-7407-4059-AA2F-4F83D08F3900}">
      <dgm:prSet phldrT="[Text]"/>
      <dgm:spPr>
        <a:solidFill>
          <a:srgbClr val="0D3254"/>
        </a:solidFill>
      </dgm:spPr>
      <dgm:t>
        <a:bodyPr/>
        <a:lstStyle/>
        <a:p>
          <a:r>
            <a:rPr lang="en-US" dirty="0"/>
            <a:t>You borrow $100 at 6.8% interest.</a:t>
          </a:r>
        </a:p>
      </dgm:t>
    </dgm:pt>
    <dgm:pt modelId="{36BFD1CA-57E1-4254-91E5-78D7C38AC8B8}" type="parTrans" cxnId="{46EB4E24-6FBF-4B2F-BA68-92FD41A69EAF}">
      <dgm:prSet/>
      <dgm:spPr/>
      <dgm:t>
        <a:bodyPr/>
        <a:lstStyle/>
        <a:p>
          <a:endParaRPr lang="en-US"/>
        </a:p>
      </dgm:t>
    </dgm:pt>
    <dgm:pt modelId="{0EFBEBB4-C024-4568-A4F8-7753B843D6C0}" type="sibTrans" cxnId="{46EB4E24-6FBF-4B2F-BA68-92FD41A69EAF}">
      <dgm:prSet/>
      <dgm:spPr/>
      <dgm:t>
        <a:bodyPr/>
        <a:lstStyle/>
        <a:p>
          <a:endParaRPr lang="en-US"/>
        </a:p>
      </dgm:t>
    </dgm:pt>
    <dgm:pt modelId="{9B5C7F37-081B-4779-AC8E-BB083CB41EE6}">
      <dgm:prSet phldrT="[Text]"/>
      <dgm:spPr>
        <a:solidFill>
          <a:srgbClr val="0D3254"/>
        </a:solidFill>
      </dgm:spPr>
      <dgm:t>
        <a:bodyPr/>
        <a:lstStyle/>
        <a:p>
          <a:r>
            <a:rPr lang="en-US" dirty="0"/>
            <a:t>At the end of the year,  you will owe $6.80 in interest.</a:t>
          </a:r>
        </a:p>
      </dgm:t>
    </dgm:pt>
    <dgm:pt modelId="{8CA9849A-6BF9-4C2D-B8CB-3F2264837F3D}" type="parTrans" cxnId="{8690FB89-792B-4A3E-AC86-1040DDE8F9CD}">
      <dgm:prSet/>
      <dgm:spPr/>
      <dgm:t>
        <a:bodyPr/>
        <a:lstStyle/>
        <a:p>
          <a:endParaRPr lang="en-US"/>
        </a:p>
      </dgm:t>
    </dgm:pt>
    <dgm:pt modelId="{6D01671C-7026-4A72-AB88-23B4D98252D3}" type="sibTrans" cxnId="{8690FB89-792B-4A3E-AC86-1040DDE8F9CD}">
      <dgm:prSet/>
      <dgm:spPr/>
      <dgm:t>
        <a:bodyPr/>
        <a:lstStyle/>
        <a:p>
          <a:endParaRPr lang="en-US"/>
        </a:p>
      </dgm:t>
    </dgm:pt>
    <dgm:pt modelId="{F89FA915-63DA-4517-9B0D-A45B8E0D79F1}">
      <dgm:prSet phldrT="[Text]"/>
      <dgm:spPr>
        <a:solidFill>
          <a:srgbClr val="0D3254"/>
        </a:solidFill>
      </dgm:spPr>
      <dgm:t>
        <a:bodyPr/>
        <a:lstStyle/>
        <a:p>
          <a:r>
            <a:rPr lang="en-US" dirty="0"/>
            <a:t>Your estimated daily interest is around $.02 per day.</a:t>
          </a:r>
        </a:p>
      </dgm:t>
    </dgm:pt>
    <dgm:pt modelId="{BA17B60D-9AC6-4877-BE18-4875FC329BFD}" type="parTrans" cxnId="{C47BBDCB-861E-4522-AE40-D9FB2A5413EC}">
      <dgm:prSet/>
      <dgm:spPr/>
      <dgm:t>
        <a:bodyPr/>
        <a:lstStyle/>
        <a:p>
          <a:endParaRPr lang="en-US"/>
        </a:p>
      </dgm:t>
    </dgm:pt>
    <dgm:pt modelId="{EE7D5AB7-BCE0-49D3-B5D6-A82596F6CFD8}" type="sibTrans" cxnId="{C47BBDCB-861E-4522-AE40-D9FB2A5413EC}">
      <dgm:prSet/>
      <dgm:spPr/>
      <dgm:t>
        <a:bodyPr/>
        <a:lstStyle/>
        <a:p>
          <a:endParaRPr lang="en-US"/>
        </a:p>
      </dgm:t>
    </dgm:pt>
    <dgm:pt modelId="{459787F1-D2EE-408D-BE3C-27A57B4B3B17}" type="pres">
      <dgm:prSet presAssocID="{8616F4A6-0754-4244-8A46-864861DF0360}" presName="Name0" presStyleCnt="0">
        <dgm:presLayoutVars>
          <dgm:dir/>
          <dgm:animLvl val="lvl"/>
          <dgm:resizeHandles val="exact"/>
        </dgm:presLayoutVars>
      </dgm:prSet>
      <dgm:spPr/>
    </dgm:pt>
    <dgm:pt modelId="{77B37CA8-05ED-4265-8F9D-B4D7A51F8065}" type="pres">
      <dgm:prSet presAssocID="{F9179A3D-7407-4059-AA2F-4F83D08F3900}" presName="parTxOnly" presStyleLbl="node1" presStyleIdx="0" presStyleCnt="3">
        <dgm:presLayoutVars>
          <dgm:chMax val="0"/>
          <dgm:chPref val="0"/>
          <dgm:bulletEnabled val="1"/>
        </dgm:presLayoutVars>
      </dgm:prSet>
      <dgm:spPr/>
    </dgm:pt>
    <dgm:pt modelId="{9B8687FC-BCA2-4364-BE38-18DBAF608634}" type="pres">
      <dgm:prSet presAssocID="{0EFBEBB4-C024-4568-A4F8-7753B843D6C0}" presName="parTxOnlySpace" presStyleCnt="0"/>
      <dgm:spPr/>
    </dgm:pt>
    <dgm:pt modelId="{08FC46AD-B1D7-4C5C-8CD9-3C51A7BD913F}" type="pres">
      <dgm:prSet presAssocID="{9B5C7F37-081B-4779-AC8E-BB083CB41EE6}" presName="parTxOnly" presStyleLbl="node1" presStyleIdx="1" presStyleCnt="3">
        <dgm:presLayoutVars>
          <dgm:chMax val="0"/>
          <dgm:chPref val="0"/>
          <dgm:bulletEnabled val="1"/>
        </dgm:presLayoutVars>
      </dgm:prSet>
      <dgm:spPr/>
    </dgm:pt>
    <dgm:pt modelId="{72F87C87-F6EB-477B-9A29-C11F69117343}" type="pres">
      <dgm:prSet presAssocID="{6D01671C-7026-4A72-AB88-23B4D98252D3}" presName="parTxOnlySpace" presStyleCnt="0"/>
      <dgm:spPr/>
    </dgm:pt>
    <dgm:pt modelId="{C4E961B0-D9B8-4AAD-92B9-C06E957440F1}" type="pres">
      <dgm:prSet presAssocID="{F89FA915-63DA-4517-9B0D-A45B8E0D79F1}" presName="parTxOnly" presStyleLbl="node1" presStyleIdx="2" presStyleCnt="3">
        <dgm:presLayoutVars>
          <dgm:chMax val="0"/>
          <dgm:chPref val="0"/>
          <dgm:bulletEnabled val="1"/>
        </dgm:presLayoutVars>
      </dgm:prSet>
      <dgm:spPr/>
    </dgm:pt>
  </dgm:ptLst>
  <dgm:cxnLst>
    <dgm:cxn modelId="{D237EB1B-4A59-42CA-AE2F-C47C7916AABD}" type="presOf" srcId="{F89FA915-63DA-4517-9B0D-A45B8E0D79F1}" destId="{C4E961B0-D9B8-4AAD-92B9-C06E957440F1}" srcOrd="0" destOrd="0" presId="urn:microsoft.com/office/officeart/2005/8/layout/chevron1"/>
    <dgm:cxn modelId="{46EB4E24-6FBF-4B2F-BA68-92FD41A69EAF}" srcId="{8616F4A6-0754-4244-8A46-864861DF0360}" destId="{F9179A3D-7407-4059-AA2F-4F83D08F3900}" srcOrd="0" destOrd="0" parTransId="{36BFD1CA-57E1-4254-91E5-78D7C38AC8B8}" sibTransId="{0EFBEBB4-C024-4568-A4F8-7753B843D6C0}"/>
    <dgm:cxn modelId="{8ADD8A45-6FFA-43A3-82D3-7379C107F3FF}" type="presOf" srcId="{F9179A3D-7407-4059-AA2F-4F83D08F3900}" destId="{77B37CA8-05ED-4265-8F9D-B4D7A51F8065}" srcOrd="0" destOrd="0" presId="urn:microsoft.com/office/officeart/2005/8/layout/chevron1"/>
    <dgm:cxn modelId="{8690FB89-792B-4A3E-AC86-1040DDE8F9CD}" srcId="{8616F4A6-0754-4244-8A46-864861DF0360}" destId="{9B5C7F37-081B-4779-AC8E-BB083CB41EE6}" srcOrd="1" destOrd="0" parTransId="{8CA9849A-6BF9-4C2D-B8CB-3F2264837F3D}" sibTransId="{6D01671C-7026-4A72-AB88-23B4D98252D3}"/>
    <dgm:cxn modelId="{E90E5BAE-EA01-469D-A13F-B4C2ED35851A}" type="presOf" srcId="{8616F4A6-0754-4244-8A46-864861DF0360}" destId="{459787F1-D2EE-408D-BE3C-27A57B4B3B17}" srcOrd="0" destOrd="0" presId="urn:microsoft.com/office/officeart/2005/8/layout/chevron1"/>
    <dgm:cxn modelId="{C47BBDCB-861E-4522-AE40-D9FB2A5413EC}" srcId="{8616F4A6-0754-4244-8A46-864861DF0360}" destId="{F89FA915-63DA-4517-9B0D-A45B8E0D79F1}" srcOrd="2" destOrd="0" parTransId="{BA17B60D-9AC6-4877-BE18-4875FC329BFD}" sibTransId="{EE7D5AB7-BCE0-49D3-B5D6-A82596F6CFD8}"/>
    <dgm:cxn modelId="{48C8C3FA-DE84-40CF-A0A9-3978D020CF55}" type="presOf" srcId="{9B5C7F37-081B-4779-AC8E-BB083CB41EE6}" destId="{08FC46AD-B1D7-4C5C-8CD9-3C51A7BD913F}" srcOrd="0" destOrd="0" presId="urn:microsoft.com/office/officeart/2005/8/layout/chevron1"/>
    <dgm:cxn modelId="{69CD0B51-FC70-450B-BB93-DAC6306C03EF}" type="presParOf" srcId="{459787F1-D2EE-408D-BE3C-27A57B4B3B17}" destId="{77B37CA8-05ED-4265-8F9D-B4D7A51F8065}" srcOrd="0" destOrd="0" presId="urn:microsoft.com/office/officeart/2005/8/layout/chevron1"/>
    <dgm:cxn modelId="{965D3CFF-7730-421F-97AD-9CFF5662EF0C}" type="presParOf" srcId="{459787F1-D2EE-408D-BE3C-27A57B4B3B17}" destId="{9B8687FC-BCA2-4364-BE38-18DBAF608634}" srcOrd="1" destOrd="0" presId="urn:microsoft.com/office/officeart/2005/8/layout/chevron1"/>
    <dgm:cxn modelId="{6C2654A4-8CFE-4115-984F-05B8A6B6BA05}" type="presParOf" srcId="{459787F1-D2EE-408D-BE3C-27A57B4B3B17}" destId="{08FC46AD-B1D7-4C5C-8CD9-3C51A7BD913F}" srcOrd="2" destOrd="0" presId="urn:microsoft.com/office/officeart/2005/8/layout/chevron1"/>
    <dgm:cxn modelId="{D2EF130F-F3A4-496B-89FB-9303A3444274}" type="presParOf" srcId="{459787F1-D2EE-408D-BE3C-27A57B4B3B17}" destId="{72F87C87-F6EB-477B-9A29-C11F69117343}" srcOrd="3" destOrd="0" presId="urn:microsoft.com/office/officeart/2005/8/layout/chevron1"/>
    <dgm:cxn modelId="{F2E09244-271C-4EA7-95A9-6A98F7B48A73}" type="presParOf" srcId="{459787F1-D2EE-408D-BE3C-27A57B4B3B17}" destId="{C4E961B0-D9B8-4AAD-92B9-C06E957440F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EF8B58-55F4-4DD4-ADE7-50A2CB914997}"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DAE9B727-F957-40F5-BE97-4C3B939BEA5B}">
      <dgm:prSet/>
      <dgm:spPr/>
      <dgm:t>
        <a:bodyPr/>
        <a:lstStyle/>
        <a:p>
          <a:pPr rtl="0"/>
          <a:r>
            <a:rPr lang="en-US" dirty="0"/>
            <a:t>Car Loans</a:t>
          </a:r>
        </a:p>
      </dgm:t>
    </dgm:pt>
    <dgm:pt modelId="{47453866-CCF9-42BE-8428-DA3FBD0AC1A1}" type="parTrans" cxnId="{8AEBE2CF-5131-470C-8C0E-27F01263B8CB}">
      <dgm:prSet/>
      <dgm:spPr/>
      <dgm:t>
        <a:bodyPr/>
        <a:lstStyle/>
        <a:p>
          <a:endParaRPr lang="en-US"/>
        </a:p>
      </dgm:t>
    </dgm:pt>
    <dgm:pt modelId="{953EC412-4852-4F6D-9F3B-F056DBCCC8E6}" type="sibTrans" cxnId="{8AEBE2CF-5131-470C-8C0E-27F01263B8CB}">
      <dgm:prSet/>
      <dgm:spPr/>
      <dgm:t>
        <a:bodyPr/>
        <a:lstStyle/>
        <a:p>
          <a:endParaRPr lang="en-US"/>
        </a:p>
      </dgm:t>
    </dgm:pt>
    <dgm:pt modelId="{6DF71C9F-31DD-4F71-A058-F7D1E4AC944F}">
      <dgm:prSet/>
      <dgm:spPr/>
      <dgm:t>
        <a:bodyPr/>
        <a:lstStyle/>
        <a:p>
          <a:pPr rtl="0"/>
          <a:r>
            <a:rPr lang="en-US" dirty="0"/>
            <a:t>Student Loans</a:t>
          </a:r>
        </a:p>
      </dgm:t>
    </dgm:pt>
    <dgm:pt modelId="{4EA884D1-7640-4D99-82EC-F3486F807C8F}" type="parTrans" cxnId="{9B9F07B3-E737-418D-81AB-F075D23DBC28}">
      <dgm:prSet/>
      <dgm:spPr/>
      <dgm:t>
        <a:bodyPr/>
        <a:lstStyle/>
        <a:p>
          <a:endParaRPr lang="en-US"/>
        </a:p>
      </dgm:t>
    </dgm:pt>
    <dgm:pt modelId="{B4407FB5-A3A5-4DB6-B961-791BB8B59DC2}" type="sibTrans" cxnId="{9B9F07B3-E737-418D-81AB-F075D23DBC28}">
      <dgm:prSet/>
      <dgm:spPr/>
      <dgm:t>
        <a:bodyPr/>
        <a:lstStyle/>
        <a:p>
          <a:endParaRPr lang="en-US"/>
        </a:p>
      </dgm:t>
    </dgm:pt>
    <dgm:pt modelId="{85E6E06E-67E5-433C-86D1-BC19224F16A0}">
      <dgm:prSet/>
      <dgm:spPr/>
      <dgm:t>
        <a:bodyPr/>
        <a:lstStyle/>
        <a:p>
          <a:pPr rtl="0"/>
          <a:r>
            <a:rPr lang="en-US" dirty="0"/>
            <a:t>Personal Loans</a:t>
          </a:r>
        </a:p>
      </dgm:t>
    </dgm:pt>
    <dgm:pt modelId="{C2AEF803-2F56-4274-A842-F1418102014C}" type="parTrans" cxnId="{DFB16AC2-1896-4CBA-8299-9F9E42969920}">
      <dgm:prSet/>
      <dgm:spPr/>
      <dgm:t>
        <a:bodyPr/>
        <a:lstStyle/>
        <a:p>
          <a:endParaRPr lang="en-US"/>
        </a:p>
      </dgm:t>
    </dgm:pt>
    <dgm:pt modelId="{363BA59A-87BE-44D2-A3E9-1BB251D0CE27}" type="sibTrans" cxnId="{DFB16AC2-1896-4CBA-8299-9F9E42969920}">
      <dgm:prSet/>
      <dgm:spPr/>
      <dgm:t>
        <a:bodyPr/>
        <a:lstStyle/>
        <a:p>
          <a:endParaRPr lang="en-US"/>
        </a:p>
      </dgm:t>
    </dgm:pt>
    <dgm:pt modelId="{03CC539F-6F4B-4934-BF16-8F0BEF976E32}">
      <dgm:prSet/>
      <dgm:spPr/>
      <dgm:t>
        <a:bodyPr/>
        <a:lstStyle/>
        <a:p>
          <a:pPr rtl="0"/>
          <a:r>
            <a:rPr lang="en-US" dirty="0"/>
            <a:t>Payday Loans</a:t>
          </a:r>
        </a:p>
      </dgm:t>
    </dgm:pt>
    <dgm:pt modelId="{3C2A2451-F90E-4D81-A00B-3E9639D02062}" type="parTrans" cxnId="{0BA9B557-2772-462B-89F3-96C43543E3C2}">
      <dgm:prSet/>
      <dgm:spPr/>
      <dgm:t>
        <a:bodyPr/>
        <a:lstStyle/>
        <a:p>
          <a:endParaRPr lang="en-US"/>
        </a:p>
      </dgm:t>
    </dgm:pt>
    <dgm:pt modelId="{A2060314-1B96-45DA-8847-BE13D7081BDF}" type="sibTrans" cxnId="{0BA9B557-2772-462B-89F3-96C43543E3C2}">
      <dgm:prSet/>
      <dgm:spPr/>
      <dgm:t>
        <a:bodyPr/>
        <a:lstStyle/>
        <a:p>
          <a:endParaRPr lang="en-US"/>
        </a:p>
      </dgm:t>
    </dgm:pt>
    <dgm:pt modelId="{2BAAC2B4-E1A6-48F0-8A10-DA144015B41C}" type="pres">
      <dgm:prSet presAssocID="{6AEF8B58-55F4-4DD4-ADE7-50A2CB914997}" presName="Name0" presStyleCnt="0">
        <dgm:presLayoutVars>
          <dgm:dir/>
        </dgm:presLayoutVars>
      </dgm:prSet>
      <dgm:spPr/>
    </dgm:pt>
    <dgm:pt modelId="{1C3F576F-45F1-49AD-BEF0-A5246C9B7973}" type="pres">
      <dgm:prSet presAssocID="{DAE9B727-F957-40F5-BE97-4C3B939BEA5B}" presName="noChildren" presStyleCnt="0"/>
      <dgm:spPr/>
    </dgm:pt>
    <dgm:pt modelId="{C69EE96B-7BE7-4805-9011-4D87CB8862B8}" type="pres">
      <dgm:prSet presAssocID="{DAE9B727-F957-40F5-BE97-4C3B939BEA5B}" presName="gap" presStyleCnt="0"/>
      <dgm:spPr/>
    </dgm:pt>
    <dgm:pt modelId="{46B2F98F-7D76-4B5D-BA86-1D56B4882019}" type="pres">
      <dgm:prSet presAssocID="{DAE9B727-F957-40F5-BE97-4C3B939BEA5B}" presName="medCircle2" presStyleLbl="vennNode1" presStyleIdx="0" presStyleCnt="4"/>
      <dgm:spPr>
        <a:solidFill>
          <a:srgbClr val="5398A2">
            <a:alpha val="50000"/>
          </a:srgbClr>
        </a:solidFill>
      </dgm:spPr>
    </dgm:pt>
    <dgm:pt modelId="{D93CFB58-28A5-4A03-89F7-530119B4F8CB}" type="pres">
      <dgm:prSet presAssocID="{DAE9B727-F957-40F5-BE97-4C3B939BEA5B}" presName="txLvlOnly1" presStyleLbl="revTx" presStyleIdx="0" presStyleCnt="4"/>
      <dgm:spPr/>
    </dgm:pt>
    <dgm:pt modelId="{FBF622E1-C5FA-48BB-8DA4-E93D3FA07338}" type="pres">
      <dgm:prSet presAssocID="{6DF71C9F-31DD-4F71-A058-F7D1E4AC944F}" presName="noChildren" presStyleCnt="0"/>
      <dgm:spPr/>
    </dgm:pt>
    <dgm:pt modelId="{96EBAD9B-8384-4613-A3ED-E089A12644DE}" type="pres">
      <dgm:prSet presAssocID="{6DF71C9F-31DD-4F71-A058-F7D1E4AC944F}" presName="gap" presStyleCnt="0"/>
      <dgm:spPr/>
    </dgm:pt>
    <dgm:pt modelId="{2D6211D7-61F1-4520-80B7-DF62BADF8947}" type="pres">
      <dgm:prSet presAssocID="{6DF71C9F-31DD-4F71-A058-F7D1E4AC944F}" presName="medCircle2" presStyleLbl="vennNode1" presStyleIdx="1" presStyleCnt="4"/>
      <dgm:spPr>
        <a:solidFill>
          <a:srgbClr val="5398A2">
            <a:alpha val="50000"/>
          </a:srgbClr>
        </a:solidFill>
      </dgm:spPr>
    </dgm:pt>
    <dgm:pt modelId="{D2B9C1AE-A17E-47FC-AFB1-26B7FBDB503C}" type="pres">
      <dgm:prSet presAssocID="{6DF71C9F-31DD-4F71-A058-F7D1E4AC944F}" presName="txLvlOnly1" presStyleLbl="revTx" presStyleIdx="1" presStyleCnt="4"/>
      <dgm:spPr/>
    </dgm:pt>
    <dgm:pt modelId="{3912B7D6-1F21-409B-9189-BBB2533AACE6}" type="pres">
      <dgm:prSet presAssocID="{85E6E06E-67E5-433C-86D1-BC19224F16A0}" presName="noChildren" presStyleCnt="0"/>
      <dgm:spPr/>
    </dgm:pt>
    <dgm:pt modelId="{DCFB672C-B061-4586-B2F2-8942D404A4CC}" type="pres">
      <dgm:prSet presAssocID="{85E6E06E-67E5-433C-86D1-BC19224F16A0}" presName="gap" presStyleCnt="0"/>
      <dgm:spPr/>
    </dgm:pt>
    <dgm:pt modelId="{B85D1A3D-B208-4DAC-99B2-D1F346270CA1}" type="pres">
      <dgm:prSet presAssocID="{85E6E06E-67E5-433C-86D1-BC19224F16A0}" presName="medCircle2" presStyleLbl="vennNode1" presStyleIdx="2" presStyleCnt="4"/>
      <dgm:spPr>
        <a:solidFill>
          <a:srgbClr val="5398A2">
            <a:alpha val="50000"/>
          </a:srgbClr>
        </a:solidFill>
      </dgm:spPr>
    </dgm:pt>
    <dgm:pt modelId="{1CA78C3A-B3C3-4B6F-BCFA-D1E745E6B037}" type="pres">
      <dgm:prSet presAssocID="{85E6E06E-67E5-433C-86D1-BC19224F16A0}" presName="txLvlOnly1" presStyleLbl="revTx" presStyleIdx="2" presStyleCnt="4"/>
      <dgm:spPr/>
    </dgm:pt>
    <dgm:pt modelId="{3C7E6E75-D0F6-4303-8652-7A6EE832079D}" type="pres">
      <dgm:prSet presAssocID="{03CC539F-6F4B-4934-BF16-8F0BEF976E32}" presName="noChildren" presStyleCnt="0"/>
      <dgm:spPr/>
    </dgm:pt>
    <dgm:pt modelId="{DB6FCBBC-93CB-4FAE-9D0F-C89A034E5D1A}" type="pres">
      <dgm:prSet presAssocID="{03CC539F-6F4B-4934-BF16-8F0BEF976E32}" presName="gap" presStyleCnt="0"/>
      <dgm:spPr/>
    </dgm:pt>
    <dgm:pt modelId="{D6AF6F2D-22AC-458F-91DF-03997A743254}" type="pres">
      <dgm:prSet presAssocID="{03CC539F-6F4B-4934-BF16-8F0BEF976E32}" presName="medCircle2" presStyleLbl="vennNode1" presStyleIdx="3" presStyleCnt="4"/>
      <dgm:spPr>
        <a:solidFill>
          <a:srgbClr val="5398A2">
            <a:alpha val="50000"/>
          </a:srgbClr>
        </a:solidFill>
      </dgm:spPr>
    </dgm:pt>
    <dgm:pt modelId="{6ED9BCCA-8A84-4AB9-B6FC-F5C7730BC649}" type="pres">
      <dgm:prSet presAssocID="{03CC539F-6F4B-4934-BF16-8F0BEF976E32}" presName="txLvlOnly1" presStyleLbl="revTx" presStyleIdx="3" presStyleCnt="4"/>
      <dgm:spPr/>
    </dgm:pt>
  </dgm:ptLst>
  <dgm:cxnLst>
    <dgm:cxn modelId="{20C09209-4E61-470D-BE54-990D9D9CAF8F}" type="presOf" srcId="{DAE9B727-F957-40F5-BE97-4C3B939BEA5B}" destId="{D93CFB58-28A5-4A03-89F7-530119B4F8CB}" srcOrd="0" destOrd="0" presId="urn:microsoft.com/office/officeart/2008/layout/VerticalCircleList"/>
    <dgm:cxn modelId="{0BA9B557-2772-462B-89F3-96C43543E3C2}" srcId="{6AEF8B58-55F4-4DD4-ADE7-50A2CB914997}" destId="{03CC539F-6F4B-4934-BF16-8F0BEF976E32}" srcOrd="3" destOrd="0" parTransId="{3C2A2451-F90E-4D81-A00B-3E9639D02062}" sibTransId="{A2060314-1B96-45DA-8847-BE13D7081BDF}"/>
    <dgm:cxn modelId="{D7C20778-BF18-4192-89EE-5B967971157B}" type="presOf" srcId="{6AEF8B58-55F4-4DD4-ADE7-50A2CB914997}" destId="{2BAAC2B4-E1A6-48F0-8A10-DA144015B41C}" srcOrd="0" destOrd="0" presId="urn:microsoft.com/office/officeart/2008/layout/VerticalCircleList"/>
    <dgm:cxn modelId="{C920417F-C186-4DA5-A9A6-C5D4A5F05DFC}" type="presOf" srcId="{6DF71C9F-31DD-4F71-A058-F7D1E4AC944F}" destId="{D2B9C1AE-A17E-47FC-AFB1-26B7FBDB503C}" srcOrd="0" destOrd="0" presId="urn:microsoft.com/office/officeart/2008/layout/VerticalCircleList"/>
    <dgm:cxn modelId="{9B9F07B3-E737-418D-81AB-F075D23DBC28}" srcId="{6AEF8B58-55F4-4DD4-ADE7-50A2CB914997}" destId="{6DF71C9F-31DD-4F71-A058-F7D1E4AC944F}" srcOrd="1" destOrd="0" parTransId="{4EA884D1-7640-4D99-82EC-F3486F807C8F}" sibTransId="{B4407FB5-A3A5-4DB6-B961-791BB8B59DC2}"/>
    <dgm:cxn modelId="{DFB16AC2-1896-4CBA-8299-9F9E42969920}" srcId="{6AEF8B58-55F4-4DD4-ADE7-50A2CB914997}" destId="{85E6E06E-67E5-433C-86D1-BC19224F16A0}" srcOrd="2" destOrd="0" parTransId="{C2AEF803-2F56-4274-A842-F1418102014C}" sibTransId="{363BA59A-87BE-44D2-A3E9-1BB251D0CE27}"/>
    <dgm:cxn modelId="{8AEBE2CF-5131-470C-8C0E-27F01263B8CB}" srcId="{6AEF8B58-55F4-4DD4-ADE7-50A2CB914997}" destId="{DAE9B727-F957-40F5-BE97-4C3B939BEA5B}" srcOrd="0" destOrd="0" parTransId="{47453866-CCF9-42BE-8428-DA3FBD0AC1A1}" sibTransId="{953EC412-4852-4F6D-9F3B-F056DBCCC8E6}"/>
    <dgm:cxn modelId="{5093FDDA-BCA5-42EA-82F4-BEF068F3882B}" type="presOf" srcId="{03CC539F-6F4B-4934-BF16-8F0BEF976E32}" destId="{6ED9BCCA-8A84-4AB9-B6FC-F5C7730BC649}" srcOrd="0" destOrd="0" presId="urn:microsoft.com/office/officeart/2008/layout/VerticalCircleList"/>
    <dgm:cxn modelId="{9A4975F4-52F4-49F5-93EA-840A3D90F206}" type="presOf" srcId="{85E6E06E-67E5-433C-86D1-BC19224F16A0}" destId="{1CA78C3A-B3C3-4B6F-BCFA-D1E745E6B037}" srcOrd="0" destOrd="0" presId="urn:microsoft.com/office/officeart/2008/layout/VerticalCircleList"/>
    <dgm:cxn modelId="{864A559F-E5C5-4947-9DC2-D207426E12E5}" type="presParOf" srcId="{2BAAC2B4-E1A6-48F0-8A10-DA144015B41C}" destId="{1C3F576F-45F1-49AD-BEF0-A5246C9B7973}" srcOrd="0" destOrd="0" presId="urn:microsoft.com/office/officeart/2008/layout/VerticalCircleList"/>
    <dgm:cxn modelId="{DF5BFC32-BEFB-47A4-9D7C-9F9B09826009}" type="presParOf" srcId="{1C3F576F-45F1-49AD-BEF0-A5246C9B7973}" destId="{C69EE96B-7BE7-4805-9011-4D87CB8862B8}" srcOrd="0" destOrd="0" presId="urn:microsoft.com/office/officeart/2008/layout/VerticalCircleList"/>
    <dgm:cxn modelId="{D47ACDAF-8284-4D76-902F-D4D3C3D03639}" type="presParOf" srcId="{1C3F576F-45F1-49AD-BEF0-A5246C9B7973}" destId="{46B2F98F-7D76-4B5D-BA86-1D56B4882019}" srcOrd="1" destOrd="0" presId="urn:microsoft.com/office/officeart/2008/layout/VerticalCircleList"/>
    <dgm:cxn modelId="{F57A85E0-F2BD-4D03-9A65-DF9129A3E68E}" type="presParOf" srcId="{1C3F576F-45F1-49AD-BEF0-A5246C9B7973}" destId="{D93CFB58-28A5-4A03-89F7-530119B4F8CB}" srcOrd="2" destOrd="0" presId="urn:microsoft.com/office/officeart/2008/layout/VerticalCircleList"/>
    <dgm:cxn modelId="{ECF1AF4F-979F-476F-BAF7-81DD05C2A1D1}" type="presParOf" srcId="{2BAAC2B4-E1A6-48F0-8A10-DA144015B41C}" destId="{FBF622E1-C5FA-48BB-8DA4-E93D3FA07338}" srcOrd="1" destOrd="0" presId="urn:microsoft.com/office/officeart/2008/layout/VerticalCircleList"/>
    <dgm:cxn modelId="{82F49657-0F4D-4EBE-8BE3-2496D0879AF5}" type="presParOf" srcId="{FBF622E1-C5FA-48BB-8DA4-E93D3FA07338}" destId="{96EBAD9B-8384-4613-A3ED-E089A12644DE}" srcOrd="0" destOrd="0" presId="urn:microsoft.com/office/officeart/2008/layout/VerticalCircleList"/>
    <dgm:cxn modelId="{92356515-85C9-41ED-8E70-23CC54BFED0B}" type="presParOf" srcId="{FBF622E1-C5FA-48BB-8DA4-E93D3FA07338}" destId="{2D6211D7-61F1-4520-80B7-DF62BADF8947}" srcOrd="1" destOrd="0" presId="urn:microsoft.com/office/officeart/2008/layout/VerticalCircleList"/>
    <dgm:cxn modelId="{75ECF576-6818-435C-9E84-70740C9F29A2}" type="presParOf" srcId="{FBF622E1-C5FA-48BB-8DA4-E93D3FA07338}" destId="{D2B9C1AE-A17E-47FC-AFB1-26B7FBDB503C}" srcOrd="2" destOrd="0" presId="urn:microsoft.com/office/officeart/2008/layout/VerticalCircleList"/>
    <dgm:cxn modelId="{55CBFFCA-8F97-4A66-9F2E-3F3ABC9055D2}" type="presParOf" srcId="{2BAAC2B4-E1A6-48F0-8A10-DA144015B41C}" destId="{3912B7D6-1F21-409B-9189-BBB2533AACE6}" srcOrd="2" destOrd="0" presId="urn:microsoft.com/office/officeart/2008/layout/VerticalCircleList"/>
    <dgm:cxn modelId="{1A264FAF-A96E-4AE4-A57B-5320269DF636}" type="presParOf" srcId="{3912B7D6-1F21-409B-9189-BBB2533AACE6}" destId="{DCFB672C-B061-4586-B2F2-8942D404A4CC}" srcOrd="0" destOrd="0" presId="urn:microsoft.com/office/officeart/2008/layout/VerticalCircleList"/>
    <dgm:cxn modelId="{E3D84727-FAE4-4631-B80B-3725A299DC64}" type="presParOf" srcId="{3912B7D6-1F21-409B-9189-BBB2533AACE6}" destId="{B85D1A3D-B208-4DAC-99B2-D1F346270CA1}" srcOrd="1" destOrd="0" presId="urn:microsoft.com/office/officeart/2008/layout/VerticalCircleList"/>
    <dgm:cxn modelId="{FB7127F8-64CA-469F-A264-29754430D62E}" type="presParOf" srcId="{3912B7D6-1F21-409B-9189-BBB2533AACE6}" destId="{1CA78C3A-B3C3-4B6F-BCFA-D1E745E6B037}" srcOrd="2" destOrd="0" presId="urn:microsoft.com/office/officeart/2008/layout/VerticalCircleList"/>
    <dgm:cxn modelId="{CB2065F8-E5EE-4BD1-BFEA-1A70E718FA08}" type="presParOf" srcId="{2BAAC2B4-E1A6-48F0-8A10-DA144015B41C}" destId="{3C7E6E75-D0F6-4303-8652-7A6EE832079D}" srcOrd="3" destOrd="0" presId="urn:microsoft.com/office/officeart/2008/layout/VerticalCircleList"/>
    <dgm:cxn modelId="{4BBE6916-76D8-48A1-B05A-87BF30A13FB9}" type="presParOf" srcId="{3C7E6E75-D0F6-4303-8652-7A6EE832079D}" destId="{DB6FCBBC-93CB-4FAE-9D0F-C89A034E5D1A}" srcOrd="0" destOrd="0" presId="urn:microsoft.com/office/officeart/2008/layout/VerticalCircleList"/>
    <dgm:cxn modelId="{BE2D8CE8-2173-4E67-97CF-E78A9B25E545}" type="presParOf" srcId="{3C7E6E75-D0F6-4303-8652-7A6EE832079D}" destId="{D6AF6F2D-22AC-458F-91DF-03997A743254}" srcOrd="1" destOrd="0" presId="urn:microsoft.com/office/officeart/2008/layout/VerticalCircleList"/>
    <dgm:cxn modelId="{A4C7C68A-CBEA-4253-8F73-E06DBBD4A3CD}" type="presParOf" srcId="{3C7E6E75-D0F6-4303-8652-7A6EE832079D}" destId="{6ED9BCCA-8A84-4AB9-B6FC-F5C7730BC649}"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54B816-51B9-405C-A069-073B93F6B52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E9E9A0B-7240-405B-9744-9BECDA94EB27}">
      <dgm:prSet phldrT="[Text]"/>
      <dgm:spPr>
        <a:solidFill>
          <a:srgbClr val="0D3254"/>
        </a:solidFill>
      </dgm:spPr>
      <dgm:t>
        <a:bodyPr/>
        <a:lstStyle/>
        <a:p>
          <a:r>
            <a:rPr lang="en-US" dirty="0"/>
            <a:t>Long Term Auto Loans</a:t>
          </a:r>
        </a:p>
      </dgm:t>
    </dgm:pt>
    <dgm:pt modelId="{839F81E4-D857-43EF-A63D-772C657DE39E}" type="parTrans" cxnId="{82260FCC-DAA9-432F-9A38-BD091D8073B8}">
      <dgm:prSet/>
      <dgm:spPr/>
      <dgm:t>
        <a:bodyPr/>
        <a:lstStyle/>
        <a:p>
          <a:endParaRPr lang="en-US"/>
        </a:p>
      </dgm:t>
    </dgm:pt>
    <dgm:pt modelId="{B536BE17-CA36-4DA0-9423-C9F32F5DAB5E}" type="sibTrans" cxnId="{82260FCC-DAA9-432F-9A38-BD091D8073B8}">
      <dgm:prSet/>
      <dgm:spPr/>
      <dgm:t>
        <a:bodyPr/>
        <a:lstStyle/>
        <a:p>
          <a:endParaRPr lang="en-US"/>
        </a:p>
      </dgm:t>
    </dgm:pt>
    <dgm:pt modelId="{E6A178F9-6724-4443-BC9C-9D92A8A261D3}">
      <dgm:prSet phldrT="[Text]"/>
      <dgm:spPr/>
      <dgm:t>
        <a:bodyPr/>
        <a:lstStyle/>
        <a:p>
          <a:r>
            <a:rPr lang="en-US" dirty="0"/>
            <a:t>Loans from 36 months (3 years) to 84 months (7 years). </a:t>
          </a:r>
        </a:p>
      </dgm:t>
    </dgm:pt>
    <dgm:pt modelId="{38E284E1-30F9-4CD8-9134-B254BE32FD41}" type="parTrans" cxnId="{D9282C3F-448B-443C-B817-6E2DF391DCC1}">
      <dgm:prSet/>
      <dgm:spPr/>
      <dgm:t>
        <a:bodyPr/>
        <a:lstStyle/>
        <a:p>
          <a:endParaRPr lang="en-US"/>
        </a:p>
      </dgm:t>
    </dgm:pt>
    <dgm:pt modelId="{6384C553-C1DD-477F-A030-8BC08E7B23FC}" type="sibTrans" cxnId="{D9282C3F-448B-443C-B817-6E2DF391DCC1}">
      <dgm:prSet/>
      <dgm:spPr/>
      <dgm:t>
        <a:bodyPr/>
        <a:lstStyle/>
        <a:p>
          <a:endParaRPr lang="en-US"/>
        </a:p>
      </dgm:t>
    </dgm:pt>
    <dgm:pt modelId="{82FC17BC-2C65-463E-9F18-5AAE99FEF439}">
      <dgm:prSet phldrT="[Text]"/>
      <dgm:spPr/>
      <dgm:t>
        <a:bodyPr/>
        <a:lstStyle/>
        <a:p>
          <a:r>
            <a:rPr lang="en-US" dirty="0"/>
            <a:t>Smaller monthly payments, but you pay more in interest.</a:t>
          </a:r>
        </a:p>
      </dgm:t>
    </dgm:pt>
    <dgm:pt modelId="{2839AE51-5528-4F77-844E-12A7C2644B91}" type="parTrans" cxnId="{9E85CE14-869E-4CFA-9B7F-E12830B1FFD8}">
      <dgm:prSet/>
      <dgm:spPr/>
      <dgm:t>
        <a:bodyPr/>
        <a:lstStyle/>
        <a:p>
          <a:endParaRPr lang="en-US"/>
        </a:p>
      </dgm:t>
    </dgm:pt>
    <dgm:pt modelId="{3D95164D-9A13-4C71-A89F-3DA6905F44B1}" type="sibTrans" cxnId="{9E85CE14-869E-4CFA-9B7F-E12830B1FFD8}">
      <dgm:prSet/>
      <dgm:spPr/>
      <dgm:t>
        <a:bodyPr/>
        <a:lstStyle/>
        <a:p>
          <a:endParaRPr lang="en-US"/>
        </a:p>
      </dgm:t>
    </dgm:pt>
    <dgm:pt modelId="{8DD1EE49-A3B5-47A8-8F41-6476DFE239CA}">
      <dgm:prSet phldrT="[Text]"/>
      <dgm:spPr>
        <a:solidFill>
          <a:srgbClr val="0D3254"/>
        </a:solidFill>
      </dgm:spPr>
      <dgm:t>
        <a:bodyPr/>
        <a:lstStyle/>
        <a:p>
          <a:r>
            <a:rPr lang="en-US" dirty="0"/>
            <a:t>Short Term Auto Loans</a:t>
          </a:r>
        </a:p>
      </dgm:t>
    </dgm:pt>
    <dgm:pt modelId="{60379282-9B4F-490C-A27D-F371F4525EDE}" type="parTrans" cxnId="{00C06244-2858-45A1-A004-520949F29989}">
      <dgm:prSet/>
      <dgm:spPr/>
      <dgm:t>
        <a:bodyPr/>
        <a:lstStyle/>
        <a:p>
          <a:endParaRPr lang="en-US"/>
        </a:p>
      </dgm:t>
    </dgm:pt>
    <dgm:pt modelId="{3AA1AD43-5757-4E77-9650-E93FE6208E30}" type="sibTrans" cxnId="{00C06244-2858-45A1-A004-520949F29989}">
      <dgm:prSet/>
      <dgm:spPr/>
      <dgm:t>
        <a:bodyPr/>
        <a:lstStyle/>
        <a:p>
          <a:endParaRPr lang="en-US"/>
        </a:p>
      </dgm:t>
    </dgm:pt>
    <dgm:pt modelId="{48A51BD4-E984-4FA7-854B-528354C92CEA}">
      <dgm:prSet phldrT="[Text]"/>
      <dgm:spPr/>
      <dgm:t>
        <a:bodyPr/>
        <a:lstStyle/>
        <a:p>
          <a:r>
            <a:rPr lang="en-US" dirty="0"/>
            <a:t>Loans from 12 months (1 year) to 36 months (3 years). </a:t>
          </a:r>
        </a:p>
      </dgm:t>
    </dgm:pt>
    <dgm:pt modelId="{A11E07C9-1E1D-42D6-B647-2B4CD4948D1A}" type="parTrans" cxnId="{EDB25416-8DBC-4700-A6A0-7B0517641D27}">
      <dgm:prSet/>
      <dgm:spPr/>
      <dgm:t>
        <a:bodyPr/>
        <a:lstStyle/>
        <a:p>
          <a:endParaRPr lang="en-US"/>
        </a:p>
      </dgm:t>
    </dgm:pt>
    <dgm:pt modelId="{BF321FD3-6EA2-426F-B952-9E6117BD41DA}" type="sibTrans" cxnId="{EDB25416-8DBC-4700-A6A0-7B0517641D27}">
      <dgm:prSet/>
      <dgm:spPr/>
      <dgm:t>
        <a:bodyPr/>
        <a:lstStyle/>
        <a:p>
          <a:endParaRPr lang="en-US"/>
        </a:p>
      </dgm:t>
    </dgm:pt>
    <dgm:pt modelId="{337A6374-2CA5-42B2-A831-3D86E182AD05}">
      <dgm:prSet phldrT="[Text]"/>
      <dgm:spPr/>
      <dgm:t>
        <a:bodyPr/>
        <a:lstStyle/>
        <a:p>
          <a:r>
            <a:rPr lang="en-US" dirty="0"/>
            <a:t>Pay off the loan quicker. </a:t>
          </a:r>
        </a:p>
      </dgm:t>
    </dgm:pt>
    <dgm:pt modelId="{AD4E6D41-9F26-4EB9-AF2E-45853A627C92}" type="parTrans" cxnId="{2834A71D-63D4-4268-847D-497B56627C29}">
      <dgm:prSet/>
      <dgm:spPr/>
      <dgm:t>
        <a:bodyPr/>
        <a:lstStyle/>
        <a:p>
          <a:endParaRPr lang="en-US"/>
        </a:p>
      </dgm:t>
    </dgm:pt>
    <dgm:pt modelId="{BA3F496B-BECE-4494-9D4C-20C2A4B0EF59}" type="sibTrans" cxnId="{2834A71D-63D4-4268-847D-497B56627C29}">
      <dgm:prSet/>
      <dgm:spPr/>
      <dgm:t>
        <a:bodyPr/>
        <a:lstStyle/>
        <a:p>
          <a:endParaRPr lang="en-US"/>
        </a:p>
      </dgm:t>
    </dgm:pt>
    <dgm:pt modelId="{CE26ACFE-5934-458D-901D-2B9A02D17452}">
      <dgm:prSet phldrT="[Text]"/>
      <dgm:spPr/>
      <dgm:t>
        <a:bodyPr/>
        <a:lstStyle/>
        <a:p>
          <a:r>
            <a:rPr lang="en-US" dirty="0"/>
            <a:t>Higher monthly payment, but you pay less in interest. </a:t>
          </a:r>
        </a:p>
      </dgm:t>
    </dgm:pt>
    <dgm:pt modelId="{C7EA2E0D-9E5F-48A8-A04E-619B7FAE073C}" type="parTrans" cxnId="{8E829352-A42E-4281-8C62-9D1CAA34FA10}">
      <dgm:prSet/>
      <dgm:spPr/>
      <dgm:t>
        <a:bodyPr/>
        <a:lstStyle/>
        <a:p>
          <a:endParaRPr lang="en-US"/>
        </a:p>
      </dgm:t>
    </dgm:pt>
    <dgm:pt modelId="{10A1F27F-0399-4E71-A657-A1F1241FDDFB}" type="sibTrans" cxnId="{8E829352-A42E-4281-8C62-9D1CAA34FA10}">
      <dgm:prSet/>
      <dgm:spPr/>
      <dgm:t>
        <a:bodyPr/>
        <a:lstStyle/>
        <a:p>
          <a:endParaRPr lang="en-US"/>
        </a:p>
      </dgm:t>
    </dgm:pt>
    <dgm:pt modelId="{85B11167-F39B-45BB-848A-DB2B9898E0EE}" type="pres">
      <dgm:prSet presAssocID="{0354B816-51B9-405C-A069-073B93F6B522}" presName="linear" presStyleCnt="0">
        <dgm:presLayoutVars>
          <dgm:animLvl val="lvl"/>
          <dgm:resizeHandles val="exact"/>
        </dgm:presLayoutVars>
      </dgm:prSet>
      <dgm:spPr/>
    </dgm:pt>
    <dgm:pt modelId="{914D04B6-7F3A-4485-9989-E33351A23D62}" type="pres">
      <dgm:prSet presAssocID="{9E9E9A0B-7240-405B-9744-9BECDA94EB27}" presName="parentText" presStyleLbl="node1" presStyleIdx="0" presStyleCnt="2">
        <dgm:presLayoutVars>
          <dgm:chMax val="0"/>
          <dgm:bulletEnabled val="1"/>
        </dgm:presLayoutVars>
      </dgm:prSet>
      <dgm:spPr/>
    </dgm:pt>
    <dgm:pt modelId="{4468533F-0C4B-4BE2-A7B3-031075A0F0A9}" type="pres">
      <dgm:prSet presAssocID="{9E9E9A0B-7240-405B-9744-9BECDA94EB27}" presName="childText" presStyleLbl="revTx" presStyleIdx="0" presStyleCnt="2">
        <dgm:presLayoutVars>
          <dgm:bulletEnabled val="1"/>
        </dgm:presLayoutVars>
      </dgm:prSet>
      <dgm:spPr/>
    </dgm:pt>
    <dgm:pt modelId="{95985148-79DD-4C5D-B3DA-1FEC5AC55E2C}" type="pres">
      <dgm:prSet presAssocID="{8DD1EE49-A3B5-47A8-8F41-6476DFE239CA}" presName="parentText" presStyleLbl="node1" presStyleIdx="1" presStyleCnt="2">
        <dgm:presLayoutVars>
          <dgm:chMax val="0"/>
          <dgm:bulletEnabled val="1"/>
        </dgm:presLayoutVars>
      </dgm:prSet>
      <dgm:spPr/>
    </dgm:pt>
    <dgm:pt modelId="{A4178789-BBBC-427B-A47F-95080C906DC5}" type="pres">
      <dgm:prSet presAssocID="{8DD1EE49-A3B5-47A8-8F41-6476DFE239CA}" presName="childText" presStyleLbl="revTx" presStyleIdx="1" presStyleCnt="2">
        <dgm:presLayoutVars>
          <dgm:bulletEnabled val="1"/>
        </dgm:presLayoutVars>
      </dgm:prSet>
      <dgm:spPr/>
    </dgm:pt>
  </dgm:ptLst>
  <dgm:cxnLst>
    <dgm:cxn modelId="{2C7FF010-6024-42CA-AF97-3982D8B638B0}" type="presOf" srcId="{337A6374-2CA5-42B2-A831-3D86E182AD05}" destId="{A4178789-BBBC-427B-A47F-95080C906DC5}" srcOrd="0" destOrd="1" presId="urn:microsoft.com/office/officeart/2005/8/layout/vList2"/>
    <dgm:cxn modelId="{9E85CE14-869E-4CFA-9B7F-E12830B1FFD8}" srcId="{9E9E9A0B-7240-405B-9744-9BECDA94EB27}" destId="{82FC17BC-2C65-463E-9F18-5AAE99FEF439}" srcOrd="1" destOrd="0" parTransId="{2839AE51-5528-4F77-844E-12A7C2644B91}" sibTransId="{3D95164D-9A13-4C71-A89F-3DA6905F44B1}"/>
    <dgm:cxn modelId="{EDB25416-8DBC-4700-A6A0-7B0517641D27}" srcId="{8DD1EE49-A3B5-47A8-8F41-6476DFE239CA}" destId="{48A51BD4-E984-4FA7-854B-528354C92CEA}" srcOrd="0" destOrd="0" parTransId="{A11E07C9-1E1D-42D6-B647-2B4CD4948D1A}" sibTransId="{BF321FD3-6EA2-426F-B952-9E6117BD41DA}"/>
    <dgm:cxn modelId="{2834A71D-63D4-4268-847D-497B56627C29}" srcId="{8DD1EE49-A3B5-47A8-8F41-6476DFE239CA}" destId="{337A6374-2CA5-42B2-A831-3D86E182AD05}" srcOrd="1" destOrd="0" parTransId="{AD4E6D41-9F26-4EB9-AF2E-45853A627C92}" sibTransId="{BA3F496B-BECE-4494-9D4C-20C2A4B0EF59}"/>
    <dgm:cxn modelId="{D9282C3F-448B-443C-B817-6E2DF391DCC1}" srcId="{9E9E9A0B-7240-405B-9744-9BECDA94EB27}" destId="{E6A178F9-6724-4443-BC9C-9D92A8A261D3}" srcOrd="0" destOrd="0" parTransId="{38E284E1-30F9-4CD8-9134-B254BE32FD41}" sibTransId="{6384C553-C1DD-477F-A030-8BC08E7B23FC}"/>
    <dgm:cxn modelId="{00C06244-2858-45A1-A004-520949F29989}" srcId="{0354B816-51B9-405C-A069-073B93F6B522}" destId="{8DD1EE49-A3B5-47A8-8F41-6476DFE239CA}" srcOrd="1" destOrd="0" parTransId="{60379282-9B4F-490C-A27D-F371F4525EDE}" sibTransId="{3AA1AD43-5757-4E77-9650-E93FE6208E30}"/>
    <dgm:cxn modelId="{FC33C544-18BE-4C82-AED2-E719CD78570F}" type="presOf" srcId="{8DD1EE49-A3B5-47A8-8F41-6476DFE239CA}" destId="{95985148-79DD-4C5D-B3DA-1FEC5AC55E2C}" srcOrd="0" destOrd="0" presId="urn:microsoft.com/office/officeart/2005/8/layout/vList2"/>
    <dgm:cxn modelId="{B309F745-5735-4699-A7FA-F66CCD4CD4ED}" type="presOf" srcId="{82FC17BC-2C65-463E-9F18-5AAE99FEF439}" destId="{4468533F-0C4B-4BE2-A7B3-031075A0F0A9}" srcOrd="0" destOrd="1" presId="urn:microsoft.com/office/officeart/2005/8/layout/vList2"/>
    <dgm:cxn modelId="{CAB4F34F-5948-4ABD-BE0D-F0CF4AE243FB}" type="presOf" srcId="{48A51BD4-E984-4FA7-854B-528354C92CEA}" destId="{A4178789-BBBC-427B-A47F-95080C906DC5}" srcOrd="0" destOrd="0" presId="urn:microsoft.com/office/officeart/2005/8/layout/vList2"/>
    <dgm:cxn modelId="{8E829352-A42E-4281-8C62-9D1CAA34FA10}" srcId="{8DD1EE49-A3B5-47A8-8F41-6476DFE239CA}" destId="{CE26ACFE-5934-458D-901D-2B9A02D17452}" srcOrd="2" destOrd="0" parTransId="{C7EA2E0D-9E5F-48A8-A04E-619B7FAE073C}" sibTransId="{10A1F27F-0399-4E71-A657-A1F1241FDDFB}"/>
    <dgm:cxn modelId="{BB5B0464-5A61-45D5-B5BA-A4E8A58820DF}" type="presOf" srcId="{9E9E9A0B-7240-405B-9744-9BECDA94EB27}" destId="{914D04B6-7F3A-4485-9989-E33351A23D62}" srcOrd="0" destOrd="0" presId="urn:microsoft.com/office/officeart/2005/8/layout/vList2"/>
    <dgm:cxn modelId="{15987C64-CFF3-43CC-B17F-522E0AEC7B5C}" type="presOf" srcId="{CE26ACFE-5934-458D-901D-2B9A02D17452}" destId="{A4178789-BBBC-427B-A47F-95080C906DC5}" srcOrd="0" destOrd="2" presId="urn:microsoft.com/office/officeart/2005/8/layout/vList2"/>
    <dgm:cxn modelId="{B684DD85-B6F1-4F75-88ED-A84A2A32AE93}" type="presOf" srcId="{0354B816-51B9-405C-A069-073B93F6B522}" destId="{85B11167-F39B-45BB-848A-DB2B9898E0EE}" srcOrd="0" destOrd="0" presId="urn:microsoft.com/office/officeart/2005/8/layout/vList2"/>
    <dgm:cxn modelId="{BF2610A1-10C7-4A90-9D21-6B6D59614736}" type="presOf" srcId="{E6A178F9-6724-4443-BC9C-9D92A8A261D3}" destId="{4468533F-0C4B-4BE2-A7B3-031075A0F0A9}" srcOrd="0" destOrd="0" presId="urn:microsoft.com/office/officeart/2005/8/layout/vList2"/>
    <dgm:cxn modelId="{82260FCC-DAA9-432F-9A38-BD091D8073B8}" srcId="{0354B816-51B9-405C-A069-073B93F6B522}" destId="{9E9E9A0B-7240-405B-9744-9BECDA94EB27}" srcOrd="0" destOrd="0" parTransId="{839F81E4-D857-43EF-A63D-772C657DE39E}" sibTransId="{B536BE17-CA36-4DA0-9423-C9F32F5DAB5E}"/>
    <dgm:cxn modelId="{9A7F54C8-C2D3-4969-AE33-9629B4E78C77}" type="presParOf" srcId="{85B11167-F39B-45BB-848A-DB2B9898E0EE}" destId="{914D04B6-7F3A-4485-9989-E33351A23D62}" srcOrd="0" destOrd="0" presId="urn:microsoft.com/office/officeart/2005/8/layout/vList2"/>
    <dgm:cxn modelId="{B37E8B0D-F3E0-4DDF-8737-D951415F6CEC}" type="presParOf" srcId="{85B11167-F39B-45BB-848A-DB2B9898E0EE}" destId="{4468533F-0C4B-4BE2-A7B3-031075A0F0A9}" srcOrd="1" destOrd="0" presId="urn:microsoft.com/office/officeart/2005/8/layout/vList2"/>
    <dgm:cxn modelId="{62D32A82-0DC4-41F5-8B02-34D679B17CB7}" type="presParOf" srcId="{85B11167-F39B-45BB-848A-DB2B9898E0EE}" destId="{95985148-79DD-4C5D-B3DA-1FEC5AC55E2C}" srcOrd="2" destOrd="0" presId="urn:microsoft.com/office/officeart/2005/8/layout/vList2"/>
    <dgm:cxn modelId="{5F3AB4A2-C560-401E-9F26-AB13B7394787}" type="presParOf" srcId="{85B11167-F39B-45BB-848A-DB2B9898E0EE}" destId="{A4178789-BBBC-427B-A47F-95080C906DC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ADF388-3F62-408C-8C1E-97684BD3792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40B285D-D73C-4117-BA9A-20212E67A3B9}">
      <dgm:prSet phldrT="[Text]"/>
      <dgm:spPr>
        <a:solidFill>
          <a:srgbClr val="0D3254"/>
        </a:solidFill>
      </dgm:spPr>
      <dgm:t>
        <a:bodyPr/>
        <a:lstStyle/>
        <a:p>
          <a:r>
            <a:rPr lang="en-US" dirty="0"/>
            <a:t>Subsidized </a:t>
          </a:r>
        </a:p>
      </dgm:t>
    </dgm:pt>
    <dgm:pt modelId="{9EB16BC5-CB1C-47C4-BCA3-958CA60D00CF}" type="parTrans" cxnId="{ACFE8810-F1ED-407C-9D69-6728290439E1}">
      <dgm:prSet/>
      <dgm:spPr/>
      <dgm:t>
        <a:bodyPr/>
        <a:lstStyle/>
        <a:p>
          <a:endParaRPr lang="en-US"/>
        </a:p>
      </dgm:t>
    </dgm:pt>
    <dgm:pt modelId="{BF9DE9D0-03C1-41A4-B110-FE533B2ECC93}" type="sibTrans" cxnId="{ACFE8810-F1ED-407C-9D69-6728290439E1}">
      <dgm:prSet/>
      <dgm:spPr/>
      <dgm:t>
        <a:bodyPr/>
        <a:lstStyle/>
        <a:p>
          <a:endParaRPr lang="en-US"/>
        </a:p>
      </dgm:t>
    </dgm:pt>
    <dgm:pt modelId="{1395F726-18BB-4145-9233-B0439AB47EAE}">
      <dgm:prSet phldrT="[Text]"/>
      <dgm:spPr>
        <a:solidFill>
          <a:schemeClr val="bg1">
            <a:alpha val="90000"/>
          </a:schemeClr>
        </a:solidFill>
        <a:ln>
          <a:solidFill>
            <a:srgbClr val="5398A2">
              <a:alpha val="90000"/>
            </a:srgbClr>
          </a:solidFill>
        </a:ln>
      </dgm:spPr>
      <dgm:t>
        <a:bodyPr/>
        <a:lstStyle/>
        <a:p>
          <a:r>
            <a:rPr lang="en-US" dirty="0"/>
            <a:t>For undergraduate students.</a:t>
          </a:r>
        </a:p>
      </dgm:t>
    </dgm:pt>
    <dgm:pt modelId="{FA52D6C0-1BB6-45AC-82CD-6581BEA9E8A5}" type="parTrans" cxnId="{9C1FFE8A-CD2A-47AD-9D5D-106360E9829D}">
      <dgm:prSet/>
      <dgm:spPr/>
      <dgm:t>
        <a:bodyPr/>
        <a:lstStyle/>
        <a:p>
          <a:endParaRPr lang="en-US"/>
        </a:p>
      </dgm:t>
    </dgm:pt>
    <dgm:pt modelId="{F2C69C52-B60E-464C-A862-44AB2288C17F}" type="sibTrans" cxnId="{9C1FFE8A-CD2A-47AD-9D5D-106360E9829D}">
      <dgm:prSet/>
      <dgm:spPr/>
      <dgm:t>
        <a:bodyPr/>
        <a:lstStyle/>
        <a:p>
          <a:endParaRPr lang="en-US"/>
        </a:p>
      </dgm:t>
    </dgm:pt>
    <dgm:pt modelId="{FFF26AB3-75F0-48F3-9599-1E43DBDBAF52}">
      <dgm:prSet phldrT="[Text]"/>
      <dgm:spPr>
        <a:solidFill>
          <a:schemeClr val="bg1">
            <a:alpha val="90000"/>
          </a:schemeClr>
        </a:solidFill>
        <a:ln>
          <a:solidFill>
            <a:srgbClr val="5398A2">
              <a:alpha val="90000"/>
            </a:srgbClr>
          </a:solidFill>
        </a:ln>
      </dgm:spPr>
      <dgm:t>
        <a:bodyPr/>
        <a:lstStyle/>
        <a:p>
          <a:r>
            <a:rPr lang="en-US" dirty="0"/>
            <a:t>Government will pay the interest while you are in school.</a:t>
          </a:r>
        </a:p>
      </dgm:t>
    </dgm:pt>
    <dgm:pt modelId="{1B79A012-BAB1-4E59-A907-C5EEF65891B2}" type="parTrans" cxnId="{1BC14888-94FD-436C-B401-DDD5CAA36751}">
      <dgm:prSet/>
      <dgm:spPr/>
      <dgm:t>
        <a:bodyPr/>
        <a:lstStyle/>
        <a:p>
          <a:endParaRPr lang="en-US"/>
        </a:p>
      </dgm:t>
    </dgm:pt>
    <dgm:pt modelId="{21EFD6FA-6C99-4207-A9CB-C1A3CB973761}" type="sibTrans" cxnId="{1BC14888-94FD-436C-B401-DDD5CAA36751}">
      <dgm:prSet/>
      <dgm:spPr/>
      <dgm:t>
        <a:bodyPr/>
        <a:lstStyle/>
        <a:p>
          <a:endParaRPr lang="en-US"/>
        </a:p>
      </dgm:t>
    </dgm:pt>
    <dgm:pt modelId="{8A034345-124D-4A4D-A943-BAF2FEC010F4}">
      <dgm:prSet/>
      <dgm:spPr>
        <a:solidFill>
          <a:srgbClr val="0D3254"/>
        </a:solidFill>
      </dgm:spPr>
      <dgm:t>
        <a:bodyPr/>
        <a:lstStyle/>
        <a:p>
          <a:r>
            <a:rPr lang="en-US" dirty="0"/>
            <a:t>Unsubsidized</a:t>
          </a:r>
        </a:p>
      </dgm:t>
    </dgm:pt>
    <dgm:pt modelId="{EDFA9CE3-815C-42EE-9E0C-A288B6A9D71F}" type="parTrans" cxnId="{03927A81-2B48-440A-9AA4-FE637ACD4267}">
      <dgm:prSet/>
      <dgm:spPr/>
      <dgm:t>
        <a:bodyPr/>
        <a:lstStyle/>
        <a:p>
          <a:endParaRPr lang="en-US"/>
        </a:p>
      </dgm:t>
    </dgm:pt>
    <dgm:pt modelId="{6C7D449B-544B-43D3-A0F1-E7A130E04754}" type="sibTrans" cxnId="{03927A81-2B48-440A-9AA4-FE637ACD4267}">
      <dgm:prSet/>
      <dgm:spPr/>
      <dgm:t>
        <a:bodyPr/>
        <a:lstStyle/>
        <a:p>
          <a:endParaRPr lang="en-US"/>
        </a:p>
      </dgm:t>
    </dgm:pt>
    <dgm:pt modelId="{68DD0FEB-4719-4208-B56A-A300C3F64EB6}">
      <dgm:prSet/>
      <dgm:spPr>
        <a:solidFill>
          <a:schemeClr val="bg1">
            <a:alpha val="90000"/>
          </a:schemeClr>
        </a:solidFill>
        <a:ln>
          <a:solidFill>
            <a:srgbClr val="5398A2">
              <a:alpha val="90000"/>
            </a:srgbClr>
          </a:solidFill>
        </a:ln>
      </dgm:spPr>
      <dgm:t>
        <a:bodyPr/>
        <a:lstStyle/>
        <a:p>
          <a:r>
            <a:rPr lang="en-US" dirty="0"/>
            <a:t>For undergraduates, graduate or professional students.</a:t>
          </a:r>
        </a:p>
      </dgm:t>
    </dgm:pt>
    <dgm:pt modelId="{95DF2B28-3454-47FB-9E84-1D18EBC1164C}" type="parTrans" cxnId="{0D79C715-D30C-46F2-B235-54DB23DCBB02}">
      <dgm:prSet/>
      <dgm:spPr/>
      <dgm:t>
        <a:bodyPr/>
        <a:lstStyle/>
        <a:p>
          <a:endParaRPr lang="en-US"/>
        </a:p>
      </dgm:t>
    </dgm:pt>
    <dgm:pt modelId="{4E9995AB-AF6F-480F-A965-6D0BD816131C}" type="sibTrans" cxnId="{0D79C715-D30C-46F2-B235-54DB23DCBB02}">
      <dgm:prSet/>
      <dgm:spPr/>
      <dgm:t>
        <a:bodyPr/>
        <a:lstStyle/>
        <a:p>
          <a:endParaRPr lang="en-US"/>
        </a:p>
      </dgm:t>
    </dgm:pt>
    <dgm:pt modelId="{EAF88B8B-596F-45DE-9F92-5B182DD29C7C}">
      <dgm:prSet/>
      <dgm:spPr>
        <a:solidFill>
          <a:schemeClr val="bg1">
            <a:alpha val="90000"/>
          </a:schemeClr>
        </a:solidFill>
        <a:ln>
          <a:solidFill>
            <a:srgbClr val="5398A2">
              <a:alpha val="90000"/>
            </a:srgbClr>
          </a:solidFill>
        </a:ln>
      </dgm:spPr>
      <dgm:t>
        <a:bodyPr/>
        <a:lstStyle/>
        <a:p>
          <a:r>
            <a:rPr lang="en-US" dirty="0"/>
            <a:t>Loan accumulates interest while you are in school. </a:t>
          </a:r>
        </a:p>
      </dgm:t>
    </dgm:pt>
    <dgm:pt modelId="{F4BD7963-B76E-4B80-AD19-B4721936B990}" type="parTrans" cxnId="{C72DA46B-5AC9-427A-AA65-8E8B74BEBB73}">
      <dgm:prSet/>
      <dgm:spPr/>
      <dgm:t>
        <a:bodyPr/>
        <a:lstStyle/>
        <a:p>
          <a:endParaRPr lang="en-US"/>
        </a:p>
      </dgm:t>
    </dgm:pt>
    <dgm:pt modelId="{0F928208-CB13-41FA-BA5B-3CB715CE5AE4}" type="sibTrans" cxnId="{C72DA46B-5AC9-427A-AA65-8E8B74BEBB73}">
      <dgm:prSet/>
      <dgm:spPr/>
      <dgm:t>
        <a:bodyPr/>
        <a:lstStyle/>
        <a:p>
          <a:endParaRPr lang="en-US"/>
        </a:p>
      </dgm:t>
    </dgm:pt>
    <dgm:pt modelId="{C851A2DC-DDDD-477F-85B5-9302568EC945}" type="pres">
      <dgm:prSet presAssocID="{D6ADF388-3F62-408C-8C1E-97684BD3792F}" presName="Name0" presStyleCnt="0">
        <dgm:presLayoutVars>
          <dgm:dir/>
          <dgm:animLvl val="lvl"/>
          <dgm:resizeHandles val="exact"/>
        </dgm:presLayoutVars>
      </dgm:prSet>
      <dgm:spPr/>
    </dgm:pt>
    <dgm:pt modelId="{D5792F98-2A26-49FB-B006-59A69FF4AC12}" type="pres">
      <dgm:prSet presAssocID="{D40B285D-D73C-4117-BA9A-20212E67A3B9}" presName="linNode" presStyleCnt="0"/>
      <dgm:spPr/>
    </dgm:pt>
    <dgm:pt modelId="{ED34444B-ABAA-4F31-8F5E-329CC53F1CAD}" type="pres">
      <dgm:prSet presAssocID="{D40B285D-D73C-4117-BA9A-20212E67A3B9}" presName="parentText" presStyleLbl="node1" presStyleIdx="0" presStyleCnt="2">
        <dgm:presLayoutVars>
          <dgm:chMax val="1"/>
          <dgm:bulletEnabled val="1"/>
        </dgm:presLayoutVars>
      </dgm:prSet>
      <dgm:spPr/>
    </dgm:pt>
    <dgm:pt modelId="{5ACF17E5-968D-4C9A-8CDC-FF0EF8B22786}" type="pres">
      <dgm:prSet presAssocID="{D40B285D-D73C-4117-BA9A-20212E67A3B9}" presName="descendantText" presStyleLbl="alignAccFollowNode1" presStyleIdx="0" presStyleCnt="2">
        <dgm:presLayoutVars>
          <dgm:bulletEnabled val="1"/>
        </dgm:presLayoutVars>
      </dgm:prSet>
      <dgm:spPr/>
    </dgm:pt>
    <dgm:pt modelId="{5A95A5FC-EF62-4C79-8E68-5CD7EBCB2EBD}" type="pres">
      <dgm:prSet presAssocID="{BF9DE9D0-03C1-41A4-B110-FE533B2ECC93}" presName="sp" presStyleCnt="0"/>
      <dgm:spPr/>
    </dgm:pt>
    <dgm:pt modelId="{5EC48321-A056-4315-8B5E-20F0F3752FBE}" type="pres">
      <dgm:prSet presAssocID="{8A034345-124D-4A4D-A943-BAF2FEC010F4}" presName="linNode" presStyleCnt="0"/>
      <dgm:spPr/>
    </dgm:pt>
    <dgm:pt modelId="{8FBE789B-8EFE-4381-B777-BD6C17EFF8A1}" type="pres">
      <dgm:prSet presAssocID="{8A034345-124D-4A4D-A943-BAF2FEC010F4}" presName="parentText" presStyleLbl="node1" presStyleIdx="1" presStyleCnt="2">
        <dgm:presLayoutVars>
          <dgm:chMax val="1"/>
          <dgm:bulletEnabled val="1"/>
        </dgm:presLayoutVars>
      </dgm:prSet>
      <dgm:spPr/>
    </dgm:pt>
    <dgm:pt modelId="{680D5426-D757-45A1-AE1D-9A8674812992}" type="pres">
      <dgm:prSet presAssocID="{8A034345-124D-4A4D-A943-BAF2FEC010F4}" presName="descendantText" presStyleLbl="alignAccFollowNode1" presStyleIdx="1" presStyleCnt="2">
        <dgm:presLayoutVars>
          <dgm:bulletEnabled val="1"/>
        </dgm:presLayoutVars>
      </dgm:prSet>
      <dgm:spPr/>
    </dgm:pt>
  </dgm:ptLst>
  <dgm:cxnLst>
    <dgm:cxn modelId="{ACFE8810-F1ED-407C-9D69-6728290439E1}" srcId="{D6ADF388-3F62-408C-8C1E-97684BD3792F}" destId="{D40B285D-D73C-4117-BA9A-20212E67A3B9}" srcOrd="0" destOrd="0" parTransId="{9EB16BC5-CB1C-47C4-BCA3-958CA60D00CF}" sibTransId="{BF9DE9D0-03C1-41A4-B110-FE533B2ECC93}"/>
    <dgm:cxn modelId="{0D79C715-D30C-46F2-B235-54DB23DCBB02}" srcId="{8A034345-124D-4A4D-A943-BAF2FEC010F4}" destId="{68DD0FEB-4719-4208-B56A-A300C3F64EB6}" srcOrd="0" destOrd="0" parTransId="{95DF2B28-3454-47FB-9E84-1D18EBC1164C}" sibTransId="{4E9995AB-AF6F-480F-A965-6D0BD816131C}"/>
    <dgm:cxn modelId="{92B69159-075D-489E-B645-61F6AF788216}" type="presOf" srcId="{D40B285D-D73C-4117-BA9A-20212E67A3B9}" destId="{ED34444B-ABAA-4F31-8F5E-329CC53F1CAD}" srcOrd="0" destOrd="0" presId="urn:microsoft.com/office/officeart/2005/8/layout/vList5"/>
    <dgm:cxn modelId="{C72DA46B-5AC9-427A-AA65-8E8B74BEBB73}" srcId="{8A034345-124D-4A4D-A943-BAF2FEC010F4}" destId="{EAF88B8B-596F-45DE-9F92-5B182DD29C7C}" srcOrd="1" destOrd="0" parTransId="{F4BD7963-B76E-4B80-AD19-B4721936B990}" sibTransId="{0F928208-CB13-41FA-BA5B-3CB715CE5AE4}"/>
    <dgm:cxn modelId="{03927A81-2B48-440A-9AA4-FE637ACD4267}" srcId="{D6ADF388-3F62-408C-8C1E-97684BD3792F}" destId="{8A034345-124D-4A4D-A943-BAF2FEC010F4}" srcOrd="1" destOrd="0" parTransId="{EDFA9CE3-815C-42EE-9E0C-A288B6A9D71F}" sibTransId="{6C7D449B-544B-43D3-A0F1-E7A130E04754}"/>
    <dgm:cxn modelId="{1BC14888-94FD-436C-B401-DDD5CAA36751}" srcId="{D40B285D-D73C-4117-BA9A-20212E67A3B9}" destId="{FFF26AB3-75F0-48F3-9599-1E43DBDBAF52}" srcOrd="1" destOrd="0" parTransId="{1B79A012-BAB1-4E59-A907-C5EEF65891B2}" sibTransId="{21EFD6FA-6C99-4207-A9CB-C1A3CB973761}"/>
    <dgm:cxn modelId="{9C1FFE8A-CD2A-47AD-9D5D-106360E9829D}" srcId="{D40B285D-D73C-4117-BA9A-20212E67A3B9}" destId="{1395F726-18BB-4145-9233-B0439AB47EAE}" srcOrd="0" destOrd="0" parTransId="{FA52D6C0-1BB6-45AC-82CD-6581BEA9E8A5}" sibTransId="{F2C69C52-B60E-464C-A862-44AB2288C17F}"/>
    <dgm:cxn modelId="{12A552A9-8FC3-4D2E-85B9-517C5916AA3F}" type="presOf" srcId="{68DD0FEB-4719-4208-B56A-A300C3F64EB6}" destId="{680D5426-D757-45A1-AE1D-9A8674812992}" srcOrd="0" destOrd="0" presId="urn:microsoft.com/office/officeart/2005/8/layout/vList5"/>
    <dgm:cxn modelId="{CCE17BAF-F128-484E-991A-BED1A1100E6F}" type="presOf" srcId="{1395F726-18BB-4145-9233-B0439AB47EAE}" destId="{5ACF17E5-968D-4C9A-8CDC-FF0EF8B22786}" srcOrd="0" destOrd="0" presId="urn:microsoft.com/office/officeart/2005/8/layout/vList5"/>
    <dgm:cxn modelId="{C37880CC-D584-4318-A22F-E62F48E9F719}" type="presOf" srcId="{EAF88B8B-596F-45DE-9F92-5B182DD29C7C}" destId="{680D5426-D757-45A1-AE1D-9A8674812992}" srcOrd="0" destOrd="1" presId="urn:microsoft.com/office/officeart/2005/8/layout/vList5"/>
    <dgm:cxn modelId="{DB9D7CDA-1AA0-464F-862B-12C53F7F2ADA}" type="presOf" srcId="{FFF26AB3-75F0-48F3-9599-1E43DBDBAF52}" destId="{5ACF17E5-968D-4C9A-8CDC-FF0EF8B22786}" srcOrd="0" destOrd="1" presId="urn:microsoft.com/office/officeart/2005/8/layout/vList5"/>
    <dgm:cxn modelId="{EC09D1F7-B940-48B2-BBC6-196FC377CEFE}" type="presOf" srcId="{D6ADF388-3F62-408C-8C1E-97684BD3792F}" destId="{C851A2DC-DDDD-477F-85B5-9302568EC945}" srcOrd="0" destOrd="0" presId="urn:microsoft.com/office/officeart/2005/8/layout/vList5"/>
    <dgm:cxn modelId="{9F3FAAF9-6E14-4B74-9C2B-4DC4C40368BA}" type="presOf" srcId="{8A034345-124D-4A4D-A943-BAF2FEC010F4}" destId="{8FBE789B-8EFE-4381-B777-BD6C17EFF8A1}" srcOrd="0" destOrd="0" presId="urn:microsoft.com/office/officeart/2005/8/layout/vList5"/>
    <dgm:cxn modelId="{BE8E5A30-B2CD-4A1B-A4AF-51CBB148C2D0}" type="presParOf" srcId="{C851A2DC-DDDD-477F-85B5-9302568EC945}" destId="{D5792F98-2A26-49FB-B006-59A69FF4AC12}" srcOrd="0" destOrd="0" presId="urn:microsoft.com/office/officeart/2005/8/layout/vList5"/>
    <dgm:cxn modelId="{A970A182-D65D-441D-9A87-689C910605FE}" type="presParOf" srcId="{D5792F98-2A26-49FB-B006-59A69FF4AC12}" destId="{ED34444B-ABAA-4F31-8F5E-329CC53F1CAD}" srcOrd="0" destOrd="0" presId="urn:microsoft.com/office/officeart/2005/8/layout/vList5"/>
    <dgm:cxn modelId="{78287C53-49C1-47B7-9BD3-42D3E7DD4EFE}" type="presParOf" srcId="{D5792F98-2A26-49FB-B006-59A69FF4AC12}" destId="{5ACF17E5-968D-4C9A-8CDC-FF0EF8B22786}" srcOrd="1" destOrd="0" presId="urn:microsoft.com/office/officeart/2005/8/layout/vList5"/>
    <dgm:cxn modelId="{2E3D6BC4-90B0-4BB9-A9A5-1EE661ABCBD3}" type="presParOf" srcId="{C851A2DC-DDDD-477F-85B5-9302568EC945}" destId="{5A95A5FC-EF62-4C79-8E68-5CD7EBCB2EBD}" srcOrd="1" destOrd="0" presId="urn:microsoft.com/office/officeart/2005/8/layout/vList5"/>
    <dgm:cxn modelId="{15923C40-968A-428B-BFFA-3FF0D43C36EF}" type="presParOf" srcId="{C851A2DC-DDDD-477F-85B5-9302568EC945}" destId="{5EC48321-A056-4315-8B5E-20F0F3752FBE}" srcOrd="2" destOrd="0" presId="urn:microsoft.com/office/officeart/2005/8/layout/vList5"/>
    <dgm:cxn modelId="{06F86C50-4FF3-4288-BCBD-31982EE5A300}" type="presParOf" srcId="{5EC48321-A056-4315-8B5E-20F0F3752FBE}" destId="{8FBE789B-8EFE-4381-B777-BD6C17EFF8A1}" srcOrd="0" destOrd="0" presId="urn:microsoft.com/office/officeart/2005/8/layout/vList5"/>
    <dgm:cxn modelId="{B77DDC9E-4822-4021-A013-DB0D331A9708}" type="presParOf" srcId="{5EC48321-A056-4315-8B5E-20F0F3752FBE}" destId="{680D5426-D757-45A1-AE1D-9A867481299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6C4964-64D6-4B0D-90D2-405DC40540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D5C5F52-951D-4F7E-996E-6BF294BBAAD0}">
      <dgm:prSet phldrT="[Text]"/>
      <dgm:spPr>
        <a:solidFill>
          <a:srgbClr val="0D3254"/>
        </a:solidFill>
      </dgm:spPr>
      <dgm:t>
        <a:bodyPr/>
        <a:lstStyle/>
        <a:p>
          <a:r>
            <a:rPr lang="en-US" dirty="0"/>
            <a:t>Work part time or get tuition reimbursement.</a:t>
          </a:r>
        </a:p>
      </dgm:t>
    </dgm:pt>
    <dgm:pt modelId="{6C900B4D-9CF7-47B3-8ABC-DA1ABA8EB154}" type="parTrans" cxnId="{E5969EA1-6C3D-4ABE-9592-F3C710B1A2A0}">
      <dgm:prSet/>
      <dgm:spPr/>
      <dgm:t>
        <a:bodyPr/>
        <a:lstStyle/>
        <a:p>
          <a:endParaRPr lang="en-US"/>
        </a:p>
      </dgm:t>
    </dgm:pt>
    <dgm:pt modelId="{ED5249AA-E216-4E7E-B3C7-B29A17612034}" type="sibTrans" cxnId="{E5969EA1-6C3D-4ABE-9592-F3C710B1A2A0}">
      <dgm:prSet/>
      <dgm:spPr/>
      <dgm:t>
        <a:bodyPr/>
        <a:lstStyle/>
        <a:p>
          <a:endParaRPr lang="en-US"/>
        </a:p>
      </dgm:t>
    </dgm:pt>
    <dgm:pt modelId="{AD5A0E18-E7C3-41FC-9E26-60CF5DD2CDA5}">
      <dgm:prSet phldrT="[Text]"/>
      <dgm:spPr>
        <a:solidFill>
          <a:srgbClr val="0D3254"/>
        </a:solidFill>
      </dgm:spPr>
      <dgm:t>
        <a:bodyPr/>
        <a:lstStyle/>
        <a:p>
          <a:r>
            <a:rPr lang="en-US" dirty="0"/>
            <a:t>Open an Individual Development Account.</a:t>
          </a:r>
        </a:p>
      </dgm:t>
    </dgm:pt>
    <dgm:pt modelId="{09F3B4BA-39B2-49A8-A9F1-047E9BD4C2C0}" type="parTrans" cxnId="{6282EF84-C338-49AB-9374-DE81DED835C4}">
      <dgm:prSet/>
      <dgm:spPr/>
      <dgm:t>
        <a:bodyPr/>
        <a:lstStyle/>
        <a:p>
          <a:endParaRPr lang="en-US"/>
        </a:p>
      </dgm:t>
    </dgm:pt>
    <dgm:pt modelId="{DD111522-C871-4E5D-8D4B-F2C29AB8F889}" type="sibTrans" cxnId="{6282EF84-C338-49AB-9374-DE81DED835C4}">
      <dgm:prSet/>
      <dgm:spPr/>
      <dgm:t>
        <a:bodyPr/>
        <a:lstStyle/>
        <a:p>
          <a:endParaRPr lang="en-US"/>
        </a:p>
      </dgm:t>
    </dgm:pt>
    <dgm:pt modelId="{E8AA36E1-2EE6-4B2B-AC4F-302918D511D6}">
      <dgm:prSet phldrT="[Text]"/>
      <dgm:spPr>
        <a:solidFill>
          <a:srgbClr val="0D3254"/>
        </a:solidFill>
      </dgm:spPr>
      <dgm:t>
        <a:bodyPr/>
        <a:lstStyle/>
        <a:p>
          <a:r>
            <a:rPr lang="en-US" dirty="0"/>
            <a:t>Fill out the FAFSA to see what grants you qualify for.</a:t>
          </a:r>
        </a:p>
      </dgm:t>
    </dgm:pt>
    <dgm:pt modelId="{463A2FA4-A7ED-4392-BBAD-5DB12295E5FF}" type="parTrans" cxnId="{3E58DCFE-2A7A-4072-AF3D-944B7A64CBDD}">
      <dgm:prSet/>
      <dgm:spPr/>
      <dgm:t>
        <a:bodyPr/>
        <a:lstStyle/>
        <a:p>
          <a:endParaRPr lang="en-US"/>
        </a:p>
      </dgm:t>
    </dgm:pt>
    <dgm:pt modelId="{B9207A57-9320-4D54-A405-D4F46F3D4258}" type="sibTrans" cxnId="{3E58DCFE-2A7A-4072-AF3D-944B7A64CBDD}">
      <dgm:prSet/>
      <dgm:spPr/>
      <dgm:t>
        <a:bodyPr/>
        <a:lstStyle/>
        <a:p>
          <a:endParaRPr lang="en-US"/>
        </a:p>
      </dgm:t>
    </dgm:pt>
    <dgm:pt modelId="{3D211C0C-31C7-438A-B891-FA9F86FEF2EB}">
      <dgm:prSet phldrT="[Text]"/>
      <dgm:spPr>
        <a:solidFill>
          <a:srgbClr val="0D3254"/>
        </a:solidFill>
      </dgm:spPr>
      <dgm:t>
        <a:bodyPr/>
        <a:lstStyle/>
        <a:p>
          <a:r>
            <a:rPr lang="en-US" dirty="0"/>
            <a:t>Apply for as many scholarships as you can.</a:t>
          </a:r>
        </a:p>
        <a:p>
          <a:r>
            <a:rPr lang="en-US" u="sng" dirty="0"/>
            <a:t>www.fastweb.com</a:t>
          </a:r>
          <a:r>
            <a:rPr lang="en-US" dirty="0"/>
            <a:t> </a:t>
          </a:r>
        </a:p>
      </dgm:t>
    </dgm:pt>
    <dgm:pt modelId="{34239288-EC17-4EE3-8638-E71F539F323F}" type="parTrans" cxnId="{84E88978-D7A0-44C1-A479-3D793B4119D8}">
      <dgm:prSet/>
      <dgm:spPr/>
      <dgm:t>
        <a:bodyPr/>
        <a:lstStyle/>
        <a:p>
          <a:endParaRPr lang="en-US"/>
        </a:p>
      </dgm:t>
    </dgm:pt>
    <dgm:pt modelId="{39A3388C-95C7-4313-BBB6-3E3A8273225E}" type="sibTrans" cxnId="{84E88978-D7A0-44C1-A479-3D793B4119D8}">
      <dgm:prSet/>
      <dgm:spPr/>
      <dgm:t>
        <a:bodyPr/>
        <a:lstStyle/>
        <a:p>
          <a:endParaRPr lang="en-US"/>
        </a:p>
      </dgm:t>
    </dgm:pt>
    <dgm:pt modelId="{8B8057EB-735D-4BF3-B288-50129B91D784}">
      <dgm:prSet phldrT="[Text]"/>
      <dgm:spPr>
        <a:solidFill>
          <a:srgbClr val="0D3254"/>
        </a:solidFill>
      </dgm:spPr>
      <dgm:t>
        <a:bodyPr/>
        <a:lstStyle/>
        <a:p>
          <a:r>
            <a:rPr lang="en-US" dirty="0"/>
            <a:t>Apply for work study when you fill out the FAFSA.</a:t>
          </a:r>
        </a:p>
      </dgm:t>
    </dgm:pt>
    <dgm:pt modelId="{60FD4DB1-0065-4621-86FE-3C6FA83DB46D}" type="parTrans" cxnId="{983EF997-0E60-4618-9F67-93FF372F7E68}">
      <dgm:prSet/>
      <dgm:spPr/>
      <dgm:t>
        <a:bodyPr/>
        <a:lstStyle/>
        <a:p>
          <a:endParaRPr lang="en-US"/>
        </a:p>
      </dgm:t>
    </dgm:pt>
    <dgm:pt modelId="{21697CBF-7E1A-411C-988C-97AB3D1C4D1E}" type="sibTrans" cxnId="{983EF997-0E60-4618-9F67-93FF372F7E68}">
      <dgm:prSet/>
      <dgm:spPr/>
      <dgm:t>
        <a:bodyPr/>
        <a:lstStyle/>
        <a:p>
          <a:endParaRPr lang="en-US"/>
        </a:p>
      </dgm:t>
    </dgm:pt>
    <dgm:pt modelId="{7B679030-32F4-4866-A3E6-F8D2A786FC14}" type="pres">
      <dgm:prSet presAssocID="{346C4964-64D6-4B0D-90D2-405DC40540A2}" presName="diagram" presStyleCnt="0">
        <dgm:presLayoutVars>
          <dgm:dir/>
          <dgm:resizeHandles val="exact"/>
        </dgm:presLayoutVars>
      </dgm:prSet>
      <dgm:spPr/>
    </dgm:pt>
    <dgm:pt modelId="{B41E175B-F49D-4C79-8C4D-B44B634C59A1}" type="pres">
      <dgm:prSet presAssocID="{7D5C5F52-951D-4F7E-996E-6BF294BBAAD0}" presName="node" presStyleLbl="node1" presStyleIdx="0" presStyleCnt="5">
        <dgm:presLayoutVars>
          <dgm:bulletEnabled val="1"/>
        </dgm:presLayoutVars>
      </dgm:prSet>
      <dgm:spPr/>
    </dgm:pt>
    <dgm:pt modelId="{B4FAD419-0FAE-4517-88E1-4A04838DB731}" type="pres">
      <dgm:prSet presAssocID="{ED5249AA-E216-4E7E-B3C7-B29A17612034}" presName="sibTrans" presStyleCnt="0"/>
      <dgm:spPr/>
    </dgm:pt>
    <dgm:pt modelId="{7A3856FA-A067-43E5-8545-093CC6FC3C2F}" type="pres">
      <dgm:prSet presAssocID="{AD5A0E18-E7C3-41FC-9E26-60CF5DD2CDA5}" presName="node" presStyleLbl="node1" presStyleIdx="1" presStyleCnt="5">
        <dgm:presLayoutVars>
          <dgm:bulletEnabled val="1"/>
        </dgm:presLayoutVars>
      </dgm:prSet>
      <dgm:spPr/>
    </dgm:pt>
    <dgm:pt modelId="{95D79996-19AB-4482-8377-7E2A154F7343}" type="pres">
      <dgm:prSet presAssocID="{DD111522-C871-4E5D-8D4B-F2C29AB8F889}" presName="sibTrans" presStyleCnt="0"/>
      <dgm:spPr/>
    </dgm:pt>
    <dgm:pt modelId="{4B58673E-BFB0-406A-8C26-87AEEDACD2E0}" type="pres">
      <dgm:prSet presAssocID="{E8AA36E1-2EE6-4B2B-AC4F-302918D511D6}" presName="node" presStyleLbl="node1" presStyleIdx="2" presStyleCnt="5">
        <dgm:presLayoutVars>
          <dgm:bulletEnabled val="1"/>
        </dgm:presLayoutVars>
      </dgm:prSet>
      <dgm:spPr/>
    </dgm:pt>
    <dgm:pt modelId="{81D3D36B-F698-46E8-AE15-F204649E3F3E}" type="pres">
      <dgm:prSet presAssocID="{B9207A57-9320-4D54-A405-D4F46F3D4258}" presName="sibTrans" presStyleCnt="0"/>
      <dgm:spPr/>
    </dgm:pt>
    <dgm:pt modelId="{64917D8D-2A20-4FE4-B388-AA2AF2238356}" type="pres">
      <dgm:prSet presAssocID="{3D211C0C-31C7-438A-B891-FA9F86FEF2EB}" presName="node" presStyleLbl="node1" presStyleIdx="3" presStyleCnt="5">
        <dgm:presLayoutVars>
          <dgm:bulletEnabled val="1"/>
        </dgm:presLayoutVars>
      </dgm:prSet>
      <dgm:spPr/>
    </dgm:pt>
    <dgm:pt modelId="{8162753A-BA15-49D4-A652-1A0732939322}" type="pres">
      <dgm:prSet presAssocID="{39A3388C-95C7-4313-BBB6-3E3A8273225E}" presName="sibTrans" presStyleCnt="0"/>
      <dgm:spPr/>
    </dgm:pt>
    <dgm:pt modelId="{F8AB5B21-E7CC-43FC-A3A1-CC2EAD682285}" type="pres">
      <dgm:prSet presAssocID="{8B8057EB-735D-4BF3-B288-50129B91D784}" presName="node" presStyleLbl="node1" presStyleIdx="4" presStyleCnt="5">
        <dgm:presLayoutVars>
          <dgm:bulletEnabled val="1"/>
        </dgm:presLayoutVars>
      </dgm:prSet>
      <dgm:spPr/>
    </dgm:pt>
  </dgm:ptLst>
  <dgm:cxnLst>
    <dgm:cxn modelId="{94871420-B371-42CA-B24B-1E0F9D1CAB69}" type="presOf" srcId="{7D5C5F52-951D-4F7E-996E-6BF294BBAAD0}" destId="{B41E175B-F49D-4C79-8C4D-B44B634C59A1}" srcOrd="0" destOrd="0" presId="urn:microsoft.com/office/officeart/2005/8/layout/default"/>
    <dgm:cxn modelId="{747F3454-7CEC-46D3-A65A-CCD02F3385FA}" type="presOf" srcId="{8B8057EB-735D-4BF3-B288-50129B91D784}" destId="{F8AB5B21-E7CC-43FC-A3A1-CC2EAD682285}" srcOrd="0" destOrd="0" presId="urn:microsoft.com/office/officeart/2005/8/layout/default"/>
    <dgm:cxn modelId="{DF750164-403B-4627-B572-2690C90D68E9}" type="presOf" srcId="{AD5A0E18-E7C3-41FC-9E26-60CF5DD2CDA5}" destId="{7A3856FA-A067-43E5-8545-093CC6FC3C2F}" srcOrd="0" destOrd="0" presId="urn:microsoft.com/office/officeart/2005/8/layout/default"/>
    <dgm:cxn modelId="{84E88978-D7A0-44C1-A479-3D793B4119D8}" srcId="{346C4964-64D6-4B0D-90D2-405DC40540A2}" destId="{3D211C0C-31C7-438A-B891-FA9F86FEF2EB}" srcOrd="3" destOrd="0" parTransId="{34239288-EC17-4EE3-8638-E71F539F323F}" sibTransId="{39A3388C-95C7-4313-BBB6-3E3A8273225E}"/>
    <dgm:cxn modelId="{6282EF84-C338-49AB-9374-DE81DED835C4}" srcId="{346C4964-64D6-4B0D-90D2-405DC40540A2}" destId="{AD5A0E18-E7C3-41FC-9E26-60CF5DD2CDA5}" srcOrd="1" destOrd="0" parTransId="{09F3B4BA-39B2-49A8-A9F1-047E9BD4C2C0}" sibTransId="{DD111522-C871-4E5D-8D4B-F2C29AB8F889}"/>
    <dgm:cxn modelId="{983EF997-0E60-4618-9F67-93FF372F7E68}" srcId="{346C4964-64D6-4B0D-90D2-405DC40540A2}" destId="{8B8057EB-735D-4BF3-B288-50129B91D784}" srcOrd="4" destOrd="0" parTransId="{60FD4DB1-0065-4621-86FE-3C6FA83DB46D}" sibTransId="{21697CBF-7E1A-411C-988C-97AB3D1C4D1E}"/>
    <dgm:cxn modelId="{E5969EA1-6C3D-4ABE-9592-F3C710B1A2A0}" srcId="{346C4964-64D6-4B0D-90D2-405DC40540A2}" destId="{7D5C5F52-951D-4F7E-996E-6BF294BBAAD0}" srcOrd="0" destOrd="0" parTransId="{6C900B4D-9CF7-47B3-8ABC-DA1ABA8EB154}" sibTransId="{ED5249AA-E216-4E7E-B3C7-B29A17612034}"/>
    <dgm:cxn modelId="{698BFAAF-C4A7-496A-9273-922FC599E063}" type="presOf" srcId="{3D211C0C-31C7-438A-B891-FA9F86FEF2EB}" destId="{64917D8D-2A20-4FE4-B388-AA2AF2238356}" srcOrd="0" destOrd="0" presId="urn:microsoft.com/office/officeart/2005/8/layout/default"/>
    <dgm:cxn modelId="{778785D4-CC4E-46EA-9B3F-412C3987D4B9}" type="presOf" srcId="{E8AA36E1-2EE6-4B2B-AC4F-302918D511D6}" destId="{4B58673E-BFB0-406A-8C26-87AEEDACD2E0}" srcOrd="0" destOrd="0" presId="urn:microsoft.com/office/officeart/2005/8/layout/default"/>
    <dgm:cxn modelId="{ACDEDBF1-31B2-4547-B0E6-5102A5C38531}" type="presOf" srcId="{346C4964-64D6-4B0D-90D2-405DC40540A2}" destId="{7B679030-32F4-4866-A3E6-F8D2A786FC14}" srcOrd="0" destOrd="0" presId="urn:microsoft.com/office/officeart/2005/8/layout/default"/>
    <dgm:cxn modelId="{3E58DCFE-2A7A-4072-AF3D-944B7A64CBDD}" srcId="{346C4964-64D6-4B0D-90D2-405DC40540A2}" destId="{E8AA36E1-2EE6-4B2B-AC4F-302918D511D6}" srcOrd="2" destOrd="0" parTransId="{463A2FA4-A7ED-4392-BBAD-5DB12295E5FF}" sibTransId="{B9207A57-9320-4D54-A405-D4F46F3D4258}"/>
    <dgm:cxn modelId="{85B69AB4-A3CA-41CF-8999-FFD66370B4E8}" type="presParOf" srcId="{7B679030-32F4-4866-A3E6-F8D2A786FC14}" destId="{B41E175B-F49D-4C79-8C4D-B44B634C59A1}" srcOrd="0" destOrd="0" presId="urn:microsoft.com/office/officeart/2005/8/layout/default"/>
    <dgm:cxn modelId="{698D804D-583F-4C7D-B28C-040A1D609151}" type="presParOf" srcId="{7B679030-32F4-4866-A3E6-F8D2A786FC14}" destId="{B4FAD419-0FAE-4517-88E1-4A04838DB731}" srcOrd="1" destOrd="0" presId="urn:microsoft.com/office/officeart/2005/8/layout/default"/>
    <dgm:cxn modelId="{8647A1C4-55CF-47EC-868C-DD2F9AA9B43B}" type="presParOf" srcId="{7B679030-32F4-4866-A3E6-F8D2A786FC14}" destId="{7A3856FA-A067-43E5-8545-093CC6FC3C2F}" srcOrd="2" destOrd="0" presId="urn:microsoft.com/office/officeart/2005/8/layout/default"/>
    <dgm:cxn modelId="{A7FCC262-4EE9-47B8-98E1-6C3E3253E84B}" type="presParOf" srcId="{7B679030-32F4-4866-A3E6-F8D2A786FC14}" destId="{95D79996-19AB-4482-8377-7E2A154F7343}" srcOrd="3" destOrd="0" presId="urn:microsoft.com/office/officeart/2005/8/layout/default"/>
    <dgm:cxn modelId="{F2CBB1AA-DA91-4C1C-899F-418CE8201E5A}" type="presParOf" srcId="{7B679030-32F4-4866-A3E6-F8D2A786FC14}" destId="{4B58673E-BFB0-406A-8C26-87AEEDACD2E0}" srcOrd="4" destOrd="0" presId="urn:microsoft.com/office/officeart/2005/8/layout/default"/>
    <dgm:cxn modelId="{5C56FC00-C483-4775-8997-D258B8DA68BF}" type="presParOf" srcId="{7B679030-32F4-4866-A3E6-F8D2A786FC14}" destId="{81D3D36B-F698-46E8-AE15-F204649E3F3E}" srcOrd="5" destOrd="0" presId="urn:microsoft.com/office/officeart/2005/8/layout/default"/>
    <dgm:cxn modelId="{A5208D47-31C9-4641-99C4-7C2F6BFC164D}" type="presParOf" srcId="{7B679030-32F4-4866-A3E6-F8D2A786FC14}" destId="{64917D8D-2A20-4FE4-B388-AA2AF2238356}" srcOrd="6" destOrd="0" presId="urn:microsoft.com/office/officeart/2005/8/layout/default"/>
    <dgm:cxn modelId="{46861006-F3F9-4DA2-84F3-E9F6DB908AA2}" type="presParOf" srcId="{7B679030-32F4-4866-A3E6-F8D2A786FC14}" destId="{8162753A-BA15-49D4-A652-1A0732939322}" srcOrd="7" destOrd="0" presId="urn:microsoft.com/office/officeart/2005/8/layout/default"/>
    <dgm:cxn modelId="{32AF22C6-8647-4D28-B873-FC275662826A}" type="presParOf" srcId="{7B679030-32F4-4866-A3E6-F8D2A786FC14}" destId="{F8AB5B21-E7CC-43FC-A3A1-CC2EAD68228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EBB87A-6ACF-4339-B431-5BC23D6A2DC2}"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753BE963-AC3B-43B1-A545-982BBED30FF0}">
      <dgm:prSet phldrT="[Text]"/>
      <dgm:spPr>
        <a:solidFill>
          <a:schemeClr val="bg1"/>
        </a:solidFill>
      </dgm:spPr>
      <dgm:t>
        <a:bodyPr/>
        <a:lstStyle/>
        <a:p>
          <a:r>
            <a:rPr lang="en-US" dirty="0"/>
            <a:t>Unsecured</a:t>
          </a:r>
        </a:p>
      </dgm:t>
    </dgm:pt>
    <dgm:pt modelId="{331B0564-BD60-4A2B-BEC1-8D90F634AD55}" type="parTrans" cxnId="{69AAE888-3D9A-4639-B153-6C1510894DF5}">
      <dgm:prSet/>
      <dgm:spPr/>
      <dgm:t>
        <a:bodyPr/>
        <a:lstStyle/>
        <a:p>
          <a:endParaRPr lang="en-US"/>
        </a:p>
      </dgm:t>
    </dgm:pt>
    <dgm:pt modelId="{311B6B2D-A17E-4890-B577-0036062D0EB1}" type="sibTrans" cxnId="{69AAE888-3D9A-4639-B153-6C1510894DF5}">
      <dgm:prSet/>
      <dgm:spPr/>
      <dgm:t>
        <a:bodyPr/>
        <a:lstStyle/>
        <a:p>
          <a:endParaRPr lang="en-US"/>
        </a:p>
      </dgm:t>
    </dgm:pt>
    <dgm:pt modelId="{E7AC3B9E-5AE6-4A14-A94A-1C7AEF544E61}">
      <dgm:prSet phldrT="[Text]"/>
      <dgm:spPr>
        <a:solidFill>
          <a:srgbClr val="0D3254"/>
        </a:solidFill>
      </dgm:spPr>
      <dgm:t>
        <a:bodyPr/>
        <a:lstStyle/>
        <a:p>
          <a:r>
            <a:rPr lang="en-US" dirty="0"/>
            <a:t>Loans that are not backed by assets.</a:t>
          </a:r>
        </a:p>
      </dgm:t>
    </dgm:pt>
    <dgm:pt modelId="{39B01E85-514C-43FA-B007-7027CA790503}" type="parTrans" cxnId="{4BD75F05-B85E-4AB6-B2F9-018FA81B0405}">
      <dgm:prSet/>
      <dgm:spPr/>
      <dgm:t>
        <a:bodyPr/>
        <a:lstStyle/>
        <a:p>
          <a:endParaRPr lang="en-US"/>
        </a:p>
      </dgm:t>
    </dgm:pt>
    <dgm:pt modelId="{2A689591-58A4-4209-96DA-FAAD3881C66B}" type="sibTrans" cxnId="{4BD75F05-B85E-4AB6-B2F9-018FA81B0405}">
      <dgm:prSet/>
      <dgm:spPr/>
      <dgm:t>
        <a:bodyPr/>
        <a:lstStyle/>
        <a:p>
          <a:endParaRPr lang="en-US"/>
        </a:p>
      </dgm:t>
    </dgm:pt>
    <dgm:pt modelId="{CD4CBC34-01F9-4290-9673-BFF4EC83D020}">
      <dgm:prSet phldrT="[Text]"/>
      <dgm:spPr>
        <a:solidFill>
          <a:srgbClr val="0D3254"/>
        </a:solidFill>
      </dgm:spPr>
      <dgm:t>
        <a:bodyPr/>
        <a:lstStyle/>
        <a:p>
          <a:r>
            <a:rPr lang="en-US" dirty="0"/>
            <a:t>Lender does not have collateral they can seize if you do not repay your loan.</a:t>
          </a:r>
        </a:p>
      </dgm:t>
    </dgm:pt>
    <dgm:pt modelId="{BD50AF64-50E3-4B4B-BD1C-1D0EE0F81A7C}" type="parTrans" cxnId="{0D624082-6240-4944-AE65-D8E4D1507D3E}">
      <dgm:prSet/>
      <dgm:spPr/>
      <dgm:t>
        <a:bodyPr/>
        <a:lstStyle/>
        <a:p>
          <a:endParaRPr lang="en-US"/>
        </a:p>
      </dgm:t>
    </dgm:pt>
    <dgm:pt modelId="{2D3A7A74-9D36-4310-8D40-45109E27A234}" type="sibTrans" cxnId="{0D624082-6240-4944-AE65-D8E4D1507D3E}">
      <dgm:prSet/>
      <dgm:spPr/>
      <dgm:t>
        <a:bodyPr/>
        <a:lstStyle/>
        <a:p>
          <a:endParaRPr lang="en-US"/>
        </a:p>
      </dgm:t>
    </dgm:pt>
    <dgm:pt modelId="{83FB3B64-C35D-4045-A1E4-1DAF6FE358A2}">
      <dgm:prSet phldrT="[Text]"/>
      <dgm:spPr>
        <a:solidFill>
          <a:schemeClr val="bg1"/>
        </a:solidFill>
      </dgm:spPr>
      <dgm:t>
        <a:bodyPr/>
        <a:lstStyle/>
        <a:p>
          <a:r>
            <a:rPr lang="en-US" dirty="0"/>
            <a:t>Secured</a:t>
          </a:r>
        </a:p>
      </dgm:t>
    </dgm:pt>
    <dgm:pt modelId="{DE80BF45-3EE7-48AC-B81A-4E795F6747EF}" type="parTrans" cxnId="{6ECE110F-D2EE-42F1-BB0D-52F009FF4266}">
      <dgm:prSet/>
      <dgm:spPr/>
      <dgm:t>
        <a:bodyPr/>
        <a:lstStyle/>
        <a:p>
          <a:endParaRPr lang="en-US"/>
        </a:p>
      </dgm:t>
    </dgm:pt>
    <dgm:pt modelId="{9D130D4B-4F9F-4C41-91A2-DFDA08447650}" type="sibTrans" cxnId="{6ECE110F-D2EE-42F1-BB0D-52F009FF4266}">
      <dgm:prSet/>
      <dgm:spPr/>
      <dgm:t>
        <a:bodyPr/>
        <a:lstStyle/>
        <a:p>
          <a:endParaRPr lang="en-US"/>
        </a:p>
      </dgm:t>
    </dgm:pt>
    <dgm:pt modelId="{5FCFF06B-FB76-4D53-9341-B3FBAF05FB4F}">
      <dgm:prSet phldrT="[Text]"/>
      <dgm:spPr>
        <a:solidFill>
          <a:srgbClr val="0D3254"/>
        </a:solidFill>
      </dgm:spPr>
      <dgm:t>
        <a:bodyPr/>
        <a:lstStyle/>
        <a:p>
          <a:r>
            <a:rPr lang="en-US" dirty="0"/>
            <a:t>Loan backed by assets or collateral.</a:t>
          </a:r>
        </a:p>
      </dgm:t>
    </dgm:pt>
    <dgm:pt modelId="{310E2D2B-CE72-4BED-8744-7AE8C6AFB8E7}" type="parTrans" cxnId="{9A692AE6-3552-4BD6-9180-90743C4A37EC}">
      <dgm:prSet/>
      <dgm:spPr/>
      <dgm:t>
        <a:bodyPr/>
        <a:lstStyle/>
        <a:p>
          <a:endParaRPr lang="en-US"/>
        </a:p>
      </dgm:t>
    </dgm:pt>
    <dgm:pt modelId="{802E71FB-DDE9-4FE8-BC4C-CBB04BA295CE}" type="sibTrans" cxnId="{9A692AE6-3552-4BD6-9180-90743C4A37EC}">
      <dgm:prSet/>
      <dgm:spPr/>
      <dgm:t>
        <a:bodyPr/>
        <a:lstStyle/>
        <a:p>
          <a:endParaRPr lang="en-US"/>
        </a:p>
      </dgm:t>
    </dgm:pt>
    <dgm:pt modelId="{042D7542-6DC8-46EC-BF4A-AB1968414700}">
      <dgm:prSet phldrT="[Text]"/>
      <dgm:spPr>
        <a:solidFill>
          <a:srgbClr val="0D3254"/>
        </a:solidFill>
      </dgm:spPr>
      <dgm:t>
        <a:bodyPr/>
        <a:lstStyle/>
        <a:p>
          <a:r>
            <a:rPr lang="en-US" dirty="0"/>
            <a:t>Ensure you will be able to repay the loan or your assets will be taken from you.</a:t>
          </a:r>
        </a:p>
      </dgm:t>
    </dgm:pt>
    <dgm:pt modelId="{6148757A-C8BF-4A02-A00A-32016A744FDE}" type="parTrans" cxnId="{A9FD28AD-5A11-44C2-93DC-63BA247CFB6F}">
      <dgm:prSet/>
      <dgm:spPr/>
      <dgm:t>
        <a:bodyPr/>
        <a:lstStyle/>
        <a:p>
          <a:endParaRPr lang="en-US"/>
        </a:p>
      </dgm:t>
    </dgm:pt>
    <dgm:pt modelId="{E339CCF1-7395-4ADC-9A70-E75250D9AEF2}" type="sibTrans" cxnId="{A9FD28AD-5A11-44C2-93DC-63BA247CFB6F}">
      <dgm:prSet/>
      <dgm:spPr/>
      <dgm:t>
        <a:bodyPr/>
        <a:lstStyle/>
        <a:p>
          <a:endParaRPr lang="en-US"/>
        </a:p>
      </dgm:t>
    </dgm:pt>
    <dgm:pt modelId="{C78F21A7-4B4F-40EA-BBE3-CF29AF1A7C0C}">
      <dgm:prSet phldrT="[Text]"/>
      <dgm:spPr>
        <a:solidFill>
          <a:srgbClr val="0D3254"/>
        </a:solidFill>
      </dgm:spPr>
      <dgm:t>
        <a:bodyPr/>
        <a:lstStyle/>
        <a:p>
          <a:r>
            <a:rPr lang="en-US" dirty="0"/>
            <a:t>Higher interest rates.</a:t>
          </a:r>
        </a:p>
      </dgm:t>
    </dgm:pt>
    <dgm:pt modelId="{8846FEB7-656F-4528-8A07-6B5840BFE59A}" type="parTrans" cxnId="{00B899CE-0F50-4990-B1CE-8D76E203E479}">
      <dgm:prSet/>
      <dgm:spPr/>
      <dgm:t>
        <a:bodyPr/>
        <a:lstStyle/>
        <a:p>
          <a:endParaRPr lang="en-US"/>
        </a:p>
      </dgm:t>
    </dgm:pt>
    <dgm:pt modelId="{096BE9BB-A994-4E35-9F89-014B8AD9D272}" type="sibTrans" cxnId="{00B899CE-0F50-4990-B1CE-8D76E203E479}">
      <dgm:prSet/>
      <dgm:spPr/>
      <dgm:t>
        <a:bodyPr/>
        <a:lstStyle/>
        <a:p>
          <a:endParaRPr lang="en-US"/>
        </a:p>
      </dgm:t>
    </dgm:pt>
    <dgm:pt modelId="{394F68A2-8341-4209-A2B3-CFDBDC648455}">
      <dgm:prSet phldrT="[Text]"/>
      <dgm:spPr>
        <a:solidFill>
          <a:srgbClr val="0D3254"/>
        </a:solidFill>
      </dgm:spPr>
      <dgm:t>
        <a:bodyPr/>
        <a:lstStyle/>
        <a:p>
          <a:r>
            <a:rPr lang="en-US" dirty="0"/>
            <a:t>Usually have lower interest rates.</a:t>
          </a:r>
        </a:p>
      </dgm:t>
    </dgm:pt>
    <dgm:pt modelId="{B0C353D1-99E7-4DFE-B36E-0A02CD5E8400}" type="parTrans" cxnId="{E98F04F9-0953-43D1-9537-55B4AD8DFA39}">
      <dgm:prSet/>
      <dgm:spPr/>
      <dgm:t>
        <a:bodyPr/>
        <a:lstStyle/>
        <a:p>
          <a:endParaRPr lang="en-US"/>
        </a:p>
      </dgm:t>
    </dgm:pt>
    <dgm:pt modelId="{0F43A1ED-0A45-46B3-97F3-44F114154DD0}" type="sibTrans" cxnId="{E98F04F9-0953-43D1-9537-55B4AD8DFA39}">
      <dgm:prSet/>
      <dgm:spPr/>
      <dgm:t>
        <a:bodyPr/>
        <a:lstStyle/>
        <a:p>
          <a:endParaRPr lang="en-US"/>
        </a:p>
      </dgm:t>
    </dgm:pt>
    <dgm:pt modelId="{DB3A26CA-646A-40D2-AB7A-6F5946839E15}" type="pres">
      <dgm:prSet presAssocID="{4CEBB87A-6ACF-4339-B431-5BC23D6A2DC2}" presName="Name0" presStyleCnt="0">
        <dgm:presLayoutVars>
          <dgm:dir/>
          <dgm:animLvl val="lvl"/>
          <dgm:resizeHandles val="exact"/>
        </dgm:presLayoutVars>
      </dgm:prSet>
      <dgm:spPr/>
    </dgm:pt>
    <dgm:pt modelId="{DEF2923F-49C7-4A04-A2A9-A76D0B7D54A6}" type="pres">
      <dgm:prSet presAssocID="{753BE963-AC3B-43B1-A545-982BBED30FF0}" presName="linNode" presStyleCnt="0"/>
      <dgm:spPr/>
    </dgm:pt>
    <dgm:pt modelId="{FEA474F2-74C9-4EF7-9F8C-1EA68D844285}" type="pres">
      <dgm:prSet presAssocID="{753BE963-AC3B-43B1-A545-982BBED30FF0}" presName="parTx" presStyleLbl="revTx" presStyleIdx="0" presStyleCnt="2">
        <dgm:presLayoutVars>
          <dgm:chMax val="1"/>
          <dgm:bulletEnabled val="1"/>
        </dgm:presLayoutVars>
      </dgm:prSet>
      <dgm:spPr/>
    </dgm:pt>
    <dgm:pt modelId="{77E8A5FE-FF37-4EE3-A5C2-CCC984ACB415}" type="pres">
      <dgm:prSet presAssocID="{753BE963-AC3B-43B1-A545-982BBED30FF0}" presName="bracket" presStyleLbl="parChTrans1D1" presStyleIdx="0" presStyleCnt="2"/>
      <dgm:spPr>
        <a:ln>
          <a:solidFill>
            <a:srgbClr val="5398A2"/>
          </a:solidFill>
        </a:ln>
      </dgm:spPr>
    </dgm:pt>
    <dgm:pt modelId="{CA6AB7DB-C63A-4CB3-8891-8C99D78B66D0}" type="pres">
      <dgm:prSet presAssocID="{753BE963-AC3B-43B1-A545-982BBED30FF0}" presName="spH" presStyleCnt="0"/>
      <dgm:spPr/>
    </dgm:pt>
    <dgm:pt modelId="{2F08D351-1509-40AB-A81D-19FA985F3EF7}" type="pres">
      <dgm:prSet presAssocID="{753BE963-AC3B-43B1-A545-982BBED30FF0}" presName="desTx" presStyleLbl="node1" presStyleIdx="0" presStyleCnt="2">
        <dgm:presLayoutVars>
          <dgm:bulletEnabled val="1"/>
        </dgm:presLayoutVars>
      </dgm:prSet>
      <dgm:spPr/>
    </dgm:pt>
    <dgm:pt modelId="{E711C749-2317-4B40-8488-8F00B49F5074}" type="pres">
      <dgm:prSet presAssocID="{311B6B2D-A17E-4890-B577-0036062D0EB1}" presName="spV" presStyleCnt="0"/>
      <dgm:spPr/>
    </dgm:pt>
    <dgm:pt modelId="{5ECC9B88-629F-40E9-B123-BF13EDE5729F}" type="pres">
      <dgm:prSet presAssocID="{83FB3B64-C35D-4045-A1E4-1DAF6FE358A2}" presName="linNode" presStyleCnt="0"/>
      <dgm:spPr/>
    </dgm:pt>
    <dgm:pt modelId="{22C5F599-DC9B-4F09-A503-BF7D9D885292}" type="pres">
      <dgm:prSet presAssocID="{83FB3B64-C35D-4045-A1E4-1DAF6FE358A2}" presName="parTx" presStyleLbl="revTx" presStyleIdx="1" presStyleCnt="2">
        <dgm:presLayoutVars>
          <dgm:chMax val="1"/>
          <dgm:bulletEnabled val="1"/>
        </dgm:presLayoutVars>
      </dgm:prSet>
      <dgm:spPr/>
    </dgm:pt>
    <dgm:pt modelId="{8FBE9800-476B-4AF2-92D1-95819E04B72B}" type="pres">
      <dgm:prSet presAssocID="{83FB3B64-C35D-4045-A1E4-1DAF6FE358A2}" presName="bracket" presStyleLbl="parChTrans1D1" presStyleIdx="1" presStyleCnt="2"/>
      <dgm:spPr>
        <a:ln>
          <a:solidFill>
            <a:srgbClr val="5398A2"/>
          </a:solidFill>
        </a:ln>
      </dgm:spPr>
    </dgm:pt>
    <dgm:pt modelId="{3DCA88B0-0B77-47B2-947A-42C135E661AE}" type="pres">
      <dgm:prSet presAssocID="{83FB3B64-C35D-4045-A1E4-1DAF6FE358A2}" presName="spH" presStyleCnt="0"/>
      <dgm:spPr/>
    </dgm:pt>
    <dgm:pt modelId="{B1172C23-7AE2-4F2A-AB46-F9C379F29CC9}" type="pres">
      <dgm:prSet presAssocID="{83FB3B64-C35D-4045-A1E4-1DAF6FE358A2}" presName="desTx" presStyleLbl="node1" presStyleIdx="1" presStyleCnt="2">
        <dgm:presLayoutVars>
          <dgm:bulletEnabled val="1"/>
        </dgm:presLayoutVars>
      </dgm:prSet>
      <dgm:spPr/>
    </dgm:pt>
  </dgm:ptLst>
  <dgm:cxnLst>
    <dgm:cxn modelId="{4BD75F05-B85E-4AB6-B2F9-018FA81B0405}" srcId="{753BE963-AC3B-43B1-A545-982BBED30FF0}" destId="{E7AC3B9E-5AE6-4A14-A94A-1C7AEF544E61}" srcOrd="0" destOrd="0" parTransId="{39B01E85-514C-43FA-B007-7027CA790503}" sibTransId="{2A689591-58A4-4209-96DA-FAAD3881C66B}"/>
    <dgm:cxn modelId="{6ECE110F-D2EE-42F1-BB0D-52F009FF4266}" srcId="{4CEBB87A-6ACF-4339-B431-5BC23D6A2DC2}" destId="{83FB3B64-C35D-4045-A1E4-1DAF6FE358A2}" srcOrd="1" destOrd="0" parTransId="{DE80BF45-3EE7-48AC-B81A-4E795F6747EF}" sibTransId="{9D130D4B-4F9F-4C41-91A2-DFDA08447650}"/>
    <dgm:cxn modelId="{01EC5044-5319-407B-9FEA-CBE35D694A16}" type="presOf" srcId="{E7AC3B9E-5AE6-4A14-A94A-1C7AEF544E61}" destId="{2F08D351-1509-40AB-A81D-19FA985F3EF7}" srcOrd="0" destOrd="0" presId="urn:diagrams.loki3.com/BracketList"/>
    <dgm:cxn modelId="{3DE44350-EFE1-4B79-B30F-26593D06547B}" type="presOf" srcId="{CD4CBC34-01F9-4290-9673-BFF4EC83D020}" destId="{2F08D351-1509-40AB-A81D-19FA985F3EF7}" srcOrd="0" destOrd="1" presId="urn:diagrams.loki3.com/BracketList"/>
    <dgm:cxn modelId="{79F2B055-C5BB-43DB-B596-24E27F26CAF9}" type="presOf" srcId="{394F68A2-8341-4209-A2B3-CFDBDC648455}" destId="{B1172C23-7AE2-4F2A-AB46-F9C379F29CC9}" srcOrd="0" destOrd="2" presId="urn:diagrams.loki3.com/BracketList"/>
    <dgm:cxn modelId="{0D624082-6240-4944-AE65-D8E4D1507D3E}" srcId="{753BE963-AC3B-43B1-A545-982BBED30FF0}" destId="{CD4CBC34-01F9-4290-9673-BFF4EC83D020}" srcOrd="1" destOrd="0" parTransId="{BD50AF64-50E3-4B4B-BD1C-1D0EE0F81A7C}" sibTransId="{2D3A7A74-9D36-4310-8D40-45109E27A234}"/>
    <dgm:cxn modelId="{69AAE888-3D9A-4639-B153-6C1510894DF5}" srcId="{4CEBB87A-6ACF-4339-B431-5BC23D6A2DC2}" destId="{753BE963-AC3B-43B1-A545-982BBED30FF0}" srcOrd="0" destOrd="0" parTransId="{331B0564-BD60-4A2B-BEC1-8D90F634AD55}" sibTransId="{311B6B2D-A17E-4890-B577-0036062D0EB1}"/>
    <dgm:cxn modelId="{B33E7196-029D-44EC-9D63-CBF276F35A90}" type="presOf" srcId="{83FB3B64-C35D-4045-A1E4-1DAF6FE358A2}" destId="{22C5F599-DC9B-4F09-A503-BF7D9D885292}" srcOrd="0" destOrd="0" presId="urn:diagrams.loki3.com/BracketList"/>
    <dgm:cxn modelId="{A9FD28AD-5A11-44C2-93DC-63BA247CFB6F}" srcId="{83FB3B64-C35D-4045-A1E4-1DAF6FE358A2}" destId="{042D7542-6DC8-46EC-BF4A-AB1968414700}" srcOrd="1" destOrd="0" parTransId="{6148757A-C8BF-4A02-A00A-32016A744FDE}" sibTransId="{E339CCF1-7395-4ADC-9A70-E75250D9AEF2}"/>
    <dgm:cxn modelId="{BC0ADCAF-3AF7-4892-B095-FBA75B7F1CFC}" type="presOf" srcId="{5FCFF06B-FB76-4D53-9341-B3FBAF05FB4F}" destId="{B1172C23-7AE2-4F2A-AB46-F9C379F29CC9}" srcOrd="0" destOrd="0" presId="urn:diagrams.loki3.com/BracketList"/>
    <dgm:cxn modelId="{7161AEB4-DD4C-4F43-B9AB-AED3E3AAE62E}" type="presOf" srcId="{C78F21A7-4B4F-40EA-BBE3-CF29AF1A7C0C}" destId="{2F08D351-1509-40AB-A81D-19FA985F3EF7}" srcOrd="0" destOrd="2" presId="urn:diagrams.loki3.com/BracketList"/>
    <dgm:cxn modelId="{21DAC2CD-D043-4EF8-A058-C835A4DA4CE1}" type="presOf" srcId="{753BE963-AC3B-43B1-A545-982BBED30FF0}" destId="{FEA474F2-74C9-4EF7-9F8C-1EA68D844285}" srcOrd="0" destOrd="0" presId="urn:diagrams.loki3.com/BracketList"/>
    <dgm:cxn modelId="{9E2B34CE-D8D3-476D-A86F-601D76C98E79}" type="presOf" srcId="{042D7542-6DC8-46EC-BF4A-AB1968414700}" destId="{B1172C23-7AE2-4F2A-AB46-F9C379F29CC9}" srcOrd="0" destOrd="1" presId="urn:diagrams.loki3.com/BracketList"/>
    <dgm:cxn modelId="{00B899CE-0F50-4990-B1CE-8D76E203E479}" srcId="{753BE963-AC3B-43B1-A545-982BBED30FF0}" destId="{C78F21A7-4B4F-40EA-BBE3-CF29AF1A7C0C}" srcOrd="2" destOrd="0" parTransId="{8846FEB7-656F-4528-8A07-6B5840BFE59A}" sibTransId="{096BE9BB-A994-4E35-9F89-014B8AD9D272}"/>
    <dgm:cxn modelId="{9A692AE6-3552-4BD6-9180-90743C4A37EC}" srcId="{83FB3B64-C35D-4045-A1E4-1DAF6FE358A2}" destId="{5FCFF06B-FB76-4D53-9341-B3FBAF05FB4F}" srcOrd="0" destOrd="0" parTransId="{310E2D2B-CE72-4BED-8744-7AE8C6AFB8E7}" sibTransId="{802E71FB-DDE9-4FE8-BC4C-CBB04BA295CE}"/>
    <dgm:cxn modelId="{E98F04F9-0953-43D1-9537-55B4AD8DFA39}" srcId="{83FB3B64-C35D-4045-A1E4-1DAF6FE358A2}" destId="{394F68A2-8341-4209-A2B3-CFDBDC648455}" srcOrd="2" destOrd="0" parTransId="{B0C353D1-99E7-4DFE-B36E-0A02CD5E8400}" sibTransId="{0F43A1ED-0A45-46B3-97F3-44F114154DD0}"/>
    <dgm:cxn modelId="{0F3953FF-8517-473B-B256-124654E085E3}" type="presOf" srcId="{4CEBB87A-6ACF-4339-B431-5BC23D6A2DC2}" destId="{DB3A26CA-646A-40D2-AB7A-6F5946839E15}" srcOrd="0" destOrd="0" presId="urn:diagrams.loki3.com/BracketList"/>
    <dgm:cxn modelId="{3721CF17-53C3-4D2F-800B-5CB2BFEB6EE9}" type="presParOf" srcId="{DB3A26CA-646A-40D2-AB7A-6F5946839E15}" destId="{DEF2923F-49C7-4A04-A2A9-A76D0B7D54A6}" srcOrd="0" destOrd="0" presId="urn:diagrams.loki3.com/BracketList"/>
    <dgm:cxn modelId="{2574BBD1-4A4F-42D9-8BDD-4158596B8888}" type="presParOf" srcId="{DEF2923F-49C7-4A04-A2A9-A76D0B7D54A6}" destId="{FEA474F2-74C9-4EF7-9F8C-1EA68D844285}" srcOrd="0" destOrd="0" presId="urn:diagrams.loki3.com/BracketList"/>
    <dgm:cxn modelId="{67B69B2F-A2C2-47B5-A7C4-240EA792B754}" type="presParOf" srcId="{DEF2923F-49C7-4A04-A2A9-A76D0B7D54A6}" destId="{77E8A5FE-FF37-4EE3-A5C2-CCC984ACB415}" srcOrd="1" destOrd="0" presId="urn:diagrams.loki3.com/BracketList"/>
    <dgm:cxn modelId="{62226563-A4A3-4095-9BD8-9AFE811EB221}" type="presParOf" srcId="{DEF2923F-49C7-4A04-A2A9-A76D0B7D54A6}" destId="{CA6AB7DB-C63A-4CB3-8891-8C99D78B66D0}" srcOrd="2" destOrd="0" presId="urn:diagrams.loki3.com/BracketList"/>
    <dgm:cxn modelId="{657EE2D3-360C-431A-BFA7-D56D8A9FF23F}" type="presParOf" srcId="{DEF2923F-49C7-4A04-A2A9-A76D0B7D54A6}" destId="{2F08D351-1509-40AB-A81D-19FA985F3EF7}" srcOrd="3" destOrd="0" presId="urn:diagrams.loki3.com/BracketList"/>
    <dgm:cxn modelId="{98A5559A-B309-4E90-A91C-FC94BC6A7CC6}" type="presParOf" srcId="{DB3A26CA-646A-40D2-AB7A-6F5946839E15}" destId="{E711C749-2317-4B40-8488-8F00B49F5074}" srcOrd="1" destOrd="0" presId="urn:diagrams.loki3.com/BracketList"/>
    <dgm:cxn modelId="{F638737C-23EE-4D9C-8104-5E6A09E05ADA}" type="presParOf" srcId="{DB3A26CA-646A-40D2-AB7A-6F5946839E15}" destId="{5ECC9B88-629F-40E9-B123-BF13EDE5729F}" srcOrd="2" destOrd="0" presId="urn:diagrams.loki3.com/BracketList"/>
    <dgm:cxn modelId="{029CADF5-4596-4684-9142-DA2CBD9BE70C}" type="presParOf" srcId="{5ECC9B88-629F-40E9-B123-BF13EDE5729F}" destId="{22C5F599-DC9B-4F09-A503-BF7D9D885292}" srcOrd="0" destOrd="0" presId="urn:diagrams.loki3.com/BracketList"/>
    <dgm:cxn modelId="{29ADC798-BEDA-4332-ADE6-55AF9913C6E0}" type="presParOf" srcId="{5ECC9B88-629F-40E9-B123-BF13EDE5729F}" destId="{8FBE9800-476B-4AF2-92D1-95819E04B72B}" srcOrd="1" destOrd="0" presId="urn:diagrams.loki3.com/BracketList"/>
    <dgm:cxn modelId="{71AFBEEE-BBD8-4B4B-B25D-1337CDE187F4}" type="presParOf" srcId="{5ECC9B88-629F-40E9-B123-BF13EDE5729F}" destId="{3DCA88B0-0B77-47B2-947A-42C135E661AE}" srcOrd="2" destOrd="0" presId="urn:diagrams.loki3.com/BracketList"/>
    <dgm:cxn modelId="{95171929-F5CE-494E-A572-7A0403D36BD8}" type="presParOf" srcId="{5ECC9B88-629F-40E9-B123-BF13EDE5729F}" destId="{B1172C23-7AE2-4F2A-AB46-F9C379F29CC9}" srcOrd="3" destOrd="0" presId="urn:diagrams.loki3.com/BracketList"/>
  </dgm:cxnLst>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452EAC-3CF8-4A31-9B14-9766558B2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1A6CF6C-6AD0-4404-BFE9-53D73D43A9CD}">
      <dgm:prSet phldrT="[Text]"/>
      <dgm:spPr>
        <a:solidFill>
          <a:srgbClr val="0D3254"/>
        </a:solidFill>
        <a:ln>
          <a:solidFill>
            <a:srgbClr val="0D3254"/>
          </a:solidFill>
        </a:ln>
      </dgm:spPr>
      <dgm:t>
        <a:bodyPr/>
        <a:lstStyle/>
        <a:p>
          <a:r>
            <a:rPr lang="en-US" dirty="0"/>
            <a:t>The average borrower is in debt for 5 months of the year, spending an average of $520 in fees to repeatedly borrow $375.</a:t>
          </a:r>
        </a:p>
      </dgm:t>
    </dgm:pt>
    <dgm:pt modelId="{3FDDAA10-39B6-4339-835C-96F42B8C020A}" type="parTrans" cxnId="{24AD1140-4C35-41DC-9F5B-79025641F33D}">
      <dgm:prSet/>
      <dgm:spPr/>
      <dgm:t>
        <a:bodyPr/>
        <a:lstStyle/>
        <a:p>
          <a:endParaRPr lang="en-US"/>
        </a:p>
      </dgm:t>
    </dgm:pt>
    <dgm:pt modelId="{CB49CA7E-F54B-4163-B3AA-504283238FFD}" type="sibTrans" cxnId="{24AD1140-4C35-41DC-9F5B-79025641F33D}">
      <dgm:prSet/>
      <dgm:spPr/>
      <dgm:t>
        <a:bodyPr/>
        <a:lstStyle/>
        <a:p>
          <a:endParaRPr lang="en-US"/>
        </a:p>
      </dgm:t>
    </dgm:pt>
    <dgm:pt modelId="{5D454147-B1DE-4375-9746-D20FAE65B527}">
      <dgm:prSet phldrT="[Text]"/>
      <dgm:spPr>
        <a:solidFill>
          <a:srgbClr val="0D3254"/>
        </a:solidFill>
        <a:ln>
          <a:solidFill>
            <a:srgbClr val="0D3254"/>
          </a:solidFill>
        </a:ln>
      </dgm:spPr>
      <dgm:t>
        <a:bodyPr/>
        <a:lstStyle/>
        <a:p>
          <a:r>
            <a:rPr lang="en-US" dirty="0"/>
            <a:t>Typical payday loans have a repayment term of two-weeks and an average annual percentage rate of nearly 400%.</a:t>
          </a:r>
        </a:p>
      </dgm:t>
    </dgm:pt>
    <dgm:pt modelId="{3E6A6A9D-5AA9-4FAC-B5AE-D95DF156031A}" type="parTrans" cxnId="{F88B6061-4DE1-4252-A840-016FFA956B5F}">
      <dgm:prSet/>
      <dgm:spPr/>
      <dgm:t>
        <a:bodyPr/>
        <a:lstStyle/>
        <a:p>
          <a:endParaRPr lang="en-US"/>
        </a:p>
      </dgm:t>
    </dgm:pt>
    <dgm:pt modelId="{B265711C-5360-4503-ABA1-91B3713EA665}" type="sibTrans" cxnId="{F88B6061-4DE1-4252-A840-016FFA956B5F}">
      <dgm:prSet/>
      <dgm:spPr/>
      <dgm:t>
        <a:bodyPr/>
        <a:lstStyle/>
        <a:p>
          <a:endParaRPr lang="en-US"/>
        </a:p>
      </dgm:t>
    </dgm:pt>
    <dgm:pt modelId="{5BCCDE54-604B-423B-9F92-5F4D92B45990}">
      <dgm:prSet/>
      <dgm:spPr>
        <a:solidFill>
          <a:srgbClr val="0D3254"/>
        </a:solidFill>
        <a:ln>
          <a:solidFill>
            <a:srgbClr val="0D3254"/>
          </a:solidFill>
        </a:ln>
      </dgm:spPr>
      <dgm:t>
        <a:bodyPr/>
        <a:lstStyle/>
        <a:p>
          <a:r>
            <a:rPr lang="en-US" dirty="0"/>
            <a:t>7-10 borrowers use payday loans for regular, recurring expenses such as rent and utilities. </a:t>
          </a:r>
        </a:p>
      </dgm:t>
    </dgm:pt>
    <dgm:pt modelId="{966CC05C-878D-4BBD-9224-260D617D7339}" type="parTrans" cxnId="{F96D9205-1BB5-43B7-9776-E8088EF57A6F}">
      <dgm:prSet/>
      <dgm:spPr/>
      <dgm:t>
        <a:bodyPr/>
        <a:lstStyle/>
        <a:p>
          <a:endParaRPr lang="en-US"/>
        </a:p>
      </dgm:t>
    </dgm:pt>
    <dgm:pt modelId="{8222B177-E0AF-4868-BE74-CF0384982628}" type="sibTrans" cxnId="{F96D9205-1BB5-43B7-9776-E8088EF57A6F}">
      <dgm:prSet/>
      <dgm:spPr/>
      <dgm:t>
        <a:bodyPr/>
        <a:lstStyle/>
        <a:p>
          <a:endParaRPr lang="en-US"/>
        </a:p>
      </dgm:t>
    </dgm:pt>
    <dgm:pt modelId="{E9A75AB3-DE93-4AB5-96B1-AF8A60C3219A}">
      <dgm:prSet/>
      <dgm:spPr>
        <a:solidFill>
          <a:srgbClr val="0D3254"/>
        </a:solidFill>
        <a:ln>
          <a:solidFill>
            <a:srgbClr val="0D3254"/>
          </a:solidFill>
        </a:ln>
      </dgm:spPr>
      <dgm:t>
        <a:bodyPr/>
        <a:lstStyle/>
        <a:p>
          <a:r>
            <a:rPr lang="en-US" dirty="0"/>
            <a:t>Payday lenders have access to checking accounts to ensure they can collect money owed from the borrower before other lenders or bills are paid.</a:t>
          </a:r>
        </a:p>
      </dgm:t>
    </dgm:pt>
    <dgm:pt modelId="{5150B202-42FC-4192-A36B-92C3DB459B7D}" type="parTrans" cxnId="{34852DFC-C20A-4D40-9EB5-681222C07BAE}">
      <dgm:prSet/>
      <dgm:spPr/>
      <dgm:t>
        <a:bodyPr/>
        <a:lstStyle/>
        <a:p>
          <a:endParaRPr lang="en-US"/>
        </a:p>
      </dgm:t>
    </dgm:pt>
    <dgm:pt modelId="{7B3F3B4A-2D69-4075-A4DD-B007BA069481}" type="sibTrans" cxnId="{34852DFC-C20A-4D40-9EB5-681222C07BAE}">
      <dgm:prSet/>
      <dgm:spPr/>
      <dgm:t>
        <a:bodyPr/>
        <a:lstStyle/>
        <a:p>
          <a:endParaRPr lang="en-US"/>
        </a:p>
      </dgm:t>
    </dgm:pt>
    <dgm:pt modelId="{66F86B3A-4E40-4773-95BE-A6AAB62FE9E2}" type="pres">
      <dgm:prSet presAssocID="{68452EAC-3CF8-4A31-9B14-9766558B2EC4}" presName="linear" presStyleCnt="0">
        <dgm:presLayoutVars>
          <dgm:animLvl val="lvl"/>
          <dgm:resizeHandles val="exact"/>
        </dgm:presLayoutVars>
      </dgm:prSet>
      <dgm:spPr/>
    </dgm:pt>
    <dgm:pt modelId="{ECB63DD1-8B1F-4BC6-BA69-FA0061948F40}" type="pres">
      <dgm:prSet presAssocID="{01A6CF6C-6AD0-4404-BFE9-53D73D43A9CD}" presName="parentText" presStyleLbl="node1" presStyleIdx="0" presStyleCnt="4">
        <dgm:presLayoutVars>
          <dgm:chMax val="0"/>
          <dgm:bulletEnabled val="1"/>
        </dgm:presLayoutVars>
      </dgm:prSet>
      <dgm:spPr/>
    </dgm:pt>
    <dgm:pt modelId="{28A30AFB-8462-43D9-AEC3-534E44C91FBD}" type="pres">
      <dgm:prSet presAssocID="{CB49CA7E-F54B-4163-B3AA-504283238FFD}" presName="spacer" presStyleCnt="0"/>
      <dgm:spPr/>
    </dgm:pt>
    <dgm:pt modelId="{59D7B0E8-A7DA-4D22-BEF5-70AE7C0A83F6}" type="pres">
      <dgm:prSet presAssocID="{5D454147-B1DE-4375-9746-D20FAE65B527}" presName="parentText" presStyleLbl="node1" presStyleIdx="1" presStyleCnt="4">
        <dgm:presLayoutVars>
          <dgm:chMax val="0"/>
          <dgm:bulletEnabled val="1"/>
        </dgm:presLayoutVars>
      </dgm:prSet>
      <dgm:spPr/>
    </dgm:pt>
    <dgm:pt modelId="{4630EDE2-4D55-48BA-AE5C-33F18D6947A7}" type="pres">
      <dgm:prSet presAssocID="{B265711C-5360-4503-ABA1-91B3713EA665}" presName="spacer" presStyleCnt="0"/>
      <dgm:spPr/>
    </dgm:pt>
    <dgm:pt modelId="{CA692029-74EA-4D4A-BA49-462688B14FA1}" type="pres">
      <dgm:prSet presAssocID="{5BCCDE54-604B-423B-9F92-5F4D92B45990}" presName="parentText" presStyleLbl="node1" presStyleIdx="2" presStyleCnt="4">
        <dgm:presLayoutVars>
          <dgm:chMax val="0"/>
          <dgm:bulletEnabled val="1"/>
        </dgm:presLayoutVars>
      </dgm:prSet>
      <dgm:spPr/>
    </dgm:pt>
    <dgm:pt modelId="{09CC3FF8-77D6-4B27-9306-EA6C2EA67954}" type="pres">
      <dgm:prSet presAssocID="{8222B177-E0AF-4868-BE74-CF0384982628}" presName="spacer" presStyleCnt="0"/>
      <dgm:spPr/>
    </dgm:pt>
    <dgm:pt modelId="{81E042B4-F7B9-4654-B0D3-7B9C99775D40}" type="pres">
      <dgm:prSet presAssocID="{E9A75AB3-DE93-4AB5-96B1-AF8A60C3219A}" presName="parentText" presStyleLbl="node1" presStyleIdx="3" presStyleCnt="4">
        <dgm:presLayoutVars>
          <dgm:chMax val="0"/>
          <dgm:bulletEnabled val="1"/>
        </dgm:presLayoutVars>
      </dgm:prSet>
      <dgm:spPr/>
    </dgm:pt>
  </dgm:ptLst>
  <dgm:cxnLst>
    <dgm:cxn modelId="{F96D9205-1BB5-43B7-9776-E8088EF57A6F}" srcId="{68452EAC-3CF8-4A31-9B14-9766558B2EC4}" destId="{5BCCDE54-604B-423B-9F92-5F4D92B45990}" srcOrd="2" destOrd="0" parTransId="{966CC05C-878D-4BBD-9224-260D617D7339}" sibTransId="{8222B177-E0AF-4868-BE74-CF0384982628}"/>
    <dgm:cxn modelId="{24AD1140-4C35-41DC-9F5B-79025641F33D}" srcId="{68452EAC-3CF8-4A31-9B14-9766558B2EC4}" destId="{01A6CF6C-6AD0-4404-BFE9-53D73D43A9CD}" srcOrd="0" destOrd="0" parTransId="{3FDDAA10-39B6-4339-835C-96F42B8C020A}" sibTransId="{CB49CA7E-F54B-4163-B3AA-504283238FFD}"/>
    <dgm:cxn modelId="{82F1FA45-5C0B-47D8-A93C-5376ACF43D7F}" type="presOf" srcId="{E9A75AB3-DE93-4AB5-96B1-AF8A60C3219A}" destId="{81E042B4-F7B9-4654-B0D3-7B9C99775D40}" srcOrd="0" destOrd="0" presId="urn:microsoft.com/office/officeart/2005/8/layout/vList2"/>
    <dgm:cxn modelId="{F88B6061-4DE1-4252-A840-016FFA956B5F}" srcId="{68452EAC-3CF8-4A31-9B14-9766558B2EC4}" destId="{5D454147-B1DE-4375-9746-D20FAE65B527}" srcOrd="1" destOrd="0" parTransId="{3E6A6A9D-5AA9-4FAC-B5AE-D95DF156031A}" sibTransId="{B265711C-5360-4503-ABA1-91B3713EA665}"/>
    <dgm:cxn modelId="{6957716C-2133-486E-B305-1A929F069B7F}" type="presOf" srcId="{01A6CF6C-6AD0-4404-BFE9-53D73D43A9CD}" destId="{ECB63DD1-8B1F-4BC6-BA69-FA0061948F40}" srcOrd="0" destOrd="0" presId="urn:microsoft.com/office/officeart/2005/8/layout/vList2"/>
    <dgm:cxn modelId="{9DF81B89-2C2F-41E6-9508-3FA06714FFEE}" type="presOf" srcId="{5D454147-B1DE-4375-9746-D20FAE65B527}" destId="{59D7B0E8-A7DA-4D22-BEF5-70AE7C0A83F6}" srcOrd="0" destOrd="0" presId="urn:microsoft.com/office/officeart/2005/8/layout/vList2"/>
    <dgm:cxn modelId="{55A3579A-01E8-4009-82F1-582C03060034}" type="presOf" srcId="{5BCCDE54-604B-423B-9F92-5F4D92B45990}" destId="{CA692029-74EA-4D4A-BA49-462688B14FA1}" srcOrd="0" destOrd="0" presId="urn:microsoft.com/office/officeart/2005/8/layout/vList2"/>
    <dgm:cxn modelId="{34852DFC-C20A-4D40-9EB5-681222C07BAE}" srcId="{68452EAC-3CF8-4A31-9B14-9766558B2EC4}" destId="{E9A75AB3-DE93-4AB5-96B1-AF8A60C3219A}" srcOrd="3" destOrd="0" parTransId="{5150B202-42FC-4192-A36B-92C3DB459B7D}" sibTransId="{7B3F3B4A-2D69-4075-A4DD-B007BA069481}"/>
    <dgm:cxn modelId="{2D8139FC-D306-416F-8823-67380843831B}" type="presOf" srcId="{68452EAC-3CF8-4A31-9B14-9766558B2EC4}" destId="{66F86B3A-4E40-4773-95BE-A6AAB62FE9E2}" srcOrd="0" destOrd="0" presId="urn:microsoft.com/office/officeart/2005/8/layout/vList2"/>
    <dgm:cxn modelId="{A0B20AA8-80D6-494E-8293-82EC68AE9CA6}" type="presParOf" srcId="{66F86B3A-4E40-4773-95BE-A6AAB62FE9E2}" destId="{ECB63DD1-8B1F-4BC6-BA69-FA0061948F40}" srcOrd="0" destOrd="0" presId="urn:microsoft.com/office/officeart/2005/8/layout/vList2"/>
    <dgm:cxn modelId="{332EF784-35C7-4C9C-B5FB-04F8058DDC3A}" type="presParOf" srcId="{66F86B3A-4E40-4773-95BE-A6AAB62FE9E2}" destId="{28A30AFB-8462-43D9-AEC3-534E44C91FBD}" srcOrd="1" destOrd="0" presId="urn:microsoft.com/office/officeart/2005/8/layout/vList2"/>
    <dgm:cxn modelId="{6F913030-87C4-4617-BB20-82F2E1188059}" type="presParOf" srcId="{66F86B3A-4E40-4773-95BE-A6AAB62FE9E2}" destId="{59D7B0E8-A7DA-4D22-BEF5-70AE7C0A83F6}" srcOrd="2" destOrd="0" presId="urn:microsoft.com/office/officeart/2005/8/layout/vList2"/>
    <dgm:cxn modelId="{5B25DBC9-2FB3-4BDC-B896-6F68F0AD7359}" type="presParOf" srcId="{66F86B3A-4E40-4773-95BE-A6AAB62FE9E2}" destId="{4630EDE2-4D55-48BA-AE5C-33F18D6947A7}" srcOrd="3" destOrd="0" presId="urn:microsoft.com/office/officeart/2005/8/layout/vList2"/>
    <dgm:cxn modelId="{A57C7A16-86B6-4586-A190-E513C5C8840B}" type="presParOf" srcId="{66F86B3A-4E40-4773-95BE-A6AAB62FE9E2}" destId="{CA692029-74EA-4D4A-BA49-462688B14FA1}" srcOrd="4" destOrd="0" presId="urn:microsoft.com/office/officeart/2005/8/layout/vList2"/>
    <dgm:cxn modelId="{2A86FBFB-84E8-4A3A-86EA-C1BDD305484D}" type="presParOf" srcId="{66F86B3A-4E40-4773-95BE-A6AAB62FE9E2}" destId="{09CC3FF8-77D6-4B27-9306-EA6C2EA67954}" srcOrd="5" destOrd="0" presId="urn:microsoft.com/office/officeart/2005/8/layout/vList2"/>
    <dgm:cxn modelId="{C6E2EE77-91C0-48B8-8671-901F958DD2CF}" type="presParOf" srcId="{66F86B3A-4E40-4773-95BE-A6AAB62FE9E2}" destId="{81E042B4-F7B9-4654-B0D3-7B9C99775D4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4A6A6A-B482-4161-BFF9-1266DF0C6962}" type="doc">
      <dgm:prSet loTypeId="urn:microsoft.com/office/officeart/2005/8/layout/process1" loCatId="process" qsTypeId="urn:microsoft.com/office/officeart/2005/8/quickstyle/simple1" qsCatId="simple" csTypeId="urn:microsoft.com/office/officeart/2005/8/colors/accent1_2" csCatId="accent1" phldr="1"/>
      <dgm:spPr/>
    </dgm:pt>
    <dgm:pt modelId="{85343EC6-83A1-4A27-B41B-5C7BA82AC772}">
      <dgm:prSet phldrT="[Text]"/>
      <dgm:spPr>
        <a:solidFill>
          <a:srgbClr val="0D3254"/>
        </a:solidFill>
      </dgm:spPr>
      <dgm:t>
        <a:bodyPr/>
        <a:lstStyle/>
        <a:p>
          <a:r>
            <a:rPr lang="en-US" dirty="0"/>
            <a:t>Provide some personal and financial information.</a:t>
          </a:r>
        </a:p>
      </dgm:t>
    </dgm:pt>
    <dgm:pt modelId="{529EA0C2-BAC6-4A24-83B2-3DD85209A568}" type="parTrans" cxnId="{6D132C0F-E9CD-4F48-B00C-E2B240153D34}">
      <dgm:prSet/>
      <dgm:spPr/>
      <dgm:t>
        <a:bodyPr/>
        <a:lstStyle/>
        <a:p>
          <a:endParaRPr lang="en-US"/>
        </a:p>
      </dgm:t>
    </dgm:pt>
    <dgm:pt modelId="{07DDA9ED-E959-431F-8DA2-9BF54A49EBE0}" type="sibTrans" cxnId="{6D132C0F-E9CD-4F48-B00C-E2B240153D34}">
      <dgm:prSet/>
      <dgm:spPr/>
      <dgm:t>
        <a:bodyPr/>
        <a:lstStyle/>
        <a:p>
          <a:endParaRPr lang="en-US"/>
        </a:p>
      </dgm:t>
    </dgm:pt>
    <dgm:pt modelId="{45C09C9D-995E-45AE-B20B-2DD414662333}">
      <dgm:prSet phldrT="[Text]"/>
      <dgm:spPr>
        <a:solidFill>
          <a:srgbClr val="0D3254"/>
        </a:solidFill>
      </dgm:spPr>
      <dgm:t>
        <a:bodyPr/>
        <a:lstStyle/>
        <a:p>
          <a:r>
            <a:rPr lang="en-US" dirty="0"/>
            <a:t>Request a loan for a certain dollar amount.</a:t>
          </a:r>
        </a:p>
      </dgm:t>
    </dgm:pt>
    <dgm:pt modelId="{F9A3F169-D3AC-47F6-BF79-C5F5F2982BB0}" type="parTrans" cxnId="{CBA55B8A-01D3-4A48-A836-6183AB4C5551}">
      <dgm:prSet/>
      <dgm:spPr/>
      <dgm:t>
        <a:bodyPr/>
        <a:lstStyle/>
        <a:p>
          <a:endParaRPr lang="en-US"/>
        </a:p>
      </dgm:t>
    </dgm:pt>
    <dgm:pt modelId="{E860ABDC-86B8-438A-859A-FB0A33703C61}" type="sibTrans" cxnId="{CBA55B8A-01D3-4A48-A836-6183AB4C5551}">
      <dgm:prSet/>
      <dgm:spPr/>
      <dgm:t>
        <a:bodyPr/>
        <a:lstStyle/>
        <a:p>
          <a:endParaRPr lang="en-US"/>
        </a:p>
      </dgm:t>
    </dgm:pt>
    <dgm:pt modelId="{BB854673-50AD-4959-82CA-D250EFA55F0F}">
      <dgm:prSet phldrT="[Text]"/>
      <dgm:spPr>
        <a:solidFill>
          <a:srgbClr val="0D3254"/>
        </a:solidFill>
      </dgm:spPr>
      <dgm:t>
        <a:bodyPr/>
        <a:lstStyle/>
        <a:p>
          <a:r>
            <a:rPr lang="en-US" dirty="0"/>
            <a:t>Pay a fee for the loan and receive the cash.</a:t>
          </a:r>
        </a:p>
      </dgm:t>
    </dgm:pt>
    <dgm:pt modelId="{2E591EBE-2023-4E11-A456-804FF01FB243}" type="parTrans" cxnId="{F1F6170B-A7FB-49F2-9185-40B3F5070F06}">
      <dgm:prSet/>
      <dgm:spPr/>
      <dgm:t>
        <a:bodyPr/>
        <a:lstStyle/>
        <a:p>
          <a:endParaRPr lang="en-US"/>
        </a:p>
      </dgm:t>
    </dgm:pt>
    <dgm:pt modelId="{7F5C3626-FF7D-4535-9192-EE8939955412}" type="sibTrans" cxnId="{F1F6170B-A7FB-49F2-9185-40B3F5070F06}">
      <dgm:prSet/>
      <dgm:spPr/>
      <dgm:t>
        <a:bodyPr/>
        <a:lstStyle/>
        <a:p>
          <a:endParaRPr lang="en-US"/>
        </a:p>
      </dgm:t>
    </dgm:pt>
    <dgm:pt modelId="{76238ECB-AD0C-40DE-B9AE-018400D4F3BA}" type="pres">
      <dgm:prSet presAssocID="{0C4A6A6A-B482-4161-BFF9-1266DF0C6962}" presName="Name0" presStyleCnt="0">
        <dgm:presLayoutVars>
          <dgm:dir/>
          <dgm:resizeHandles val="exact"/>
        </dgm:presLayoutVars>
      </dgm:prSet>
      <dgm:spPr/>
    </dgm:pt>
    <dgm:pt modelId="{5B81DFDB-A935-4DDE-B06D-E352B877D7F7}" type="pres">
      <dgm:prSet presAssocID="{85343EC6-83A1-4A27-B41B-5C7BA82AC772}" presName="node" presStyleLbl="node1" presStyleIdx="0" presStyleCnt="3">
        <dgm:presLayoutVars>
          <dgm:bulletEnabled val="1"/>
        </dgm:presLayoutVars>
      </dgm:prSet>
      <dgm:spPr/>
    </dgm:pt>
    <dgm:pt modelId="{A087D467-3B30-43AA-83E1-082F84FBE58E}" type="pres">
      <dgm:prSet presAssocID="{07DDA9ED-E959-431F-8DA2-9BF54A49EBE0}" presName="sibTrans" presStyleLbl="sibTrans2D1" presStyleIdx="0" presStyleCnt="2"/>
      <dgm:spPr/>
    </dgm:pt>
    <dgm:pt modelId="{4EF24E92-E012-4014-8E2F-66C181179401}" type="pres">
      <dgm:prSet presAssocID="{07DDA9ED-E959-431F-8DA2-9BF54A49EBE0}" presName="connectorText" presStyleLbl="sibTrans2D1" presStyleIdx="0" presStyleCnt="2"/>
      <dgm:spPr/>
    </dgm:pt>
    <dgm:pt modelId="{C2CED946-5AD3-4BD0-8E68-D1D296B19909}" type="pres">
      <dgm:prSet presAssocID="{45C09C9D-995E-45AE-B20B-2DD414662333}" presName="node" presStyleLbl="node1" presStyleIdx="1" presStyleCnt="3">
        <dgm:presLayoutVars>
          <dgm:bulletEnabled val="1"/>
        </dgm:presLayoutVars>
      </dgm:prSet>
      <dgm:spPr/>
    </dgm:pt>
    <dgm:pt modelId="{DB8212BD-4C68-41AB-836C-646135E82E6D}" type="pres">
      <dgm:prSet presAssocID="{E860ABDC-86B8-438A-859A-FB0A33703C61}" presName="sibTrans" presStyleLbl="sibTrans2D1" presStyleIdx="1" presStyleCnt="2"/>
      <dgm:spPr/>
    </dgm:pt>
    <dgm:pt modelId="{BCC3B990-0DE1-4A6A-BC9A-E2DB65473245}" type="pres">
      <dgm:prSet presAssocID="{E860ABDC-86B8-438A-859A-FB0A33703C61}" presName="connectorText" presStyleLbl="sibTrans2D1" presStyleIdx="1" presStyleCnt="2"/>
      <dgm:spPr/>
    </dgm:pt>
    <dgm:pt modelId="{CC6F766D-7365-4403-9534-E4642DB41FB2}" type="pres">
      <dgm:prSet presAssocID="{BB854673-50AD-4959-82CA-D250EFA55F0F}" presName="node" presStyleLbl="node1" presStyleIdx="2" presStyleCnt="3">
        <dgm:presLayoutVars>
          <dgm:bulletEnabled val="1"/>
        </dgm:presLayoutVars>
      </dgm:prSet>
      <dgm:spPr/>
    </dgm:pt>
  </dgm:ptLst>
  <dgm:cxnLst>
    <dgm:cxn modelId="{F1F6170B-A7FB-49F2-9185-40B3F5070F06}" srcId="{0C4A6A6A-B482-4161-BFF9-1266DF0C6962}" destId="{BB854673-50AD-4959-82CA-D250EFA55F0F}" srcOrd="2" destOrd="0" parTransId="{2E591EBE-2023-4E11-A456-804FF01FB243}" sibTransId="{7F5C3626-FF7D-4535-9192-EE8939955412}"/>
    <dgm:cxn modelId="{E982AB0D-5A33-425B-98F1-732C3E28D209}" type="presOf" srcId="{07DDA9ED-E959-431F-8DA2-9BF54A49EBE0}" destId="{A087D467-3B30-43AA-83E1-082F84FBE58E}" srcOrd="0" destOrd="0" presId="urn:microsoft.com/office/officeart/2005/8/layout/process1"/>
    <dgm:cxn modelId="{6D132C0F-E9CD-4F48-B00C-E2B240153D34}" srcId="{0C4A6A6A-B482-4161-BFF9-1266DF0C6962}" destId="{85343EC6-83A1-4A27-B41B-5C7BA82AC772}" srcOrd="0" destOrd="0" parTransId="{529EA0C2-BAC6-4A24-83B2-3DD85209A568}" sibTransId="{07DDA9ED-E959-431F-8DA2-9BF54A49EBE0}"/>
    <dgm:cxn modelId="{8E7F7F29-5BBA-4BD7-8773-20E02BF9F597}" type="presOf" srcId="{0C4A6A6A-B482-4161-BFF9-1266DF0C6962}" destId="{76238ECB-AD0C-40DE-B9AE-018400D4F3BA}" srcOrd="0" destOrd="0" presId="urn:microsoft.com/office/officeart/2005/8/layout/process1"/>
    <dgm:cxn modelId="{A3306F2B-B6B4-4A36-B421-36605598723B}" type="presOf" srcId="{E860ABDC-86B8-438A-859A-FB0A33703C61}" destId="{DB8212BD-4C68-41AB-836C-646135E82E6D}" srcOrd="0" destOrd="0" presId="urn:microsoft.com/office/officeart/2005/8/layout/process1"/>
    <dgm:cxn modelId="{324EDA4B-4A73-4864-A100-0A76F71B0BC2}" type="presOf" srcId="{07DDA9ED-E959-431F-8DA2-9BF54A49EBE0}" destId="{4EF24E92-E012-4014-8E2F-66C181179401}" srcOrd="1" destOrd="0" presId="urn:microsoft.com/office/officeart/2005/8/layout/process1"/>
    <dgm:cxn modelId="{913FF86D-3077-4823-A689-3590E257BD97}" type="presOf" srcId="{85343EC6-83A1-4A27-B41B-5C7BA82AC772}" destId="{5B81DFDB-A935-4DDE-B06D-E352B877D7F7}" srcOrd="0" destOrd="0" presId="urn:microsoft.com/office/officeart/2005/8/layout/process1"/>
    <dgm:cxn modelId="{CC383579-B06F-410D-B8DB-E592767ACC89}" type="presOf" srcId="{BB854673-50AD-4959-82CA-D250EFA55F0F}" destId="{CC6F766D-7365-4403-9534-E4642DB41FB2}" srcOrd="0" destOrd="0" presId="urn:microsoft.com/office/officeart/2005/8/layout/process1"/>
    <dgm:cxn modelId="{FBA5647B-AA83-42B0-B746-19C6A4392BC5}" type="presOf" srcId="{45C09C9D-995E-45AE-B20B-2DD414662333}" destId="{C2CED946-5AD3-4BD0-8E68-D1D296B19909}" srcOrd="0" destOrd="0" presId="urn:microsoft.com/office/officeart/2005/8/layout/process1"/>
    <dgm:cxn modelId="{12D1D183-68E4-4A8C-81AF-F56B86CA9C71}" type="presOf" srcId="{E860ABDC-86B8-438A-859A-FB0A33703C61}" destId="{BCC3B990-0DE1-4A6A-BC9A-E2DB65473245}" srcOrd="1" destOrd="0" presId="urn:microsoft.com/office/officeart/2005/8/layout/process1"/>
    <dgm:cxn modelId="{CBA55B8A-01D3-4A48-A836-6183AB4C5551}" srcId="{0C4A6A6A-B482-4161-BFF9-1266DF0C6962}" destId="{45C09C9D-995E-45AE-B20B-2DD414662333}" srcOrd="1" destOrd="0" parTransId="{F9A3F169-D3AC-47F6-BF79-C5F5F2982BB0}" sibTransId="{E860ABDC-86B8-438A-859A-FB0A33703C61}"/>
    <dgm:cxn modelId="{C54571D5-5B23-4721-B921-FC5CB49D187D}" type="presParOf" srcId="{76238ECB-AD0C-40DE-B9AE-018400D4F3BA}" destId="{5B81DFDB-A935-4DDE-B06D-E352B877D7F7}" srcOrd="0" destOrd="0" presId="urn:microsoft.com/office/officeart/2005/8/layout/process1"/>
    <dgm:cxn modelId="{A31A5B10-F38D-47A5-A1E1-D106A9302FA8}" type="presParOf" srcId="{76238ECB-AD0C-40DE-B9AE-018400D4F3BA}" destId="{A087D467-3B30-43AA-83E1-082F84FBE58E}" srcOrd="1" destOrd="0" presId="urn:microsoft.com/office/officeart/2005/8/layout/process1"/>
    <dgm:cxn modelId="{1629638E-C36E-42E0-A680-453F5C80D393}" type="presParOf" srcId="{A087D467-3B30-43AA-83E1-082F84FBE58E}" destId="{4EF24E92-E012-4014-8E2F-66C181179401}" srcOrd="0" destOrd="0" presId="urn:microsoft.com/office/officeart/2005/8/layout/process1"/>
    <dgm:cxn modelId="{FFCECB05-0F3F-442E-986E-49E9C926A6F0}" type="presParOf" srcId="{76238ECB-AD0C-40DE-B9AE-018400D4F3BA}" destId="{C2CED946-5AD3-4BD0-8E68-D1D296B19909}" srcOrd="2" destOrd="0" presId="urn:microsoft.com/office/officeart/2005/8/layout/process1"/>
    <dgm:cxn modelId="{1CCBF647-B1E3-41D2-A737-8456659D4F47}" type="presParOf" srcId="{76238ECB-AD0C-40DE-B9AE-018400D4F3BA}" destId="{DB8212BD-4C68-41AB-836C-646135E82E6D}" srcOrd="3" destOrd="0" presId="urn:microsoft.com/office/officeart/2005/8/layout/process1"/>
    <dgm:cxn modelId="{A6C8D33F-32FA-4BEF-856C-A7B81B9AA4C0}" type="presParOf" srcId="{DB8212BD-4C68-41AB-836C-646135E82E6D}" destId="{BCC3B990-0DE1-4A6A-BC9A-E2DB65473245}" srcOrd="0" destOrd="0" presId="urn:microsoft.com/office/officeart/2005/8/layout/process1"/>
    <dgm:cxn modelId="{9039D347-E678-4A12-8033-D6008BF72869}" type="presParOf" srcId="{76238ECB-AD0C-40DE-B9AE-018400D4F3BA}" destId="{CC6F766D-7365-4403-9534-E4642DB41FB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7BBA2-3572-49F1-A4C7-FD0593550B94}">
      <dsp:nvSpPr>
        <dsp:cNvPr id="0" name=""/>
        <dsp:cNvSpPr/>
      </dsp:nvSpPr>
      <dsp:spPr>
        <a:xfrm>
          <a:off x="4736" y="578653"/>
          <a:ext cx="1815641" cy="721560"/>
        </a:xfrm>
        <a:prstGeom prst="rect">
          <a:avLst/>
        </a:prstGeom>
        <a:solidFill>
          <a:srgbClr val="0D3254"/>
        </a:solidFill>
        <a:ln w="12700" cap="flat" cmpd="sng" algn="ctr">
          <a:solidFill>
            <a:srgbClr val="0D325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Interest</a:t>
          </a:r>
        </a:p>
      </dsp:txBody>
      <dsp:txXfrm>
        <a:off x="4736" y="578653"/>
        <a:ext cx="1815641" cy="721560"/>
      </dsp:txXfrm>
    </dsp:sp>
    <dsp:sp modelId="{96C375B2-5951-4138-BBC4-97A6F5A083EA}">
      <dsp:nvSpPr>
        <dsp:cNvPr id="0" name=""/>
        <dsp:cNvSpPr/>
      </dsp:nvSpPr>
      <dsp:spPr>
        <a:xfrm>
          <a:off x="4736" y="1300214"/>
          <a:ext cx="1815641" cy="2231170"/>
        </a:xfrm>
        <a:prstGeom prst="rect">
          <a:avLst/>
        </a:prstGeom>
        <a:solidFill>
          <a:schemeClr val="bg1">
            <a:alpha val="90000"/>
          </a:schemeClr>
        </a:solidFill>
        <a:ln w="12700" cap="flat" cmpd="sng" algn="ctr">
          <a:solidFill>
            <a:srgbClr val="5398A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The amount it cost to borrow money.</a:t>
          </a:r>
        </a:p>
      </dsp:txBody>
      <dsp:txXfrm>
        <a:off x="4736" y="1300214"/>
        <a:ext cx="1815641" cy="2231170"/>
      </dsp:txXfrm>
    </dsp:sp>
    <dsp:sp modelId="{B92FC2E4-5E92-4E17-9893-EEC7D2552898}">
      <dsp:nvSpPr>
        <dsp:cNvPr id="0" name=""/>
        <dsp:cNvSpPr/>
      </dsp:nvSpPr>
      <dsp:spPr>
        <a:xfrm>
          <a:off x="2074567" y="578653"/>
          <a:ext cx="1815641" cy="721560"/>
        </a:xfrm>
        <a:prstGeom prst="rect">
          <a:avLst/>
        </a:prstGeom>
        <a:solidFill>
          <a:srgbClr val="0D3254"/>
        </a:solidFill>
        <a:ln w="12700" cap="flat" cmpd="sng" algn="ctr">
          <a:solidFill>
            <a:srgbClr val="0D325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Finance</a:t>
          </a:r>
        </a:p>
      </dsp:txBody>
      <dsp:txXfrm>
        <a:off x="2074567" y="578653"/>
        <a:ext cx="1815641" cy="721560"/>
      </dsp:txXfrm>
    </dsp:sp>
    <dsp:sp modelId="{6E1A1B9C-AFF3-4932-B4E0-4CC17CE2BDE1}">
      <dsp:nvSpPr>
        <dsp:cNvPr id="0" name=""/>
        <dsp:cNvSpPr/>
      </dsp:nvSpPr>
      <dsp:spPr>
        <a:xfrm>
          <a:off x="2074567" y="1300214"/>
          <a:ext cx="1815641" cy="2231170"/>
        </a:xfrm>
        <a:prstGeom prst="rect">
          <a:avLst/>
        </a:prstGeom>
        <a:solidFill>
          <a:schemeClr val="bg1">
            <a:alpha val="90000"/>
          </a:schemeClr>
        </a:solidFill>
        <a:ln w="12700" cap="flat" cmpd="sng" algn="ctr">
          <a:solidFill>
            <a:srgbClr val="5398A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The amount of money that is borrowed.</a:t>
          </a:r>
        </a:p>
      </dsp:txBody>
      <dsp:txXfrm>
        <a:off x="2074567" y="1300214"/>
        <a:ext cx="1815641" cy="2231170"/>
      </dsp:txXfrm>
    </dsp:sp>
    <dsp:sp modelId="{3CF50706-5D39-4AF7-B512-4187B5FF7654}">
      <dsp:nvSpPr>
        <dsp:cNvPr id="0" name=""/>
        <dsp:cNvSpPr/>
      </dsp:nvSpPr>
      <dsp:spPr>
        <a:xfrm>
          <a:off x="4144397" y="578653"/>
          <a:ext cx="1815641" cy="721560"/>
        </a:xfrm>
        <a:prstGeom prst="rect">
          <a:avLst/>
        </a:prstGeom>
        <a:solidFill>
          <a:srgbClr val="0D3254"/>
        </a:solidFill>
        <a:ln w="12700" cap="flat" cmpd="sng" algn="ctr">
          <a:solidFill>
            <a:srgbClr val="0D325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Loan Term</a:t>
          </a:r>
        </a:p>
      </dsp:txBody>
      <dsp:txXfrm>
        <a:off x="4144397" y="578653"/>
        <a:ext cx="1815641" cy="721560"/>
      </dsp:txXfrm>
    </dsp:sp>
    <dsp:sp modelId="{D994D9E7-0D87-4ADC-9956-B66BF0309A97}">
      <dsp:nvSpPr>
        <dsp:cNvPr id="0" name=""/>
        <dsp:cNvSpPr/>
      </dsp:nvSpPr>
      <dsp:spPr>
        <a:xfrm>
          <a:off x="4144397" y="1300214"/>
          <a:ext cx="1815641" cy="2231170"/>
        </a:xfrm>
        <a:prstGeom prst="rect">
          <a:avLst/>
        </a:prstGeom>
        <a:solidFill>
          <a:schemeClr val="bg1">
            <a:alpha val="90000"/>
          </a:schemeClr>
        </a:solidFill>
        <a:ln w="12700" cap="flat" cmpd="sng" algn="ctr">
          <a:solidFill>
            <a:srgbClr val="5398A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How long you have to repay the loan.</a:t>
          </a:r>
        </a:p>
      </dsp:txBody>
      <dsp:txXfrm>
        <a:off x="4144397" y="1300214"/>
        <a:ext cx="1815641" cy="2231170"/>
      </dsp:txXfrm>
    </dsp:sp>
    <dsp:sp modelId="{4F505A2A-371C-4C57-88C1-ED0B26BC7EC1}">
      <dsp:nvSpPr>
        <dsp:cNvPr id="0" name=""/>
        <dsp:cNvSpPr/>
      </dsp:nvSpPr>
      <dsp:spPr>
        <a:xfrm>
          <a:off x="6214228" y="578653"/>
          <a:ext cx="1815641" cy="721560"/>
        </a:xfrm>
        <a:prstGeom prst="rect">
          <a:avLst/>
        </a:prstGeom>
        <a:solidFill>
          <a:srgbClr val="0D3254"/>
        </a:solidFill>
        <a:ln w="12700" cap="flat" cmpd="sng" algn="ctr">
          <a:solidFill>
            <a:srgbClr val="0D325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Unsecured Loan</a:t>
          </a:r>
        </a:p>
      </dsp:txBody>
      <dsp:txXfrm>
        <a:off x="6214228" y="578653"/>
        <a:ext cx="1815641" cy="721560"/>
      </dsp:txXfrm>
    </dsp:sp>
    <dsp:sp modelId="{429209A7-EDF3-4307-9445-BC170B6EECEC}">
      <dsp:nvSpPr>
        <dsp:cNvPr id="0" name=""/>
        <dsp:cNvSpPr/>
      </dsp:nvSpPr>
      <dsp:spPr>
        <a:xfrm>
          <a:off x="6214228" y="1300214"/>
          <a:ext cx="1815641" cy="2231170"/>
        </a:xfrm>
        <a:prstGeom prst="rect">
          <a:avLst/>
        </a:prstGeom>
        <a:solidFill>
          <a:schemeClr val="bg1">
            <a:alpha val="90000"/>
          </a:schemeClr>
        </a:solidFill>
        <a:ln w="12700" cap="flat" cmpd="sng" algn="ctr">
          <a:solidFill>
            <a:srgbClr val="5398A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Loan that does not have collateral, such as property, tied to it.</a:t>
          </a:r>
        </a:p>
      </dsp:txBody>
      <dsp:txXfrm>
        <a:off x="6214228" y="1300214"/>
        <a:ext cx="1815641" cy="2231170"/>
      </dsp:txXfrm>
    </dsp:sp>
    <dsp:sp modelId="{D76B9D08-0A8D-4BCA-AD35-7CC1D2E027D3}">
      <dsp:nvSpPr>
        <dsp:cNvPr id="0" name=""/>
        <dsp:cNvSpPr/>
      </dsp:nvSpPr>
      <dsp:spPr>
        <a:xfrm>
          <a:off x="8284059" y="578653"/>
          <a:ext cx="1815641" cy="721560"/>
        </a:xfrm>
        <a:prstGeom prst="rect">
          <a:avLst/>
        </a:prstGeom>
        <a:solidFill>
          <a:srgbClr val="0D3254"/>
        </a:solidFill>
        <a:ln w="12700" cap="flat" cmpd="sng" algn="ctr">
          <a:solidFill>
            <a:srgbClr val="0D325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Secured Loan</a:t>
          </a:r>
        </a:p>
      </dsp:txBody>
      <dsp:txXfrm>
        <a:off x="8284059" y="578653"/>
        <a:ext cx="1815641" cy="721560"/>
      </dsp:txXfrm>
    </dsp:sp>
    <dsp:sp modelId="{7C4A84A2-00BF-43D0-945D-91A3B3C7555C}">
      <dsp:nvSpPr>
        <dsp:cNvPr id="0" name=""/>
        <dsp:cNvSpPr/>
      </dsp:nvSpPr>
      <dsp:spPr>
        <a:xfrm>
          <a:off x="8284059" y="1300214"/>
          <a:ext cx="1815641" cy="2231170"/>
        </a:xfrm>
        <a:prstGeom prst="rect">
          <a:avLst/>
        </a:prstGeom>
        <a:solidFill>
          <a:schemeClr val="bg1">
            <a:alpha val="90000"/>
          </a:schemeClr>
        </a:solidFill>
        <a:ln w="12700" cap="flat" cmpd="sng" algn="ctr">
          <a:solidFill>
            <a:srgbClr val="5398A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Loan that does have collateral, such as property tied to it.</a:t>
          </a:r>
        </a:p>
      </dsp:txBody>
      <dsp:txXfrm>
        <a:off x="8284059" y="1300214"/>
        <a:ext cx="1815641" cy="22311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5F426-6E2A-42FC-AD68-4109DCD905CB}">
      <dsp:nvSpPr>
        <dsp:cNvPr id="0" name=""/>
        <dsp:cNvSpPr/>
      </dsp:nvSpPr>
      <dsp:spPr>
        <a:xfrm>
          <a:off x="0" y="0"/>
          <a:ext cx="10104436" cy="1284386"/>
        </a:xfrm>
        <a:prstGeom prst="roundRect">
          <a:avLst>
            <a:gd name="adj" fmla="val 10000"/>
          </a:avLst>
        </a:prstGeom>
        <a:solidFill>
          <a:srgbClr val="0D32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You need to borrow $300 to repair your car.</a:t>
          </a:r>
        </a:p>
      </dsp:txBody>
      <dsp:txXfrm>
        <a:off x="2149326" y="0"/>
        <a:ext cx="7955110" cy="1284386"/>
      </dsp:txXfrm>
    </dsp:sp>
    <dsp:sp modelId="{158D8405-4FE0-4938-9961-96A040DDB8E1}">
      <dsp:nvSpPr>
        <dsp:cNvPr id="0" name=""/>
        <dsp:cNvSpPr/>
      </dsp:nvSpPr>
      <dsp:spPr>
        <a:xfrm>
          <a:off x="128438" y="128438"/>
          <a:ext cx="2020887" cy="1027509"/>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83CE8B-738E-4FDB-8836-7DDBB0A283A7}">
      <dsp:nvSpPr>
        <dsp:cNvPr id="0" name=""/>
        <dsp:cNvSpPr/>
      </dsp:nvSpPr>
      <dsp:spPr>
        <a:xfrm>
          <a:off x="0" y="1412825"/>
          <a:ext cx="10104436" cy="1284386"/>
        </a:xfrm>
        <a:prstGeom prst="roundRect">
          <a:avLst>
            <a:gd name="adj" fmla="val 10000"/>
          </a:avLst>
        </a:prstGeom>
        <a:solidFill>
          <a:srgbClr val="0D32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You go to a payday lender and write a check for $340 and post-date it for two weeks ($300 for the repair and $40 for the payday loan fee).</a:t>
          </a:r>
        </a:p>
      </dsp:txBody>
      <dsp:txXfrm>
        <a:off x="2149326" y="1412825"/>
        <a:ext cx="7955110" cy="1284386"/>
      </dsp:txXfrm>
    </dsp:sp>
    <dsp:sp modelId="{8D9D5040-78CE-468B-9606-CB1183A07DFF}">
      <dsp:nvSpPr>
        <dsp:cNvPr id="0" name=""/>
        <dsp:cNvSpPr/>
      </dsp:nvSpPr>
      <dsp:spPr>
        <a:xfrm>
          <a:off x="128438" y="1541264"/>
          <a:ext cx="2020887" cy="1027509"/>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605176-9599-4D14-B849-74B2770FAE25}">
      <dsp:nvSpPr>
        <dsp:cNvPr id="0" name=""/>
        <dsp:cNvSpPr/>
      </dsp:nvSpPr>
      <dsp:spPr>
        <a:xfrm>
          <a:off x="0" y="2825651"/>
          <a:ext cx="10104436" cy="1284386"/>
        </a:xfrm>
        <a:prstGeom prst="roundRect">
          <a:avLst>
            <a:gd name="adj" fmla="val 10000"/>
          </a:avLst>
        </a:prstGeom>
        <a:solidFill>
          <a:srgbClr val="0D32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When the two weeks are up, the payday lender will cash your check.</a:t>
          </a:r>
        </a:p>
        <a:p>
          <a:pPr marL="171450" lvl="1" indent="-171450" algn="l" defTabSz="711200">
            <a:lnSpc>
              <a:spcPct val="90000"/>
            </a:lnSpc>
            <a:spcBef>
              <a:spcPct val="0"/>
            </a:spcBef>
            <a:spcAft>
              <a:spcPct val="15000"/>
            </a:spcAft>
            <a:buChar char="•"/>
          </a:pPr>
          <a:r>
            <a:rPr lang="en-US" sz="1600" kern="1200" dirty="0"/>
            <a:t>If you are able to pay that $340 loan, you will no longer owe anything to that lender.</a:t>
          </a:r>
        </a:p>
        <a:p>
          <a:pPr marL="171450" lvl="1" indent="-171450" algn="l" defTabSz="711200">
            <a:lnSpc>
              <a:spcPct val="90000"/>
            </a:lnSpc>
            <a:spcBef>
              <a:spcPct val="0"/>
            </a:spcBef>
            <a:spcAft>
              <a:spcPct val="15000"/>
            </a:spcAft>
            <a:buChar char="•"/>
          </a:pPr>
          <a:r>
            <a:rPr lang="en-US" sz="1600" kern="1200" dirty="0"/>
            <a:t>If you are unable to pay the $340 loan, you will have to take out another loan on top of the $340 </a:t>
          </a:r>
          <a:r>
            <a:rPr lang="en-US" sz="1600" i="1" kern="1200" dirty="0"/>
            <a:t>and</a:t>
          </a:r>
          <a:r>
            <a:rPr lang="en-US" sz="1600" kern="1200" dirty="0"/>
            <a:t> be charged additional fees.</a:t>
          </a:r>
        </a:p>
      </dsp:txBody>
      <dsp:txXfrm>
        <a:off x="2149326" y="2825651"/>
        <a:ext cx="7955110" cy="1284386"/>
      </dsp:txXfrm>
    </dsp:sp>
    <dsp:sp modelId="{5F79C67C-3A4C-4BBE-B3EA-6A6B48306010}">
      <dsp:nvSpPr>
        <dsp:cNvPr id="0" name=""/>
        <dsp:cNvSpPr/>
      </dsp:nvSpPr>
      <dsp:spPr>
        <a:xfrm>
          <a:off x="128438" y="2954089"/>
          <a:ext cx="2020887" cy="1027509"/>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DC7FC-AD4E-4CB6-B51E-9DD2919E0F48}">
      <dsp:nvSpPr>
        <dsp:cNvPr id="0" name=""/>
        <dsp:cNvSpPr/>
      </dsp:nvSpPr>
      <dsp:spPr>
        <a:xfrm>
          <a:off x="483513" y="1545"/>
          <a:ext cx="9137410" cy="929173"/>
        </a:xfrm>
        <a:prstGeom prst="roundRect">
          <a:avLst>
            <a:gd name="adj" fmla="val 10000"/>
          </a:avLst>
        </a:prstGeom>
        <a:solidFill>
          <a:srgbClr val="0D3254"/>
        </a:solidFill>
        <a:ln w="12700" cap="flat" cmpd="sng" algn="ctr">
          <a:solidFill>
            <a:srgbClr val="0D325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You need to borrow $500. You will repay the money in one year.</a:t>
          </a:r>
        </a:p>
      </dsp:txBody>
      <dsp:txXfrm>
        <a:off x="510728" y="28760"/>
        <a:ext cx="9082980" cy="874743"/>
      </dsp:txXfrm>
    </dsp:sp>
    <dsp:sp modelId="{73AB7086-87B5-4A32-9D85-A1AA32349DC4}">
      <dsp:nvSpPr>
        <dsp:cNvPr id="0" name=""/>
        <dsp:cNvSpPr/>
      </dsp:nvSpPr>
      <dsp:spPr>
        <a:xfrm>
          <a:off x="483513" y="1097970"/>
          <a:ext cx="929173" cy="929173"/>
        </a:xfrm>
        <a:prstGeom prst="roundRect">
          <a:avLst>
            <a:gd name="adj" fmla="val 1667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4C373D-176A-41AB-845C-C278C6FE2F09}">
      <dsp:nvSpPr>
        <dsp:cNvPr id="0" name=""/>
        <dsp:cNvSpPr/>
      </dsp:nvSpPr>
      <dsp:spPr>
        <a:xfrm>
          <a:off x="1468437" y="1097970"/>
          <a:ext cx="8152486" cy="929173"/>
        </a:xfrm>
        <a:prstGeom prst="roundRect">
          <a:avLst>
            <a:gd name="adj" fmla="val 16670"/>
          </a:avLst>
        </a:prstGeom>
        <a:solidFill>
          <a:srgbClr val="0D3254"/>
        </a:solidFill>
        <a:ln w="12700" cap="flat" cmpd="sng" algn="ctr">
          <a:solidFill>
            <a:srgbClr val="0D325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Bank or Credit Union has a loan with an APR of 7.5%</a:t>
          </a:r>
        </a:p>
      </dsp:txBody>
      <dsp:txXfrm>
        <a:off x="1513804" y="1143337"/>
        <a:ext cx="8061752" cy="838439"/>
      </dsp:txXfrm>
    </dsp:sp>
    <dsp:sp modelId="{A75C559A-F61F-44E5-95D8-EE9692ACDD56}">
      <dsp:nvSpPr>
        <dsp:cNvPr id="0" name=""/>
        <dsp:cNvSpPr/>
      </dsp:nvSpPr>
      <dsp:spPr>
        <a:xfrm>
          <a:off x="483513" y="2138644"/>
          <a:ext cx="929173" cy="929173"/>
        </a:xfrm>
        <a:prstGeom prst="roundRect">
          <a:avLst>
            <a:gd name="adj" fmla="val 1667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84E0C8-96DE-473F-A8D7-4E921B470209}">
      <dsp:nvSpPr>
        <dsp:cNvPr id="0" name=""/>
        <dsp:cNvSpPr/>
      </dsp:nvSpPr>
      <dsp:spPr>
        <a:xfrm>
          <a:off x="1468437" y="2138644"/>
          <a:ext cx="8152486" cy="929173"/>
        </a:xfrm>
        <a:prstGeom prst="roundRect">
          <a:avLst>
            <a:gd name="adj" fmla="val 16670"/>
          </a:avLst>
        </a:prstGeom>
        <a:solidFill>
          <a:srgbClr val="0D3254"/>
        </a:solidFill>
        <a:ln w="12700" cap="flat" cmpd="sng" algn="ctr">
          <a:solidFill>
            <a:srgbClr val="0D325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A credit card has an APR of 20%</a:t>
          </a:r>
        </a:p>
      </dsp:txBody>
      <dsp:txXfrm>
        <a:off x="1513804" y="2184011"/>
        <a:ext cx="8061752" cy="838439"/>
      </dsp:txXfrm>
    </dsp:sp>
    <dsp:sp modelId="{AA35C232-7955-4EAD-86ED-76C4FB375C92}">
      <dsp:nvSpPr>
        <dsp:cNvPr id="0" name=""/>
        <dsp:cNvSpPr/>
      </dsp:nvSpPr>
      <dsp:spPr>
        <a:xfrm>
          <a:off x="483513" y="3179319"/>
          <a:ext cx="929173" cy="929173"/>
        </a:xfrm>
        <a:prstGeom prst="roundRect">
          <a:avLst>
            <a:gd name="adj" fmla="val 1667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512560-701F-4EAF-BD26-F4335F558A93}">
      <dsp:nvSpPr>
        <dsp:cNvPr id="0" name=""/>
        <dsp:cNvSpPr/>
      </dsp:nvSpPr>
      <dsp:spPr>
        <a:xfrm>
          <a:off x="1468437" y="3179319"/>
          <a:ext cx="8152486" cy="929173"/>
        </a:xfrm>
        <a:prstGeom prst="roundRect">
          <a:avLst>
            <a:gd name="adj" fmla="val 16670"/>
          </a:avLst>
        </a:prstGeom>
        <a:solidFill>
          <a:srgbClr val="0D3254"/>
        </a:solidFill>
        <a:ln w="12700" cap="flat" cmpd="sng" algn="ctr">
          <a:solidFill>
            <a:srgbClr val="0D325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A payday lender has an APR of 390%</a:t>
          </a:r>
        </a:p>
      </dsp:txBody>
      <dsp:txXfrm>
        <a:off x="1513804" y="3224686"/>
        <a:ext cx="8061752" cy="8384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2526F-6EBC-495B-AC72-0923FFCA4720}">
      <dsp:nvSpPr>
        <dsp:cNvPr id="0" name=""/>
        <dsp:cNvSpPr/>
      </dsp:nvSpPr>
      <dsp:spPr>
        <a:xfrm>
          <a:off x="2960" y="528499"/>
          <a:ext cx="2348492" cy="1409095"/>
        </a:xfrm>
        <a:prstGeom prst="rect">
          <a:avLst/>
        </a:prstGeom>
        <a:solidFill>
          <a:srgbClr val="0D32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Negotiate a payment plan with the creditor.</a:t>
          </a:r>
        </a:p>
      </dsp:txBody>
      <dsp:txXfrm>
        <a:off x="2960" y="528499"/>
        <a:ext cx="2348492" cy="1409095"/>
      </dsp:txXfrm>
    </dsp:sp>
    <dsp:sp modelId="{27237988-8353-4C1F-8428-807D44FC156D}">
      <dsp:nvSpPr>
        <dsp:cNvPr id="0" name=""/>
        <dsp:cNvSpPr/>
      </dsp:nvSpPr>
      <dsp:spPr>
        <a:xfrm>
          <a:off x="2586301" y="528499"/>
          <a:ext cx="2348492" cy="1409095"/>
        </a:xfrm>
        <a:prstGeom prst="rect">
          <a:avLst/>
        </a:prstGeom>
        <a:solidFill>
          <a:srgbClr val="0D32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Charge the amount to your credit card.</a:t>
          </a:r>
        </a:p>
      </dsp:txBody>
      <dsp:txXfrm>
        <a:off x="2586301" y="528499"/>
        <a:ext cx="2348492" cy="1409095"/>
      </dsp:txXfrm>
    </dsp:sp>
    <dsp:sp modelId="{40254DC4-8C50-4443-9FD7-9C185CC5B1FE}">
      <dsp:nvSpPr>
        <dsp:cNvPr id="0" name=""/>
        <dsp:cNvSpPr/>
      </dsp:nvSpPr>
      <dsp:spPr>
        <a:xfrm>
          <a:off x="5169643" y="528499"/>
          <a:ext cx="2348492" cy="1409095"/>
        </a:xfrm>
        <a:prstGeom prst="rect">
          <a:avLst/>
        </a:prstGeom>
        <a:solidFill>
          <a:srgbClr val="0D32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Borrow money from your savings account.</a:t>
          </a:r>
        </a:p>
      </dsp:txBody>
      <dsp:txXfrm>
        <a:off x="5169643" y="528499"/>
        <a:ext cx="2348492" cy="1409095"/>
      </dsp:txXfrm>
    </dsp:sp>
    <dsp:sp modelId="{D78DD527-5424-4B65-89D6-49B26B4EF7C2}">
      <dsp:nvSpPr>
        <dsp:cNvPr id="0" name=""/>
        <dsp:cNvSpPr/>
      </dsp:nvSpPr>
      <dsp:spPr>
        <a:xfrm>
          <a:off x="7752984" y="528499"/>
          <a:ext cx="2348492" cy="1409095"/>
        </a:xfrm>
        <a:prstGeom prst="rect">
          <a:avLst/>
        </a:prstGeom>
        <a:solidFill>
          <a:srgbClr val="0D32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Ask a relative to lend you the money.</a:t>
          </a:r>
        </a:p>
      </dsp:txBody>
      <dsp:txXfrm>
        <a:off x="7752984" y="528499"/>
        <a:ext cx="2348492" cy="1409095"/>
      </dsp:txXfrm>
    </dsp:sp>
    <dsp:sp modelId="{94E02506-D1BD-4889-A556-A99D5961D21C}">
      <dsp:nvSpPr>
        <dsp:cNvPr id="0" name=""/>
        <dsp:cNvSpPr/>
      </dsp:nvSpPr>
      <dsp:spPr>
        <a:xfrm>
          <a:off x="2960" y="2172443"/>
          <a:ext cx="2348492" cy="1409095"/>
        </a:xfrm>
        <a:prstGeom prst="rect">
          <a:avLst/>
        </a:prstGeom>
        <a:solidFill>
          <a:srgbClr val="0D3254"/>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Apply for a small traditional loan.</a:t>
          </a:r>
        </a:p>
      </dsp:txBody>
      <dsp:txXfrm>
        <a:off x="2960" y="2172443"/>
        <a:ext cx="2348492" cy="1409095"/>
      </dsp:txXfrm>
    </dsp:sp>
    <dsp:sp modelId="{4C467674-A809-4E79-B6C3-A98B9DD8E407}">
      <dsp:nvSpPr>
        <dsp:cNvPr id="0" name=""/>
        <dsp:cNvSpPr/>
      </dsp:nvSpPr>
      <dsp:spPr>
        <a:xfrm>
          <a:off x="2586301" y="2172443"/>
          <a:ext cx="2348492" cy="1409095"/>
        </a:xfrm>
        <a:prstGeom prst="rect">
          <a:avLst/>
        </a:prstGeom>
        <a:solidFill>
          <a:srgbClr val="0D32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Ask your creditor for more time to pay a bill</a:t>
          </a:r>
        </a:p>
      </dsp:txBody>
      <dsp:txXfrm>
        <a:off x="2586301" y="2172443"/>
        <a:ext cx="2348492" cy="1409095"/>
      </dsp:txXfrm>
    </dsp:sp>
    <dsp:sp modelId="{A1C4B936-681B-4987-B3F8-3161D7D674EC}">
      <dsp:nvSpPr>
        <dsp:cNvPr id="0" name=""/>
        <dsp:cNvSpPr/>
      </dsp:nvSpPr>
      <dsp:spPr>
        <a:xfrm>
          <a:off x="5169643" y="2172443"/>
          <a:ext cx="2348492" cy="1409095"/>
        </a:xfrm>
        <a:prstGeom prst="rect">
          <a:avLst/>
        </a:prstGeom>
        <a:solidFill>
          <a:srgbClr val="0D32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Use your bank’s overdraft protections.</a:t>
          </a:r>
        </a:p>
      </dsp:txBody>
      <dsp:txXfrm>
        <a:off x="5169643" y="2172443"/>
        <a:ext cx="2348492" cy="1409095"/>
      </dsp:txXfrm>
    </dsp:sp>
    <dsp:sp modelId="{BBDF7E1B-745F-42DD-9458-FC3B4FA163D2}">
      <dsp:nvSpPr>
        <dsp:cNvPr id="0" name=""/>
        <dsp:cNvSpPr/>
      </dsp:nvSpPr>
      <dsp:spPr>
        <a:xfrm>
          <a:off x="7752984" y="2172443"/>
          <a:ext cx="2348492" cy="1409095"/>
        </a:xfrm>
        <a:prstGeom prst="rect">
          <a:avLst/>
        </a:prstGeom>
        <a:solidFill>
          <a:srgbClr val="0D32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Obtain a line of credit from an FDIC-approved lender.</a:t>
          </a:r>
        </a:p>
      </dsp:txBody>
      <dsp:txXfrm>
        <a:off x="7752984" y="2172443"/>
        <a:ext cx="2348492" cy="1409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37CA8-05ED-4265-8F9D-B4D7A51F8065}">
      <dsp:nvSpPr>
        <dsp:cNvPr id="0" name=""/>
        <dsp:cNvSpPr/>
      </dsp:nvSpPr>
      <dsp:spPr>
        <a:xfrm>
          <a:off x="2960" y="225603"/>
          <a:ext cx="3606469" cy="1442587"/>
        </a:xfrm>
        <a:prstGeom prst="chevron">
          <a:avLst/>
        </a:prstGeom>
        <a:solidFill>
          <a:srgbClr val="0D32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You borrow $100 at 6.8% interest.</a:t>
          </a:r>
        </a:p>
      </dsp:txBody>
      <dsp:txXfrm>
        <a:off x="724254" y="225603"/>
        <a:ext cx="2163882" cy="1442587"/>
      </dsp:txXfrm>
    </dsp:sp>
    <dsp:sp modelId="{08FC46AD-B1D7-4C5C-8CD9-3C51A7BD913F}">
      <dsp:nvSpPr>
        <dsp:cNvPr id="0" name=""/>
        <dsp:cNvSpPr/>
      </dsp:nvSpPr>
      <dsp:spPr>
        <a:xfrm>
          <a:off x="3248782" y="225603"/>
          <a:ext cx="3606469" cy="1442587"/>
        </a:xfrm>
        <a:prstGeom prst="chevron">
          <a:avLst/>
        </a:prstGeom>
        <a:solidFill>
          <a:srgbClr val="0D32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At the end of the year,  you will owe $6.80 in interest.</a:t>
          </a:r>
        </a:p>
      </dsp:txBody>
      <dsp:txXfrm>
        <a:off x="3970076" y="225603"/>
        <a:ext cx="2163882" cy="1442587"/>
      </dsp:txXfrm>
    </dsp:sp>
    <dsp:sp modelId="{C4E961B0-D9B8-4AAD-92B9-C06E957440F1}">
      <dsp:nvSpPr>
        <dsp:cNvPr id="0" name=""/>
        <dsp:cNvSpPr/>
      </dsp:nvSpPr>
      <dsp:spPr>
        <a:xfrm>
          <a:off x="6494604" y="225603"/>
          <a:ext cx="3606469" cy="1442587"/>
        </a:xfrm>
        <a:prstGeom prst="chevron">
          <a:avLst/>
        </a:prstGeom>
        <a:solidFill>
          <a:srgbClr val="0D32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Your estimated daily interest is around $.02 per day.</a:t>
          </a:r>
        </a:p>
      </dsp:txBody>
      <dsp:txXfrm>
        <a:off x="7215898" y="225603"/>
        <a:ext cx="2163882" cy="14425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2F98F-7D76-4B5D-BA86-1D56B4882019}">
      <dsp:nvSpPr>
        <dsp:cNvPr id="0" name=""/>
        <dsp:cNvSpPr/>
      </dsp:nvSpPr>
      <dsp:spPr>
        <a:xfrm>
          <a:off x="2193108" y="3134"/>
          <a:ext cx="1025954" cy="1025954"/>
        </a:xfrm>
        <a:prstGeom prst="ellipse">
          <a:avLst/>
        </a:prstGeom>
        <a:solidFill>
          <a:srgbClr val="5398A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93CFB58-28A5-4A03-89F7-530119B4F8CB}">
      <dsp:nvSpPr>
        <dsp:cNvPr id="0" name=""/>
        <dsp:cNvSpPr/>
      </dsp:nvSpPr>
      <dsp:spPr>
        <a:xfrm>
          <a:off x="2706085" y="3134"/>
          <a:ext cx="5473840" cy="1025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8740" rIns="0" bIns="78740" numCol="1" spcCol="1270" anchor="ctr" anchorCtr="0">
          <a:noAutofit/>
        </a:bodyPr>
        <a:lstStyle/>
        <a:p>
          <a:pPr marL="0" lvl="0" indent="0" algn="l" defTabSz="2755900" rtl="0">
            <a:lnSpc>
              <a:spcPct val="90000"/>
            </a:lnSpc>
            <a:spcBef>
              <a:spcPct val="0"/>
            </a:spcBef>
            <a:spcAft>
              <a:spcPct val="35000"/>
            </a:spcAft>
            <a:buNone/>
          </a:pPr>
          <a:r>
            <a:rPr lang="en-US" sz="6200" kern="1200" dirty="0"/>
            <a:t>Car Loans</a:t>
          </a:r>
        </a:p>
      </dsp:txBody>
      <dsp:txXfrm>
        <a:off x="2706085" y="3134"/>
        <a:ext cx="5473840" cy="1025954"/>
      </dsp:txXfrm>
    </dsp:sp>
    <dsp:sp modelId="{2D6211D7-61F1-4520-80B7-DF62BADF8947}">
      <dsp:nvSpPr>
        <dsp:cNvPr id="0" name=""/>
        <dsp:cNvSpPr/>
      </dsp:nvSpPr>
      <dsp:spPr>
        <a:xfrm>
          <a:off x="2193108" y="1029088"/>
          <a:ext cx="1025954" cy="1025954"/>
        </a:xfrm>
        <a:prstGeom prst="ellipse">
          <a:avLst/>
        </a:prstGeom>
        <a:solidFill>
          <a:srgbClr val="5398A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2B9C1AE-A17E-47FC-AFB1-26B7FBDB503C}">
      <dsp:nvSpPr>
        <dsp:cNvPr id="0" name=""/>
        <dsp:cNvSpPr/>
      </dsp:nvSpPr>
      <dsp:spPr>
        <a:xfrm>
          <a:off x="2706085" y="1029088"/>
          <a:ext cx="5473840" cy="1025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8740" rIns="0" bIns="78740" numCol="1" spcCol="1270" anchor="ctr" anchorCtr="0">
          <a:noAutofit/>
        </a:bodyPr>
        <a:lstStyle/>
        <a:p>
          <a:pPr marL="0" lvl="0" indent="0" algn="l" defTabSz="2755900" rtl="0">
            <a:lnSpc>
              <a:spcPct val="90000"/>
            </a:lnSpc>
            <a:spcBef>
              <a:spcPct val="0"/>
            </a:spcBef>
            <a:spcAft>
              <a:spcPct val="35000"/>
            </a:spcAft>
            <a:buNone/>
          </a:pPr>
          <a:r>
            <a:rPr lang="en-US" sz="6200" kern="1200" dirty="0"/>
            <a:t>Student Loans</a:t>
          </a:r>
        </a:p>
      </dsp:txBody>
      <dsp:txXfrm>
        <a:off x="2706085" y="1029088"/>
        <a:ext cx="5473840" cy="1025954"/>
      </dsp:txXfrm>
    </dsp:sp>
    <dsp:sp modelId="{B85D1A3D-B208-4DAC-99B2-D1F346270CA1}">
      <dsp:nvSpPr>
        <dsp:cNvPr id="0" name=""/>
        <dsp:cNvSpPr/>
      </dsp:nvSpPr>
      <dsp:spPr>
        <a:xfrm>
          <a:off x="2193108" y="2055042"/>
          <a:ext cx="1025954" cy="1025954"/>
        </a:xfrm>
        <a:prstGeom prst="ellipse">
          <a:avLst/>
        </a:prstGeom>
        <a:solidFill>
          <a:srgbClr val="5398A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CA78C3A-B3C3-4B6F-BCFA-D1E745E6B037}">
      <dsp:nvSpPr>
        <dsp:cNvPr id="0" name=""/>
        <dsp:cNvSpPr/>
      </dsp:nvSpPr>
      <dsp:spPr>
        <a:xfrm>
          <a:off x="2706085" y="2055042"/>
          <a:ext cx="5473840" cy="1025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8740" rIns="0" bIns="78740" numCol="1" spcCol="1270" anchor="ctr" anchorCtr="0">
          <a:noAutofit/>
        </a:bodyPr>
        <a:lstStyle/>
        <a:p>
          <a:pPr marL="0" lvl="0" indent="0" algn="l" defTabSz="2755900" rtl="0">
            <a:lnSpc>
              <a:spcPct val="90000"/>
            </a:lnSpc>
            <a:spcBef>
              <a:spcPct val="0"/>
            </a:spcBef>
            <a:spcAft>
              <a:spcPct val="35000"/>
            </a:spcAft>
            <a:buNone/>
          </a:pPr>
          <a:r>
            <a:rPr lang="en-US" sz="6200" kern="1200" dirty="0"/>
            <a:t>Personal Loans</a:t>
          </a:r>
        </a:p>
      </dsp:txBody>
      <dsp:txXfrm>
        <a:off x="2706085" y="2055042"/>
        <a:ext cx="5473840" cy="1025954"/>
      </dsp:txXfrm>
    </dsp:sp>
    <dsp:sp modelId="{D6AF6F2D-22AC-458F-91DF-03997A743254}">
      <dsp:nvSpPr>
        <dsp:cNvPr id="0" name=""/>
        <dsp:cNvSpPr/>
      </dsp:nvSpPr>
      <dsp:spPr>
        <a:xfrm>
          <a:off x="2193108" y="3080996"/>
          <a:ext cx="1025954" cy="1025954"/>
        </a:xfrm>
        <a:prstGeom prst="ellipse">
          <a:avLst/>
        </a:prstGeom>
        <a:solidFill>
          <a:srgbClr val="5398A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ED9BCCA-8A84-4AB9-B6FC-F5C7730BC649}">
      <dsp:nvSpPr>
        <dsp:cNvPr id="0" name=""/>
        <dsp:cNvSpPr/>
      </dsp:nvSpPr>
      <dsp:spPr>
        <a:xfrm>
          <a:off x="2706085" y="3080996"/>
          <a:ext cx="5473840" cy="1025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8740" rIns="0" bIns="78740" numCol="1" spcCol="1270" anchor="ctr" anchorCtr="0">
          <a:noAutofit/>
        </a:bodyPr>
        <a:lstStyle/>
        <a:p>
          <a:pPr marL="0" lvl="0" indent="0" algn="l" defTabSz="2755900" rtl="0">
            <a:lnSpc>
              <a:spcPct val="90000"/>
            </a:lnSpc>
            <a:spcBef>
              <a:spcPct val="0"/>
            </a:spcBef>
            <a:spcAft>
              <a:spcPct val="35000"/>
            </a:spcAft>
            <a:buNone/>
          </a:pPr>
          <a:r>
            <a:rPr lang="en-US" sz="6200" kern="1200" dirty="0"/>
            <a:t>Payday Loans</a:t>
          </a:r>
        </a:p>
      </dsp:txBody>
      <dsp:txXfrm>
        <a:off x="2706085" y="3080996"/>
        <a:ext cx="5473840" cy="10259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D04B6-7F3A-4485-9989-E33351A23D62}">
      <dsp:nvSpPr>
        <dsp:cNvPr id="0" name=""/>
        <dsp:cNvSpPr/>
      </dsp:nvSpPr>
      <dsp:spPr>
        <a:xfrm>
          <a:off x="0" y="38231"/>
          <a:ext cx="10104436" cy="839474"/>
        </a:xfrm>
        <a:prstGeom prst="roundRect">
          <a:avLst/>
        </a:prstGeom>
        <a:solidFill>
          <a:srgbClr val="0D32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Long Term Auto Loans</a:t>
          </a:r>
        </a:p>
      </dsp:txBody>
      <dsp:txXfrm>
        <a:off x="40980" y="79211"/>
        <a:ext cx="10022476" cy="757514"/>
      </dsp:txXfrm>
    </dsp:sp>
    <dsp:sp modelId="{4468533F-0C4B-4BE2-A7B3-031075A0F0A9}">
      <dsp:nvSpPr>
        <dsp:cNvPr id="0" name=""/>
        <dsp:cNvSpPr/>
      </dsp:nvSpPr>
      <dsp:spPr>
        <a:xfrm>
          <a:off x="0" y="877706"/>
          <a:ext cx="10104436" cy="94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816"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Loans from 36 months (3 years) to 84 months (7 years). </a:t>
          </a:r>
        </a:p>
        <a:p>
          <a:pPr marL="228600" lvl="1" indent="-228600" algn="l" defTabSz="1200150">
            <a:lnSpc>
              <a:spcPct val="90000"/>
            </a:lnSpc>
            <a:spcBef>
              <a:spcPct val="0"/>
            </a:spcBef>
            <a:spcAft>
              <a:spcPct val="20000"/>
            </a:spcAft>
            <a:buChar char="•"/>
          </a:pPr>
          <a:r>
            <a:rPr lang="en-US" sz="2700" kern="1200" dirty="0"/>
            <a:t>Smaller monthly payments, but you pay more in interest.</a:t>
          </a:r>
        </a:p>
      </dsp:txBody>
      <dsp:txXfrm>
        <a:off x="0" y="877706"/>
        <a:ext cx="10104436" cy="941850"/>
      </dsp:txXfrm>
    </dsp:sp>
    <dsp:sp modelId="{95985148-79DD-4C5D-B3DA-1FEC5AC55E2C}">
      <dsp:nvSpPr>
        <dsp:cNvPr id="0" name=""/>
        <dsp:cNvSpPr/>
      </dsp:nvSpPr>
      <dsp:spPr>
        <a:xfrm>
          <a:off x="0" y="1819556"/>
          <a:ext cx="10104436" cy="839474"/>
        </a:xfrm>
        <a:prstGeom prst="roundRect">
          <a:avLst/>
        </a:prstGeom>
        <a:solidFill>
          <a:srgbClr val="0D32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Short Term Auto Loans</a:t>
          </a:r>
        </a:p>
      </dsp:txBody>
      <dsp:txXfrm>
        <a:off x="40980" y="1860536"/>
        <a:ext cx="10022476" cy="757514"/>
      </dsp:txXfrm>
    </dsp:sp>
    <dsp:sp modelId="{A4178789-BBBC-427B-A47F-95080C906DC5}">
      <dsp:nvSpPr>
        <dsp:cNvPr id="0" name=""/>
        <dsp:cNvSpPr/>
      </dsp:nvSpPr>
      <dsp:spPr>
        <a:xfrm>
          <a:off x="0" y="2659031"/>
          <a:ext cx="10104436" cy="141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816"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Loans from 12 months (1 year) to 36 months (3 years). </a:t>
          </a:r>
        </a:p>
        <a:p>
          <a:pPr marL="228600" lvl="1" indent="-228600" algn="l" defTabSz="1200150">
            <a:lnSpc>
              <a:spcPct val="90000"/>
            </a:lnSpc>
            <a:spcBef>
              <a:spcPct val="0"/>
            </a:spcBef>
            <a:spcAft>
              <a:spcPct val="20000"/>
            </a:spcAft>
            <a:buChar char="•"/>
          </a:pPr>
          <a:r>
            <a:rPr lang="en-US" sz="2700" kern="1200" dirty="0"/>
            <a:t>Pay off the loan quicker. </a:t>
          </a:r>
        </a:p>
        <a:p>
          <a:pPr marL="228600" lvl="1" indent="-228600" algn="l" defTabSz="1200150">
            <a:lnSpc>
              <a:spcPct val="90000"/>
            </a:lnSpc>
            <a:spcBef>
              <a:spcPct val="0"/>
            </a:spcBef>
            <a:spcAft>
              <a:spcPct val="20000"/>
            </a:spcAft>
            <a:buChar char="•"/>
          </a:pPr>
          <a:r>
            <a:rPr lang="en-US" sz="2700" kern="1200" dirty="0"/>
            <a:t>Higher monthly payment, but you pay less in interest. </a:t>
          </a:r>
        </a:p>
      </dsp:txBody>
      <dsp:txXfrm>
        <a:off x="0" y="2659031"/>
        <a:ext cx="10104436" cy="14127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F17E5-968D-4C9A-8CDC-FF0EF8B22786}">
      <dsp:nvSpPr>
        <dsp:cNvPr id="0" name=""/>
        <dsp:cNvSpPr/>
      </dsp:nvSpPr>
      <dsp:spPr>
        <a:xfrm rot="5400000">
          <a:off x="6069078" y="-2230945"/>
          <a:ext cx="1603878" cy="6466839"/>
        </a:xfrm>
        <a:prstGeom prst="round2SameRect">
          <a:avLst/>
        </a:prstGeom>
        <a:solidFill>
          <a:schemeClr val="bg1">
            <a:alpha val="90000"/>
          </a:schemeClr>
        </a:solidFill>
        <a:ln w="12700" cap="flat" cmpd="sng" algn="ctr">
          <a:solidFill>
            <a:srgbClr val="5398A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For undergraduate students.</a:t>
          </a:r>
        </a:p>
        <a:p>
          <a:pPr marL="228600" lvl="1" indent="-228600" algn="l" defTabSz="1022350">
            <a:lnSpc>
              <a:spcPct val="90000"/>
            </a:lnSpc>
            <a:spcBef>
              <a:spcPct val="0"/>
            </a:spcBef>
            <a:spcAft>
              <a:spcPct val="15000"/>
            </a:spcAft>
            <a:buChar char="•"/>
          </a:pPr>
          <a:r>
            <a:rPr lang="en-US" sz="2300" kern="1200" dirty="0"/>
            <a:t>Government will pay the interest while you are in school.</a:t>
          </a:r>
        </a:p>
      </dsp:txBody>
      <dsp:txXfrm rot="-5400000">
        <a:off x="3637598" y="278830"/>
        <a:ext cx="6388544" cy="1447288"/>
      </dsp:txXfrm>
    </dsp:sp>
    <dsp:sp modelId="{ED34444B-ABAA-4F31-8F5E-329CC53F1CAD}">
      <dsp:nvSpPr>
        <dsp:cNvPr id="0" name=""/>
        <dsp:cNvSpPr/>
      </dsp:nvSpPr>
      <dsp:spPr>
        <a:xfrm>
          <a:off x="0" y="50"/>
          <a:ext cx="3637597" cy="2004847"/>
        </a:xfrm>
        <a:prstGeom prst="roundRect">
          <a:avLst/>
        </a:prstGeom>
        <a:solidFill>
          <a:srgbClr val="0D32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Subsidized </a:t>
          </a:r>
        </a:p>
      </dsp:txBody>
      <dsp:txXfrm>
        <a:off x="97869" y="97919"/>
        <a:ext cx="3441859" cy="1809109"/>
      </dsp:txXfrm>
    </dsp:sp>
    <dsp:sp modelId="{680D5426-D757-45A1-AE1D-9A8674812992}">
      <dsp:nvSpPr>
        <dsp:cNvPr id="0" name=""/>
        <dsp:cNvSpPr/>
      </dsp:nvSpPr>
      <dsp:spPr>
        <a:xfrm rot="5400000">
          <a:off x="6069078" y="-125855"/>
          <a:ext cx="1603878" cy="6466839"/>
        </a:xfrm>
        <a:prstGeom prst="round2SameRect">
          <a:avLst/>
        </a:prstGeom>
        <a:solidFill>
          <a:schemeClr val="bg1">
            <a:alpha val="90000"/>
          </a:schemeClr>
        </a:solidFill>
        <a:ln w="12700" cap="flat" cmpd="sng" algn="ctr">
          <a:solidFill>
            <a:srgbClr val="5398A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For undergraduates, graduate or professional students.</a:t>
          </a:r>
        </a:p>
        <a:p>
          <a:pPr marL="228600" lvl="1" indent="-228600" algn="l" defTabSz="1022350">
            <a:lnSpc>
              <a:spcPct val="90000"/>
            </a:lnSpc>
            <a:spcBef>
              <a:spcPct val="0"/>
            </a:spcBef>
            <a:spcAft>
              <a:spcPct val="15000"/>
            </a:spcAft>
            <a:buChar char="•"/>
          </a:pPr>
          <a:r>
            <a:rPr lang="en-US" sz="2300" kern="1200" dirty="0"/>
            <a:t>Loan accumulates interest while you are in school. </a:t>
          </a:r>
        </a:p>
      </dsp:txBody>
      <dsp:txXfrm rot="-5400000">
        <a:off x="3637598" y="2383920"/>
        <a:ext cx="6388544" cy="1447288"/>
      </dsp:txXfrm>
    </dsp:sp>
    <dsp:sp modelId="{8FBE789B-8EFE-4381-B777-BD6C17EFF8A1}">
      <dsp:nvSpPr>
        <dsp:cNvPr id="0" name=""/>
        <dsp:cNvSpPr/>
      </dsp:nvSpPr>
      <dsp:spPr>
        <a:xfrm>
          <a:off x="0" y="2105140"/>
          <a:ext cx="3637597" cy="2004847"/>
        </a:xfrm>
        <a:prstGeom prst="roundRect">
          <a:avLst/>
        </a:prstGeom>
        <a:solidFill>
          <a:srgbClr val="0D32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Unsubsidized</a:t>
          </a:r>
        </a:p>
      </dsp:txBody>
      <dsp:txXfrm>
        <a:off x="97869" y="2203009"/>
        <a:ext cx="3441859" cy="18091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E175B-F49D-4C79-8C4D-B44B634C59A1}">
      <dsp:nvSpPr>
        <dsp:cNvPr id="0" name=""/>
        <dsp:cNvSpPr/>
      </dsp:nvSpPr>
      <dsp:spPr>
        <a:xfrm>
          <a:off x="0" y="2555"/>
          <a:ext cx="3157636" cy="1894581"/>
        </a:xfrm>
        <a:prstGeom prst="rect">
          <a:avLst/>
        </a:prstGeom>
        <a:solidFill>
          <a:srgbClr val="0D32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Work part time or get tuition reimbursement.</a:t>
          </a:r>
        </a:p>
      </dsp:txBody>
      <dsp:txXfrm>
        <a:off x="0" y="2555"/>
        <a:ext cx="3157636" cy="1894581"/>
      </dsp:txXfrm>
    </dsp:sp>
    <dsp:sp modelId="{7A3856FA-A067-43E5-8545-093CC6FC3C2F}">
      <dsp:nvSpPr>
        <dsp:cNvPr id="0" name=""/>
        <dsp:cNvSpPr/>
      </dsp:nvSpPr>
      <dsp:spPr>
        <a:xfrm>
          <a:off x="3473400" y="2555"/>
          <a:ext cx="3157636" cy="1894581"/>
        </a:xfrm>
        <a:prstGeom prst="rect">
          <a:avLst/>
        </a:prstGeom>
        <a:solidFill>
          <a:srgbClr val="0D32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Open an Individual Development Account.</a:t>
          </a:r>
        </a:p>
      </dsp:txBody>
      <dsp:txXfrm>
        <a:off x="3473400" y="2555"/>
        <a:ext cx="3157636" cy="1894581"/>
      </dsp:txXfrm>
    </dsp:sp>
    <dsp:sp modelId="{4B58673E-BFB0-406A-8C26-87AEEDACD2E0}">
      <dsp:nvSpPr>
        <dsp:cNvPr id="0" name=""/>
        <dsp:cNvSpPr/>
      </dsp:nvSpPr>
      <dsp:spPr>
        <a:xfrm>
          <a:off x="6946800" y="2555"/>
          <a:ext cx="3157636" cy="1894581"/>
        </a:xfrm>
        <a:prstGeom prst="rect">
          <a:avLst/>
        </a:prstGeom>
        <a:solidFill>
          <a:srgbClr val="0D32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Fill out the FAFSA to see what grants you qualify for.</a:t>
          </a:r>
        </a:p>
      </dsp:txBody>
      <dsp:txXfrm>
        <a:off x="6946800" y="2555"/>
        <a:ext cx="3157636" cy="1894581"/>
      </dsp:txXfrm>
    </dsp:sp>
    <dsp:sp modelId="{64917D8D-2A20-4FE4-B388-AA2AF2238356}">
      <dsp:nvSpPr>
        <dsp:cNvPr id="0" name=""/>
        <dsp:cNvSpPr/>
      </dsp:nvSpPr>
      <dsp:spPr>
        <a:xfrm>
          <a:off x="1736700" y="2212900"/>
          <a:ext cx="3157636" cy="1894581"/>
        </a:xfrm>
        <a:prstGeom prst="rect">
          <a:avLst/>
        </a:prstGeom>
        <a:solidFill>
          <a:srgbClr val="0D32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Apply for as many scholarships as you can.</a:t>
          </a:r>
        </a:p>
        <a:p>
          <a:pPr marL="0" lvl="0" indent="0" algn="ctr" defTabSz="1200150">
            <a:lnSpc>
              <a:spcPct val="90000"/>
            </a:lnSpc>
            <a:spcBef>
              <a:spcPct val="0"/>
            </a:spcBef>
            <a:spcAft>
              <a:spcPct val="35000"/>
            </a:spcAft>
            <a:buNone/>
          </a:pPr>
          <a:r>
            <a:rPr lang="en-US" sz="2700" u="sng" kern="1200" dirty="0"/>
            <a:t>www.fastweb.com</a:t>
          </a:r>
          <a:r>
            <a:rPr lang="en-US" sz="2700" kern="1200" dirty="0"/>
            <a:t> </a:t>
          </a:r>
        </a:p>
      </dsp:txBody>
      <dsp:txXfrm>
        <a:off x="1736700" y="2212900"/>
        <a:ext cx="3157636" cy="1894581"/>
      </dsp:txXfrm>
    </dsp:sp>
    <dsp:sp modelId="{F8AB5B21-E7CC-43FC-A3A1-CC2EAD682285}">
      <dsp:nvSpPr>
        <dsp:cNvPr id="0" name=""/>
        <dsp:cNvSpPr/>
      </dsp:nvSpPr>
      <dsp:spPr>
        <a:xfrm>
          <a:off x="5210100" y="2212900"/>
          <a:ext cx="3157636" cy="1894581"/>
        </a:xfrm>
        <a:prstGeom prst="rect">
          <a:avLst/>
        </a:prstGeom>
        <a:solidFill>
          <a:srgbClr val="0D32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Apply for work study when you fill out the FAFSA.</a:t>
          </a:r>
        </a:p>
      </dsp:txBody>
      <dsp:txXfrm>
        <a:off x="5210100" y="2212900"/>
        <a:ext cx="3157636" cy="18945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474F2-74C9-4EF7-9F8C-1EA68D844285}">
      <dsp:nvSpPr>
        <dsp:cNvPr id="0" name=""/>
        <dsp:cNvSpPr/>
      </dsp:nvSpPr>
      <dsp:spPr>
        <a:xfrm>
          <a:off x="4639" y="757218"/>
          <a:ext cx="2372872" cy="55440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kern="1200" dirty="0"/>
            <a:t>Unsecured</a:t>
          </a:r>
        </a:p>
      </dsp:txBody>
      <dsp:txXfrm>
        <a:off x="4639" y="757218"/>
        <a:ext cx="2372872" cy="554400"/>
      </dsp:txXfrm>
    </dsp:sp>
    <dsp:sp modelId="{77E8A5FE-FF37-4EE3-A5C2-CCC984ACB415}">
      <dsp:nvSpPr>
        <dsp:cNvPr id="0" name=""/>
        <dsp:cNvSpPr/>
      </dsp:nvSpPr>
      <dsp:spPr>
        <a:xfrm>
          <a:off x="2377512" y="64218"/>
          <a:ext cx="474574" cy="1940400"/>
        </a:xfrm>
        <a:prstGeom prst="leftBrace">
          <a:avLst>
            <a:gd name="adj1" fmla="val 35000"/>
            <a:gd name="adj2" fmla="val 50000"/>
          </a:avLst>
        </a:prstGeom>
        <a:noFill/>
        <a:ln w="12700" cap="flat" cmpd="sng" algn="ctr">
          <a:solidFill>
            <a:srgbClr val="5398A2"/>
          </a:solidFill>
          <a:prstDash val="solid"/>
          <a:miter lim="800000"/>
        </a:ln>
        <a:effectLst/>
      </dsp:spPr>
      <dsp:style>
        <a:lnRef idx="2">
          <a:scrgbClr r="0" g="0" b="0"/>
        </a:lnRef>
        <a:fillRef idx="0">
          <a:scrgbClr r="0" g="0" b="0"/>
        </a:fillRef>
        <a:effectRef idx="0">
          <a:scrgbClr r="0" g="0" b="0"/>
        </a:effectRef>
        <a:fontRef idx="minor"/>
      </dsp:style>
    </dsp:sp>
    <dsp:sp modelId="{2F08D351-1509-40AB-A81D-19FA985F3EF7}">
      <dsp:nvSpPr>
        <dsp:cNvPr id="0" name=""/>
        <dsp:cNvSpPr/>
      </dsp:nvSpPr>
      <dsp:spPr>
        <a:xfrm>
          <a:off x="3041916" y="64218"/>
          <a:ext cx="6454214" cy="1940400"/>
        </a:xfrm>
        <a:prstGeom prst="rect">
          <a:avLst/>
        </a:prstGeom>
        <a:solidFill>
          <a:srgbClr val="0D32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Loans that are not backed by assets.</a:t>
          </a:r>
        </a:p>
        <a:p>
          <a:pPr marL="285750" lvl="1" indent="-285750" algn="l" defTabSz="1244600">
            <a:lnSpc>
              <a:spcPct val="90000"/>
            </a:lnSpc>
            <a:spcBef>
              <a:spcPct val="0"/>
            </a:spcBef>
            <a:spcAft>
              <a:spcPct val="15000"/>
            </a:spcAft>
            <a:buChar char="•"/>
          </a:pPr>
          <a:r>
            <a:rPr lang="en-US" sz="2800" kern="1200" dirty="0"/>
            <a:t>Lender does not have collateral they can seize if you do not repay your loan.</a:t>
          </a:r>
        </a:p>
        <a:p>
          <a:pPr marL="285750" lvl="1" indent="-285750" algn="l" defTabSz="1244600">
            <a:lnSpc>
              <a:spcPct val="90000"/>
            </a:lnSpc>
            <a:spcBef>
              <a:spcPct val="0"/>
            </a:spcBef>
            <a:spcAft>
              <a:spcPct val="15000"/>
            </a:spcAft>
            <a:buChar char="•"/>
          </a:pPr>
          <a:r>
            <a:rPr lang="en-US" sz="2800" kern="1200" dirty="0"/>
            <a:t>Higher interest rates.</a:t>
          </a:r>
        </a:p>
      </dsp:txBody>
      <dsp:txXfrm>
        <a:off x="3041916" y="64218"/>
        <a:ext cx="6454214" cy="1940400"/>
      </dsp:txXfrm>
    </dsp:sp>
    <dsp:sp modelId="{22C5F599-DC9B-4F09-A503-BF7D9D885292}">
      <dsp:nvSpPr>
        <dsp:cNvPr id="0" name=""/>
        <dsp:cNvSpPr/>
      </dsp:nvSpPr>
      <dsp:spPr>
        <a:xfrm>
          <a:off x="4639" y="2798419"/>
          <a:ext cx="2372872" cy="55440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kern="1200" dirty="0"/>
            <a:t>Secured</a:t>
          </a:r>
        </a:p>
      </dsp:txBody>
      <dsp:txXfrm>
        <a:off x="4639" y="2798419"/>
        <a:ext cx="2372872" cy="554400"/>
      </dsp:txXfrm>
    </dsp:sp>
    <dsp:sp modelId="{8FBE9800-476B-4AF2-92D1-95819E04B72B}">
      <dsp:nvSpPr>
        <dsp:cNvPr id="0" name=""/>
        <dsp:cNvSpPr/>
      </dsp:nvSpPr>
      <dsp:spPr>
        <a:xfrm>
          <a:off x="2377512" y="2105419"/>
          <a:ext cx="474574" cy="1940400"/>
        </a:xfrm>
        <a:prstGeom prst="leftBrace">
          <a:avLst>
            <a:gd name="adj1" fmla="val 35000"/>
            <a:gd name="adj2" fmla="val 50000"/>
          </a:avLst>
        </a:prstGeom>
        <a:noFill/>
        <a:ln w="12700" cap="flat" cmpd="sng" algn="ctr">
          <a:solidFill>
            <a:srgbClr val="5398A2"/>
          </a:solidFill>
          <a:prstDash val="solid"/>
          <a:miter lim="800000"/>
        </a:ln>
        <a:effectLst/>
      </dsp:spPr>
      <dsp:style>
        <a:lnRef idx="2">
          <a:scrgbClr r="0" g="0" b="0"/>
        </a:lnRef>
        <a:fillRef idx="0">
          <a:scrgbClr r="0" g="0" b="0"/>
        </a:fillRef>
        <a:effectRef idx="0">
          <a:scrgbClr r="0" g="0" b="0"/>
        </a:effectRef>
        <a:fontRef idx="minor"/>
      </dsp:style>
    </dsp:sp>
    <dsp:sp modelId="{B1172C23-7AE2-4F2A-AB46-F9C379F29CC9}">
      <dsp:nvSpPr>
        <dsp:cNvPr id="0" name=""/>
        <dsp:cNvSpPr/>
      </dsp:nvSpPr>
      <dsp:spPr>
        <a:xfrm>
          <a:off x="3041916" y="2105419"/>
          <a:ext cx="6454214" cy="1940400"/>
        </a:xfrm>
        <a:prstGeom prst="rect">
          <a:avLst/>
        </a:prstGeom>
        <a:solidFill>
          <a:srgbClr val="0D32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Loan backed by assets or collateral.</a:t>
          </a:r>
        </a:p>
        <a:p>
          <a:pPr marL="285750" lvl="1" indent="-285750" algn="l" defTabSz="1244600">
            <a:lnSpc>
              <a:spcPct val="90000"/>
            </a:lnSpc>
            <a:spcBef>
              <a:spcPct val="0"/>
            </a:spcBef>
            <a:spcAft>
              <a:spcPct val="15000"/>
            </a:spcAft>
            <a:buChar char="•"/>
          </a:pPr>
          <a:r>
            <a:rPr lang="en-US" sz="2800" kern="1200" dirty="0"/>
            <a:t>Ensure you will be able to repay the loan or your assets will be taken from you.</a:t>
          </a:r>
        </a:p>
        <a:p>
          <a:pPr marL="285750" lvl="1" indent="-285750" algn="l" defTabSz="1244600">
            <a:lnSpc>
              <a:spcPct val="90000"/>
            </a:lnSpc>
            <a:spcBef>
              <a:spcPct val="0"/>
            </a:spcBef>
            <a:spcAft>
              <a:spcPct val="15000"/>
            </a:spcAft>
            <a:buChar char="•"/>
          </a:pPr>
          <a:r>
            <a:rPr lang="en-US" sz="2800" kern="1200" dirty="0"/>
            <a:t>Usually have lower interest rates.</a:t>
          </a:r>
        </a:p>
      </dsp:txBody>
      <dsp:txXfrm>
        <a:off x="3041916" y="2105419"/>
        <a:ext cx="6454214" cy="1940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63DD1-8B1F-4BC6-BA69-FA0061948F40}">
      <dsp:nvSpPr>
        <dsp:cNvPr id="0" name=""/>
        <dsp:cNvSpPr/>
      </dsp:nvSpPr>
      <dsp:spPr>
        <a:xfrm>
          <a:off x="0" y="225512"/>
          <a:ext cx="10104436" cy="994500"/>
        </a:xfrm>
        <a:prstGeom prst="roundRect">
          <a:avLst/>
        </a:prstGeom>
        <a:solidFill>
          <a:srgbClr val="0D3254"/>
        </a:solidFill>
        <a:ln w="12700" cap="flat" cmpd="sng" algn="ctr">
          <a:solidFill>
            <a:srgbClr val="0D325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The average borrower is in debt for 5 months of the year, spending an average of $520 in fees to repeatedly borrow $375.</a:t>
          </a:r>
        </a:p>
      </dsp:txBody>
      <dsp:txXfrm>
        <a:off x="48547" y="274059"/>
        <a:ext cx="10007342" cy="897406"/>
      </dsp:txXfrm>
    </dsp:sp>
    <dsp:sp modelId="{59D7B0E8-A7DA-4D22-BEF5-70AE7C0A83F6}">
      <dsp:nvSpPr>
        <dsp:cNvPr id="0" name=""/>
        <dsp:cNvSpPr/>
      </dsp:nvSpPr>
      <dsp:spPr>
        <a:xfrm>
          <a:off x="0" y="1292012"/>
          <a:ext cx="10104436" cy="994500"/>
        </a:xfrm>
        <a:prstGeom prst="roundRect">
          <a:avLst/>
        </a:prstGeom>
        <a:solidFill>
          <a:srgbClr val="0D3254"/>
        </a:solidFill>
        <a:ln w="12700" cap="flat" cmpd="sng" algn="ctr">
          <a:solidFill>
            <a:srgbClr val="0D325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Typical payday loans have a repayment term of two-weeks and an average annual percentage rate of nearly 400%.</a:t>
          </a:r>
        </a:p>
      </dsp:txBody>
      <dsp:txXfrm>
        <a:off x="48547" y="1340559"/>
        <a:ext cx="10007342" cy="897406"/>
      </dsp:txXfrm>
    </dsp:sp>
    <dsp:sp modelId="{CA692029-74EA-4D4A-BA49-462688B14FA1}">
      <dsp:nvSpPr>
        <dsp:cNvPr id="0" name=""/>
        <dsp:cNvSpPr/>
      </dsp:nvSpPr>
      <dsp:spPr>
        <a:xfrm>
          <a:off x="0" y="2358512"/>
          <a:ext cx="10104436" cy="994500"/>
        </a:xfrm>
        <a:prstGeom prst="roundRect">
          <a:avLst/>
        </a:prstGeom>
        <a:solidFill>
          <a:srgbClr val="0D3254"/>
        </a:solidFill>
        <a:ln w="12700" cap="flat" cmpd="sng" algn="ctr">
          <a:solidFill>
            <a:srgbClr val="0D325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7-10 borrowers use payday loans for regular, recurring expenses such as rent and utilities. </a:t>
          </a:r>
        </a:p>
      </dsp:txBody>
      <dsp:txXfrm>
        <a:off x="48547" y="2407059"/>
        <a:ext cx="10007342" cy="897406"/>
      </dsp:txXfrm>
    </dsp:sp>
    <dsp:sp modelId="{81E042B4-F7B9-4654-B0D3-7B9C99775D40}">
      <dsp:nvSpPr>
        <dsp:cNvPr id="0" name=""/>
        <dsp:cNvSpPr/>
      </dsp:nvSpPr>
      <dsp:spPr>
        <a:xfrm>
          <a:off x="0" y="3425012"/>
          <a:ext cx="10104436" cy="994500"/>
        </a:xfrm>
        <a:prstGeom prst="roundRect">
          <a:avLst/>
        </a:prstGeom>
        <a:solidFill>
          <a:srgbClr val="0D3254"/>
        </a:solidFill>
        <a:ln w="12700" cap="flat" cmpd="sng" algn="ctr">
          <a:solidFill>
            <a:srgbClr val="0D325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Payday lenders have access to checking accounts to ensure they can collect money owed from the borrower before other lenders or bills are paid.</a:t>
          </a:r>
        </a:p>
      </dsp:txBody>
      <dsp:txXfrm>
        <a:off x="48547" y="3473559"/>
        <a:ext cx="10007342" cy="8974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1DFDB-A935-4DDE-B06D-E352B877D7F7}">
      <dsp:nvSpPr>
        <dsp:cNvPr id="0" name=""/>
        <dsp:cNvSpPr/>
      </dsp:nvSpPr>
      <dsp:spPr>
        <a:xfrm>
          <a:off x="8880" y="1258702"/>
          <a:ext cx="2654388" cy="1592632"/>
        </a:xfrm>
        <a:prstGeom prst="roundRect">
          <a:avLst>
            <a:gd name="adj" fmla="val 10000"/>
          </a:avLst>
        </a:prstGeom>
        <a:solidFill>
          <a:srgbClr val="0D32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Provide some personal and financial information.</a:t>
          </a:r>
        </a:p>
      </dsp:txBody>
      <dsp:txXfrm>
        <a:off x="55527" y="1305349"/>
        <a:ext cx="2561094" cy="1499338"/>
      </dsp:txXfrm>
    </dsp:sp>
    <dsp:sp modelId="{A087D467-3B30-43AA-83E1-082F84FBE58E}">
      <dsp:nvSpPr>
        <dsp:cNvPr id="0" name=""/>
        <dsp:cNvSpPr/>
      </dsp:nvSpPr>
      <dsp:spPr>
        <a:xfrm>
          <a:off x="2928707" y="1725874"/>
          <a:ext cx="562730" cy="6582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928707" y="1857532"/>
        <a:ext cx="393911" cy="394972"/>
      </dsp:txXfrm>
    </dsp:sp>
    <dsp:sp modelId="{C2CED946-5AD3-4BD0-8E68-D1D296B19909}">
      <dsp:nvSpPr>
        <dsp:cNvPr id="0" name=""/>
        <dsp:cNvSpPr/>
      </dsp:nvSpPr>
      <dsp:spPr>
        <a:xfrm>
          <a:off x="3725024" y="1258702"/>
          <a:ext cx="2654388" cy="1592632"/>
        </a:xfrm>
        <a:prstGeom prst="roundRect">
          <a:avLst>
            <a:gd name="adj" fmla="val 10000"/>
          </a:avLst>
        </a:prstGeom>
        <a:solidFill>
          <a:srgbClr val="0D32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Request a loan for a certain dollar amount.</a:t>
          </a:r>
        </a:p>
      </dsp:txBody>
      <dsp:txXfrm>
        <a:off x="3771671" y="1305349"/>
        <a:ext cx="2561094" cy="1499338"/>
      </dsp:txXfrm>
    </dsp:sp>
    <dsp:sp modelId="{DB8212BD-4C68-41AB-836C-646135E82E6D}">
      <dsp:nvSpPr>
        <dsp:cNvPr id="0" name=""/>
        <dsp:cNvSpPr/>
      </dsp:nvSpPr>
      <dsp:spPr>
        <a:xfrm>
          <a:off x="6644851" y="1725874"/>
          <a:ext cx="562730" cy="6582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644851" y="1857532"/>
        <a:ext cx="393911" cy="394972"/>
      </dsp:txXfrm>
    </dsp:sp>
    <dsp:sp modelId="{CC6F766D-7365-4403-9534-E4642DB41FB2}">
      <dsp:nvSpPr>
        <dsp:cNvPr id="0" name=""/>
        <dsp:cNvSpPr/>
      </dsp:nvSpPr>
      <dsp:spPr>
        <a:xfrm>
          <a:off x="7441167" y="1258702"/>
          <a:ext cx="2654388" cy="1592632"/>
        </a:xfrm>
        <a:prstGeom prst="roundRect">
          <a:avLst>
            <a:gd name="adj" fmla="val 10000"/>
          </a:avLst>
        </a:prstGeom>
        <a:solidFill>
          <a:srgbClr val="0D32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Pay a fee for the loan and receive the cash.</a:t>
          </a:r>
        </a:p>
      </dsp:txBody>
      <dsp:txXfrm>
        <a:off x="7487814" y="1305349"/>
        <a:ext cx="2561094" cy="149933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A2D06-0F60-3742-A679-A50E629163FC}" type="datetimeFigureOut">
              <a:rPr lang="en-US" smtClean="0"/>
              <a:t>8/22/19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8AFB80-FB9D-F145-A578-4166C77F5FE2}" type="slidenum">
              <a:rPr lang="en-US" smtClean="0"/>
              <a:t>‹#›</a:t>
            </a:fld>
            <a:endParaRPr lang="en-US"/>
          </a:p>
        </p:txBody>
      </p:sp>
    </p:spTree>
    <p:extLst>
      <p:ext uri="{BB962C8B-B14F-4D97-AF65-F5344CB8AC3E}">
        <p14:creationId xmlns:p14="http://schemas.microsoft.com/office/powerpoint/2010/main" val="535895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google.com/url?sa=i&amp;rct=j&amp;q=&amp;esrc=s&amp;source=images&amp;cd=&amp;cad=rja&amp;uact=8&amp;ved=0ahUKEwiAyOnr2pXSAhUm0YMKHUrTD6IQjB0IBg&amp;url=http%3A%2F%2Fweknowmemes.com%2F2013%2F05%2Fgame-of-loans%2F&amp;bvm=bv.147448319,d.cGw&amp;psig=AFQjCNGETFMd89NJq_RFQ5GHTfh91JDUDg&amp;ust=1487372051116162</a:t>
            </a:r>
          </a:p>
        </p:txBody>
      </p:sp>
      <p:sp>
        <p:nvSpPr>
          <p:cNvPr id="4" name="Slide Number Placeholder 3"/>
          <p:cNvSpPr>
            <a:spLocks noGrp="1"/>
          </p:cNvSpPr>
          <p:nvPr>
            <p:ph type="sldNum" sz="quarter" idx="10"/>
          </p:nvPr>
        </p:nvSpPr>
        <p:spPr/>
        <p:txBody>
          <a:bodyPr/>
          <a:lstStyle/>
          <a:p>
            <a:fld id="{B88AFB80-FB9D-F145-A578-4166C77F5FE2}" type="slidenum">
              <a:rPr lang="en-US" smtClean="0"/>
              <a:t>1</a:t>
            </a:fld>
            <a:endParaRPr lang="en-US"/>
          </a:p>
        </p:txBody>
      </p:sp>
    </p:spTree>
    <p:extLst>
      <p:ext uri="{BB962C8B-B14F-4D97-AF65-F5344CB8AC3E}">
        <p14:creationId xmlns:p14="http://schemas.microsoft.com/office/powerpoint/2010/main" val="4266678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https://www.credit.com/loans/loan-articles/the-truth-about-payday-loans/</a:t>
            </a:r>
          </a:p>
          <a:p>
            <a:endParaRPr lang="en-US" dirty="0"/>
          </a:p>
          <a:p>
            <a:r>
              <a:rPr lang="en-US" dirty="0"/>
              <a:t>Mr.</a:t>
            </a:r>
            <a:r>
              <a:rPr lang="en-US" baseline="0" dirty="0"/>
              <a:t> Money</a:t>
            </a:r>
            <a:r>
              <a:rPr lang="en-US" dirty="0"/>
              <a:t>: https://www.google.com/url?sa=i&amp;rct=j&amp;q=&amp;esrc=s&amp;source=images&amp;cd=&amp;cad=rja&amp;uact=8&amp;ved=0ahUKEwiv6cDMpbrQAhUMwYMKHY7jB1wQjB0IBg&amp;url=https%3A%2F%2Fmoney4youpaydayloans.com%2Flocations%2Fmr-money-4371-w-3500-s-wvc-ut84120%2F&amp;psig=AFQjCNEGiPOguVRn4WVAE9Kldc7Aw3rf0g&amp;ust=1479832832189282</a:t>
            </a:r>
          </a:p>
          <a:p>
            <a:r>
              <a:rPr lang="en-US" dirty="0"/>
              <a:t>Check city: https://www.google.com/url?sa=i&amp;rct=j&amp;q=&amp;esrc=s&amp;source=images&amp;cd=&amp;cad=rja&amp;uact=8&amp;ved=0ahUKEwi294yFprrQAhXqslQKHXDIApYQjB0IBg&amp;url=http%3A%2F%2Fwww.checkcity.com%2Fcompany%2Fonline-rates-and-fees%2F&amp;psig=AFQjCNEGiPOguVRn4WVAE9Kldc7Aw3rf0g&amp;ust=1479832832189282</a:t>
            </a:r>
          </a:p>
          <a:p>
            <a:r>
              <a:rPr lang="en-US" dirty="0"/>
              <a:t>Money 4</a:t>
            </a:r>
            <a:r>
              <a:rPr lang="en-US" baseline="0" dirty="0"/>
              <a:t> You: </a:t>
            </a:r>
            <a:r>
              <a:rPr lang="en-US" dirty="0"/>
              <a:t>https://www.google.com/url?sa=i&amp;rct=j&amp;q=&amp;esrc=s&amp;source=images&amp;cd=&amp;cad=rja&amp;uact=8&amp;ved=0ahUKEwinus-KprrQAhXmllQKHZEXDFoQjB0IBg&amp;url=https%3A%2F%2Fmoney4youpaydayloans.com%2F&amp;psig=AFQjCNEGiPOguVRn4WVAE9Kldc7Aw3rf0g&amp;ust=1479832832189282</a:t>
            </a:r>
          </a:p>
        </p:txBody>
      </p:sp>
      <p:sp>
        <p:nvSpPr>
          <p:cNvPr id="4" name="Slide Number Placeholder 3"/>
          <p:cNvSpPr>
            <a:spLocks noGrp="1"/>
          </p:cNvSpPr>
          <p:nvPr>
            <p:ph type="sldNum" sz="quarter" idx="10"/>
          </p:nvPr>
        </p:nvSpPr>
        <p:spPr/>
        <p:txBody>
          <a:bodyPr/>
          <a:lstStyle/>
          <a:p>
            <a:fld id="{B88AFB80-FB9D-F145-A578-4166C77F5FE2}" type="slidenum">
              <a:rPr lang="en-US" smtClean="0"/>
              <a:t>27</a:t>
            </a:fld>
            <a:endParaRPr lang="en-US"/>
          </a:p>
        </p:txBody>
      </p:sp>
    </p:spTree>
    <p:extLst>
      <p:ext uri="{BB962C8B-B14F-4D97-AF65-F5344CB8AC3E}">
        <p14:creationId xmlns:p14="http://schemas.microsoft.com/office/powerpoint/2010/main" val="3047294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http://www.pewtrusts.org/en/research-and-analysis/fact-sheets/2016/01/payday-loan-facts-and-the-cfpbs-impact</a:t>
            </a:r>
          </a:p>
        </p:txBody>
      </p:sp>
      <p:sp>
        <p:nvSpPr>
          <p:cNvPr id="4" name="Slide Number Placeholder 3"/>
          <p:cNvSpPr>
            <a:spLocks noGrp="1"/>
          </p:cNvSpPr>
          <p:nvPr>
            <p:ph type="sldNum" sz="quarter" idx="10"/>
          </p:nvPr>
        </p:nvSpPr>
        <p:spPr/>
        <p:txBody>
          <a:bodyPr/>
          <a:lstStyle/>
          <a:p>
            <a:fld id="{B88AFB80-FB9D-F145-A578-4166C77F5FE2}" type="slidenum">
              <a:rPr lang="en-US" smtClean="0"/>
              <a:t>28</a:t>
            </a:fld>
            <a:endParaRPr lang="en-US"/>
          </a:p>
        </p:txBody>
      </p:sp>
    </p:spTree>
    <p:extLst>
      <p:ext uri="{BB962C8B-B14F-4D97-AF65-F5344CB8AC3E}">
        <p14:creationId xmlns:p14="http://schemas.microsoft.com/office/powerpoint/2010/main" val="1912823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29</a:t>
            </a:fld>
            <a:endParaRPr lang="en-US"/>
          </a:p>
        </p:txBody>
      </p:sp>
    </p:spTree>
    <p:extLst>
      <p:ext uri="{BB962C8B-B14F-4D97-AF65-F5344CB8AC3E}">
        <p14:creationId xmlns:p14="http://schemas.microsoft.com/office/powerpoint/2010/main" val="2128259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 https://www.google.com/url?sa=i&amp;rct=j&amp;q=&amp;esrc=s&amp;source=images&amp;cd=&amp;cad=rja&amp;uact=8&amp;ved=0ahUKEwiqitOQqbrQAhUprFQKHSoOCIsQjB0IBg&amp;url=http%3A%2F%2Fwww.clipartkid.com%2Fmechanic-car-repair-cliparts%2F&amp;psig=AFQjCNFi7IWlYQey6cgol4NYCrsUDHcBlA&amp;ust=1479833929132609</a:t>
            </a:r>
          </a:p>
          <a:p>
            <a:r>
              <a:rPr lang="en-US" dirty="0"/>
              <a:t>Loan: https://www.google.com/url?sa=i&amp;rct=j&amp;q=&amp;esrc=s&amp;source=images&amp;cd=&amp;cad=rja&amp;uact=8&amp;ved=0ahUKEwjqprXVqLrQAhXJg1QKHcy5BfkQjB0IBg&amp;url=http%3A%2F%2Fwww.bankers-anonymous.com%2Fblog%2Fi-took-out-payday-loans%2F&amp;bvm=bv.139250283,d.cGw&amp;psig=AFQjCNFe-dHZhSTOvhT3vPWuBHlcPwZ3Tw&amp;ust=1479833773665514</a:t>
            </a:r>
          </a:p>
          <a:p>
            <a:r>
              <a:rPr lang="en-US" dirty="0"/>
              <a:t>Money: https://www.google.com/url?sa=i&amp;rct=j&amp;q=&amp;esrc=s&amp;source=images&amp;cd=&amp;cad=rja&amp;uact=8&amp;ved=0ahUKEwi9utuzqbrQAhXmxFQKHUODBQ0QjB0IBg&amp;url=http%3A%2F%2Femojidictionary.emojifoundation.com%2Fhome.php%3Femoji%3Demoji542.jpg&amp;psig=AFQjCNHRCRCWzK7HO5EzuY9QjHjxkn--gA&amp;ust=1479833844234472</a:t>
            </a:r>
          </a:p>
        </p:txBody>
      </p:sp>
      <p:sp>
        <p:nvSpPr>
          <p:cNvPr id="4" name="Slide Number Placeholder 3"/>
          <p:cNvSpPr>
            <a:spLocks noGrp="1"/>
          </p:cNvSpPr>
          <p:nvPr>
            <p:ph type="sldNum" sz="quarter" idx="10"/>
          </p:nvPr>
        </p:nvSpPr>
        <p:spPr/>
        <p:txBody>
          <a:bodyPr/>
          <a:lstStyle/>
          <a:p>
            <a:fld id="{B88AFB80-FB9D-F145-A578-4166C77F5FE2}" type="slidenum">
              <a:rPr lang="en-US" smtClean="0"/>
              <a:t>30</a:t>
            </a:fld>
            <a:endParaRPr lang="en-US"/>
          </a:p>
        </p:txBody>
      </p:sp>
    </p:spTree>
    <p:extLst>
      <p:ext uri="{BB962C8B-B14F-4D97-AF65-F5344CB8AC3E}">
        <p14:creationId xmlns:p14="http://schemas.microsoft.com/office/powerpoint/2010/main" val="1301316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https://www.consumer.gov/articles/1011-payday-loans-and-cash-advances#!what-to-know</a:t>
            </a:r>
          </a:p>
          <a:p>
            <a:endParaRPr lang="en-US" dirty="0"/>
          </a:p>
          <a:p>
            <a:r>
              <a:rPr lang="en-US" dirty="0"/>
              <a:t>Bank: https://www.google.com/url?sa=i&amp;rct=j&amp;q=&amp;esrc=s&amp;source=images&amp;cd=&amp;cad=rja&amp;uact=8&amp;ved=0ahUKEwjhopmdiOvTAhURHGMKHY47DEQQjB0IBg&amp;url=http%3A%2F%2Fwww.panama-offshore-services.com%2Fblog%2F5_steps_to_open_a_bank_account_in_panama.htm&amp;psig=AFQjCNEmNkJnuL9MQw0fVc9uh9xJn6-xsA&amp;ust=1494702829857291</a:t>
            </a:r>
          </a:p>
          <a:p>
            <a:r>
              <a:rPr lang="en-US" dirty="0"/>
              <a:t>Credit</a:t>
            </a:r>
            <a:r>
              <a:rPr lang="en-US" baseline="0" dirty="0"/>
              <a:t> Cards: </a:t>
            </a:r>
            <a:r>
              <a:rPr lang="en-US" dirty="0"/>
              <a:t>https://www.google.com/url?sa=i&amp;rct=j&amp;q=&amp;esrc=s&amp;source=images&amp;cd=&amp;cad=rja&amp;uact=8&amp;ved=0ahUKEwjIkYS_iOvTAhUBEGMKHRCYA9oQjB0IBg&amp;url=https%3A%2F%2Fen.wikipedia.org%2Fwiki%2FCredit_card&amp;psig=AFQjCNERahieulRnMof40y46Pg0rdNU_zg&amp;ust=1494702921410693</a:t>
            </a:r>
          </a:p>
          <a:p>
            <a:r>
              <a:rPr lang="en-US" dirty="0"/>
              <a:t>Payday Loans: https://www.google.com/url?sa=i&amp;rct=j&amp;q=&amp;esrc=s&amp;source=images&amp;cd=&amp;cad=rja&amp;uact=8&amp;ved=0ahUKEwiF5KPOiOvTAhVJ3WMKHUmPBNQQjB0IBg&amp;url=http%3A%2F%2Fwww.avoidpaydayloans.com%2F&amp;psig=AFQjCNH8OGXUDzid7bugmCWyGEBcF3GFsQ&amp;ust=1494702962559178</a:t>
            </a:r>
          </a:p>
        </p:txBody>
      </p:sp>
      <p:sp>
        <p:nvSpPr>
          <p:cNvPr id="4" name="Slide Number Placeholder 3"/>
          <p:cNvSpPr>
            <a:spLocks noGrp="1"/>
          </p:cNvSpPr>
          <p:nvPr>
            <p:ph type="sldNum" sz="quarter" idx="10"/>
          </p:nvPr>
        </p:nvSpPr>
        <p:spPr/>
        <p:txBody>
          <a:bodyPr/>
          <a:lstStyle/>
          <a:p>
            <a:fld id="{B88AFB80-FB9D-F145-A578-4166C77F5FE2}" type="slidenum">
              <a:rPr lang="en-US" smtClean="0"/>
              <a:t>31</a:t>
            </a:fld>
            <a:endParaRPr lang="en-US"/>
          </a:p>
        </p:txBody>
      </p:sp>
    </p:spTree>
    <p:extLst>
      <p:ext uri="{BB962C8B-B14F-4D97-AF65-F5344CB8AC3E}">
        <p14:creationId xmlns:p14="http://schemas.microsoft.com/office/powerpoint/2010/main" val="59433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https://www.credit.com/loans/loan-articles/the-truth-about-payday-loans/</a:t>
            </a:r>
          </a:p>
        </p:txBody>
      </p:sp>
      <p:sp>
        <p:nvSpPr>
          <p:cNvPr id="4" name="Slide Number Placeholder 3"/>
          <p:cNvSpPr>
            <a:spLocks noGrp="1"/>
          </p:cNvSpPr>
          <p:nvPr>
            <p:ph type="sldNum" sz="quarter" idx="10"/>
          </p:nvPr>
        </p:nvSpPr>
        <p:spPr/>
        <p:txBody>
          <a:bodyPr/>
          <a:lstStyle/>
          <a:p>
            <a:fld id="{B88AFB80-FB9D-F145-A578-4166C77F5FE2}" type="slidenum">
              <a:rPr lang="en-US" smtClean="0"/>
              <a:t>32</a:t>
            </a:fld>
            <a:endParaRPr lang="en-US"/>
          </a:p>
        </p:txBody>
      </p:sp>
    </p:spTree>
    <p:extLst>
      <p:ext uri="{BB962C8B-B14F-4D97-AF65-F5344CB8AC3E}">
        <p14:creationId xmlns:p14="http://schemas.microsoft.com/office/powerpoint/2010/main" val="1852719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https://www.credit.com/loans/loan-articles/the-truth-about-payday-loans/</a:t>
            </a:r>
          </a:p>
        </p:txBody>
      </p:sp>
      <p:sp>
        <p:nvSpPr>
          <p:cNvPr id="4" name="Slide Number Placeholder 3"/>
          <p:cNvSpPr>
            <a:spLocks noGrp="1"/>
          </p:cNvSpPr>
          <p:nvPr>
            <p:ph type="sldNum" sz="quarter" idx="10"/>
          </p:nvPr>
        </p:nvSpPr>
        <p:spPr/>
        <p:txBody>
          <a:bodyPr/>
          <a:lstStyle/>
          <a:p>
            <a:fld id="{B88AFB80-FB9D-F145-A578-4166C77F5FE2}" type="slidenum">
              <a:rPr lang="en-US" smtClean="0"/>
              <a:t>33</a:t>
            </a:fld>
            <a:endParaRPr lang="en-US"/>
          </a:p>
        </p:txBody>
      </p:sp>
    </p:spTree>
    <p:extLst>
      <p:ext uri="{BB962C8B-B14F-4D97-AF65-F5344CB8AC3E}">
        <p14:creationId xmlns:p14="http://schemas.microsoft.com/office/powerpoint/2010/main" val="3375777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rct=j&amp;q=&amp;esrc=s&amp;source=images&amp;cd=&amp;cad=rja&amp;uact=8&amp;ved=0ahUKEwjIssL6sbrQAhUnxlQKHeOJDq8QjB0IBg&amp;url=http%3A%2F%2Foncologynews.com.au%2Fqa-breast-cancer-in-young-women%2F&amp;bvm=bv.139250283,d.cGw&amp;psig=AFQjCNFF1F0iQxoUqzHe56MXXf--8lgpMA&amp;ust=1479836298483477</a:t>
            </a:r>
          </a:p>
        </p:txBody>
      </p:sp>
      <p:sp>
        <p:nvSpPr>
          <p:cNvPr id="4" name="Slide Number Placeholder 3"/>
          <p:cNvSpPr>
            <a:spLocks noGrp="1"/>
          </p:cNvSpPr>
          <p:nvPr>
            <p:ph type="sldNum" sz="quarter" idx="10"/>
          </p:nvPr>
        </p:nvSpPr>
        <p:spPr/>
        <p:txBody>
          <a:bodyPr/>
          <a:lstStyle/>
          <a:p>
            <a:fld id="{B88AFB80-FB9D-F145-A578-4166C77F5FE2}" type="slidenum">
              <a:rPr lang="en-US" smtClean="0"/>
              <a:t>34</a:t>
            </a:fld>
            <a:endParaRPr lang="en-US"/>
          </a:p>
        </p:txBody>
      </p:sp>
    </p:spTree>
    <p:extLst>
      <p:ext uri="{BB962C8B-B14F-4D97-AF65-F5344CB8AC3E}">
        <p14:creationId xmlns:p14="http://schemas.microsoft.com/office/powerpoint/2010/main" val="1018936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http://services.vsac.org/wps/wcm/connect/vsac/vsac/loan+repayment/repaying+your+loans/how+interest+works/vsac+-+repayment+-+repaying+your+loans+-+how+interest+works</a:t>
            </a:r>
          </a:p>
        </p:txBody>
      </p:sp>
      <p:sp>
        <p:nvSpPr>
          <p:cNvPr id="4" name="Slide Number Placeholder 3"/>
          <p:cNvSpPr>
            <a:spLocks noGrp="1"/>
          </p:cNvSpPr>
          <p:nvPr>
            <p:ph type="sldNum" sz="quarter" idx="10"/>
          </p:nvPr>
        </p:nvSpPr>
        <p:spPr/>
        <p:txBody>
          <a:bodyPr/>
          <a:lstStyle/>
          <a:p>
            <a:fld id="{B88AFB80-FB9D-F145-A578-4166C77F5FE2}" type="slidenum">
              <a:rPr lang="en-US" smtClean="0"/>
              <a:t>7</a:t>
            </a:fld>
            <a:endParaRPr lang="en-US"/>
          </a:p>
        </p:txBody>
      </p:sp>
    </p:spTree>
    <p:extLst>
      <p:ext uri="{BB962C8B-B14F-4D97-AF65-F5344CB8AC3E}">
        <p14:creationId xmlns:p14="http://schemas.microsoft.com/office/powerpoint/2010/main" val="183958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google.com/url?sa=i&amp;rct=j&amp;q=&amp;esrc=s&amp;source=images&amp;cd=&amp;cad=rja&amp;uact=8&amp;ved=0ahUKEwjD15ql7pnQAhUk6YMKHVNMAiUQjB0IBg&amp;url=http%3A%2F%2Fwww.edmunds.com%2Fcar-loan%2F&amp;bvm=bv.138169073,d.cGw&amp;psig=AFQjCNF2dxdFWpxrj2ZzP_wbBSMMJ2az5g&amp;ust=1478718518079248</a:t>
            </a:r>
          </a:p>
        </p:txBody>
      </p:sp>
      <p:sp>
        <p:nvSpPr>
          <p:cNvPr id="4" name="Slide Number Placeholder 3"/>
          <p:cNvSpPr>
            <a:spLocks noGrp="1"/>
          </p:cNvSpPr>
          <p:nvPr>
            <p:ph type="sldNum" sz="quarter" idx="10"/>
          </p:nvPr>
        </p:nvSpPr>
        <p:spPr/>
        <p:txBody>
          <a:bodyPr/>
          <a:lstStyle/>
          <a:p>
            <a:fld id="{B88AFB80-FB9D-F145-A578-4166C77F5FE2}" type="slidenum">
              <a:rPr lang="en-US" smtClean="0"/>
              <a:t>10</a:t>
            </a:fld>
            <a:endParaRPr lang="en-US"/>
          </a:p>
        </p:txBody>
      </p:sp>
    </p:spTree>
    <p:extLst>
      <p:ext uri="{BB962C8B-B14F-4D97-AF65-F5344CB8AC3E}">
        <p14:creationId xmlns:p14="http://schemas.microsoft.com/office/powerpoint/2010/main" val="208676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google.com/url?sa=i&amp;rct=j&amp;q=&amp;esrc=s&amp;source=images&amp;cd=&amp;cad=rja&amp;uact=8&amp;ved=0ahUKEwi_uqOH7pnQAhUJxoMKHbndD94QjB0IBg&amp;url=http%3A%2F%2Fwww.salon.com%2F2013%2F02%2F04%2Fstudent_loans_the_next_housing_bubble%2F&amp;bvm=bv.138169073,d.cGw&amp;psig=AFQjCNGIliBk7JjMmHf1ZQVt3p_JViTncA&amp;ust=1478718559405550</a:t>
            </a:r>
          </a:p>
        </p:txBody>
      </p:sp>
      <p:sp>
        <p:nvSpPr>
          <p:cNvPr id="4" name="Slide Number Placeholder 3"/>
          <p:cNvSpPr>
            <a:spLocks noGrp="1"/>
          </p:cNvSpPr>
          <p:nvPr>
            <p:ph type="sldNum" sz="quarter" idx="10"/>
          </p:nvPr>
        </p:nvSpPr>
        <p:spPr/>
        <p:txBody>
          <a:bodyPr/>
          <a:lstStyle/>
          <a:p>
            <a:fld id="{B88AFB80-FB9D-F145-A578-4166C77F5FE2}" type="slidenum">
              <a:rPr lang="en-US" smtClean="0"/>
              <a:t>16</a:t>
            </a:fld>
            <a:endParaRPr lang="en-US"/>
          </a:p>
        </p:txBody>
      </p:sp>
    </p:spTree>
    <p:extLst>
      <p:ext uri="{BB962C8B-B14F-4D97-AF65-F5344CB8AC3E}">
        <p14:creationId xmlns:p14="http://schemas.microsoft.com/office/powerpoint/2010/main" val="1949550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http://www.politifact.com/texas/statements/2014/jun/09/pete-gallego/pete-gallego-equates-average-student-loan-debt-pri/</a:t>
            </a:r>
          </a:p>
        </p:txBody>
      </p:sp>
      <p:sp>
        <p:nvSpPr>
          <p:cNvPr id="4" name="Slide Number Placeholder 3"/>
          <p:cNvSpPr>
            <a:spLocks noGrp="1"/>
          </p:cNvSpPr>
          <p:nvPr>
            <p:ph type="sldNum" sz="quarter" idx="10"/>
          </p:nvPr>
        </p:nvSpPr>
        <p:spPr/>
        <p:txBody>
          <a:bodyPr/>
          <a:lstStyle/>
          <a:p>
            <a:fld id="{B88AFB80-FB9D-F145-A578-4166C77F5FE2}" type="slidenum">
              <a:rPr lang="en-US" smtClean="0"/>
              <a:t>17</a:t>
            </a:fld>
            <a:endParaRPr lang="en-US"/>
          </a:p>
        </p:txBody>
      </p:sp>
    </p:spTree>
    <p:extLst>
      <p:ext uri="{BB962C8B-B14F-4D97-AF65-F5344CB8AC3E}">
        <p14:creationId xmlns:p14="http://schemas.microsoft.com/office/powerpoint/2010/main" val="3436121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rct=j&amp;q=&amp;esrc=s&amp;source=images&amp;cd=&amp;cad=rja&amp;uact=8&amp;ved=0ahUKEwiZqpXE7pnQAhWmv1QKHf_KAkUQjB0IBg&amp;url=http%3A%2F%2Fwww.consumerfu.com%2Fcheap-personal-loans&amp;bvm=bv.138169073,d.cGw&amp;psig=AFQjCNGtF1OJPs7VTJQ5X7GEsqmY70vv3Q&amp;ust=1478718646509043</a:t>
            </a:r>
          </a:p>
        </p:txBody>
      </p:sp>
      <p:sp>
        <p:nvSpPr>
          <p:cNvPr id="4" name="Slide Number Placeholder 3"/>
          <p:cNvSpPr>
            <a:spLocks noGrp="1"/>
          </p:cNvSpPr>
          <p:nvPr>
            <p:ph type="sldNum" sz="quarter" idx="10"/>
          </p:nvPr>
        </p:nvSpPr>
        <p:spPr/>
        <p:txBody>
          <a:bodyPr/>
          <a:lstStyle/>
          <a:p>
            <a:fld id="{B88AFB80-FB9D-F145-A578-4166C77F5FE2}" type="slidenum">
              <a:rPr lang="en-US" smtClean="0"/>
              <a:t>22</a:t>
            </a:fld>
            <a:endParaRPr lang="en-US"/>
          </a:p>
        </p:txBody>
      </p:sp>
    </p:spTree>
    <p:extLst>
      <p:ext uri="{BB962C8B-B14F-4D97-AF65-F5344CB8AC3E}">
        <p14:creationId xmlns:p14="http://schemas.microsoft.com/office/powerpoint/2010/main" val="1050459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https://www.creditkarma.com/article/important-information-about-personal-loans</a:t>
            </a:r>
          </a:p>
        </p:txBody>
      </p:sp>
      <p:sp>
        <p:nvSpPr>
          <p:cNvPr id="4" name="Slide Number Placeholder 3"/>
          <p:cNvSpPr>
            <a:spLocks noGrp="1"/>
          </p:cNvSpPr>
          <p:nvPr>
            <p:ph type="sldNum" sz="quarter" idx="10"/>
          </p:nvPr>
        </p:nvSpPr>
        <p:spPr/>
        <p:txBody>
          <a:bodyPr/>
          <a:lstStyle/>
          <a:p>
            <a:fld id="{B88AFB80-FB9D-F145-A578-4166C77F5FE2}" type="slidenum">
              <a:rPr lang="en-US" smtClean="0"/>
              <a:t>23</a:t>
            </a:fld>
            <a:endParaRPr lang="en-US"/>
          </a:p>
        </p:txBody>
      </p:sp>
    </p:spTree>
    <p:extLst>
      <p:ext uri="{BB962C8B-B14F-4D97-AF65-F5344CB8AC3E}">
        <p14:creationId xmlns:p14="http://schemas.microsoft.com/office/powerpoint/2010/main" val="982039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Score division</a:t>
            </a:r>
            <a:r>
              <a:rPr lang="en-US" baseline="0" dirty="0"/>
              <a:t> is from: Nerd Wallet: https://www.nerdwallet.com/blog/credit-cards/apply-for-a-credit-card/ </a:t>
            </a:r>
            <a:endParaRPr lang="en-US" dirty="0"/>
          </a:p>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24</a:t>
            </a:fld>
            <a:endParaRPr lang="en-US"/>
          </a:p>
        </p:txBody>
      </p:sp>
    </p:spTree>
    <p:extLst>
      <p:ext uri="{BB962C8B-B14F-4D97-AF65-F5344CB8AC3E}">
        <p14:creationId xmlns:p14="http://schemas.microsoft.com/office/powerpoint/2010/main" val="2669290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http://blog.equifax.com/credit/what-you-need-to-know-before-taking-out-a-personal-loan-2/</a:t>
            </a:r>
          </a:p>
          <a:p>
            <a:endParaRPr lang="en-US" dirty="0"/>
          </a:p>
          <a:p>
            <a:r>
              <a:rPr lang="en-US" dirty="0"/>
              <a:t>Image: https://www.google.com/url?sa=i&amp;rct=j&amp;q=&amp;esrc=s&amp;source=images&amp;cd=&amp;cad=rja&amp;uact=8&amp;ved=0ahUKEwi7rL3d7pnQAhWrh1QKHYikCMAQjB0IBg&amp;url=http%3A%2F%2Fnewproductvisions.com%2Fblog%2F%3Fp%3D625&amp;bvm=bv.138169073,d.cGw&amp;psig=AFQjCNEf-x4a4uzIPui4dAgpX5WvIa6URQ&amp;ust=1478718737659455</a:t>
            </a:r>
          </a:p>
        </p:txBody>
      </p:sp>
      <p:sp>
        <p:nvSpPr>
          <p:cNvPr id="4" name="Slide Number Placeholder 3"/>
          <p:cNvSpPr>
            <a:spLocks noGrp="1"/>
          </p:cNvSpPr>
          <p:nvPr>
            <p:ph type="sldNum" sz="quarter" idx="10"/>
          </p:nvPr>
        </p:nvSpPr>
        <p:spPr/>
        <p:txBody>
          <a:bodyPr/>
          <a:lstStyle/>
          <a:p>
            <a:fld id="{B88AFB80-FB9D-F145-A578-4166C77F5FE2}" type="slidenum">
              <a:rPr lang="en-US" smtClean="0"/>
              <a:t>25</a:t>
            </a:fld>
            <a:endParaRPr lang="en-US"/>
          </a:p>
        </p:txBody>
      </p:sp>
    </p:spTree>
    <p:extLst>
      <p:ext uri="{BB962C8B-B14F-4D97-AF65-F5344CB8AC3E}">
        <p14:creationId xmlns:p14="http://schemas.microsoft.com/office/powerpoint/2010/main" val="1725161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1" name="Rectangle 10"/>
          <p:cNvSpPr/>
          <p:nvPr userDrawn="1"/>
        </p:nvSpPr>
        <p:spPr>
          <a:xfrm>
            <a:off x="0" y="6501384"/>
            <a:ext cx="12192000" cy="356616"/>
          </a:xfrm>
          <a:prstGeom prst="rect">
            <a:avLst/>
          </a:pr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p:cNvSpPr>
            <a:spLocks noGrp="1"/>
          </p:cNvSpPr>
          <p:nvPr>
            <p:ph type="subTitle" idx="1" hasCustomPrompt="1"/>
          </p:nvPr>
        </p:nvSpPr>
        <p:spPr>
          <a:xfrm>
            <a:off x="660875" y="3631749"/>
            <a:ext cx="10870250" cy="684409"/>
          </a:xfrm>
          <a:prstGeom prst="rect">
            <a:avLst/>
          </a:prstGeom>
        </p:spPr>
        <p:txBody>
          <a:bodyPr/>
          <a:lstStyle>
            <a:lvl1pPr marL="0" indent="0" algn="ctr">
              <a:buNone/>
              <a:defRPr sz="2000" b="1" i="1" spc="100" baseline="0">
                <a:solidFill>
                  <a:srgbClr val="0D3254"/>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Presentation</a:t>
            </a:r>
          </a:p>
        </p:txBody>
      </p:sp>
      <p:sp>
        <p:nvSpPr>
          <p:cNvPr id="15" name="Title 1"/>
          <p:cNvSpPr>
            <a:spLocks noGrp="1"/>
          </p:cNvSpPr>
          <p:nvPr>
            <p:ph type="ctrTitle" hasCustomPrompt="1"/>
          </p:nvPr>
        </p:nvSpPr>
        <p:spPr>
          <a:xfrm>
            <a:off x="660875" y="1805433"/>
            <a:ext cx="10870250" cy="1445233"/>
          </a:xfrm>
          <a:prstGeom prst="rect">
            <a:avLst/>
          </a:prstGeom>
        </p:spPr>
        <p:txBody>
          <a:bodyPr anchor="b">
            <a:noAutofit/>
          </a:bodyPr>
          <a:lstStyle>
            <a:lvl1pPr algn="ctr">
              <a:lnSpc>
                <a:spcPct val="100000"/>
              </a:lnSpc>
              <a:defRPr sz="3700" b="1" i="0" spc="400" baseline="0">
                <a:solidFill>
                  <a:srgbClr val="0D3254"/>
                </a:solidFill>
                <a:latin typeface="Arial" charset="0"/>
                <a:ea typeface="Arial" charset="0"/>
                <a:cs typeface="Arial" charset="0"/>
              </a:defRPr>
            </a:lvl1pPr>
          </a:lstStyle>
          <a:p>
            <a:r>
              <a:rPr lang="en-US" dirty="0"/>
              <a:t>TITLE OF PRESENTATION</a:t>
            </a:r>
          </a:p>
        </p:txBody>
      </p:sp>
      <p:pic>
        <p:nvPicPr>
          <p:cNvPr id="17" name="Picture 16"/>
          <p:cNvPicPr>
            <a:picLocks noChangeAspect="1"/>
          </p:cNvPicPr>
          <p:nvPr userDrawn="1"/>
        </p:nvPicPr>
        <p:blipFill>
          <a:blip r:embed="rId2"/>
          <a:stretch>
            <a:fillRect/>
          </a:stretch>
        </p:blipFill>
        <p:spPr>
          <a:xfrm>
            <a:off x="9927017" y="5792371"/>
            <a:ext cx="2006600" cy="368300"/>
          </a:xfrm>
          <a:prstGeom prst="rect">
            <a:avLst/>
          </a:prstGeom>
        </p:spPr>
      </p:pic>
      <p:sp>
        <p:nvSpPr>
          <p:cNvPr id="18" name="Rectangle 17"/>
          <p:cNvSpPr>
            <a:spLocks noChangeAspect="1"/>
          </p:cNvSpPr>
          <p:nvPr userDrawn="1"/>
        </p:nvSpPr>
        <p:spPr>
          <a:xfrm>
            <a:off x="0" y="5460613"/>
            <a:ext cx="1849039" cy="694944"/>
          </a:xfrm>
          <a:prstGeom prst="rect">
            <a:avLst/>
          </a:prstGeom>
          <a:solidFill>
            <a:srgbClr val="0D3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a:stretch>
            <a:fillRect/>
          </a:stretch>
        </p:blipFill>
        <p:spPr>
          <a:xfrm>
            <a:off x="220147" y="5604885"/>
            <a:ext cx="1429669" cy="406400"/>
          </a:xfrm>
          <a:prstGeom prst="rect">
            <a:avLst/>
          </a:prstGeom>
        </p:spPr>
      </p:pic>
      <p:cxnSp>
        <p:nvCxnSpPr>
          <p:cNvPr id="21" name="Straight Connector 20"/>
          <p:cNvCxnSpPr/>
          <p:nvPr userDrawn="1"/>
        </p:nvCxnSpPr>
        <p:spPr>
          <a:xfrm>
            <a:off x="3569617" y="3410146"/>
            <a:ext cx="5052767" cy="0"/>
          </a:xfrm>
          <a:prstGeom prst="line">
            <a:avLst/>
          </a:prstGeom>
          <a:ln w="19050">
            <a:solidFill>
              <a:srgbClr val="0D32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878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19" name="Rectangle 18"/>
          <p:cNvSpPr/>
          <p:nvPr userDrawn="1"/>
        </p:nvSpPr>
        <p:spPr>
          <a:xfrm>
            <a:off x="0" y="0"/>
            <a:ext cx="676656" cy="6858000"/>
          </a:xfrm>
          <a:prstGeom prst="rect">
            <a:avLst/>
          </a:pr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a:spLocks noGrp="1"/>
          </p:cNvSpPr>
          <p:nvPr>
            <p:ph type="ctrTitle" hasCustomPrompt="1"/>
          </p:nvPr>
        </p:nvSpPr>
        <p:spPr>
          <a:xfrm>
            <a:off x="1189277" y="462494"/>
            <a:ext cx="10104034" cy="677108"/>
          </a:xfrm>
          <a:prstGeom prst="rect">
            <a:avLst/>
          </a:prstGeom>
        </p:spPr>
        <p:txBody>
          <a:bodyPr anchor="t">
            <a:noAutofit/>
          </a:bodyPr>
          <a:lstStyle>
            <a:lvl1pPr algn="l">
              <a:lnSpc>
                <a:spcPct val="100000"/>
              </a:lnSpc>
              <a:defRPr sz="3800" b="1" i="0" spc="200" baseline="0">
                <a:solidFill>
                  <a:srgbClr val="0D3254"/>
                </a:solidFill>
                <a:latin typeface="Arial" charset="0"/>
                <a:ea typeface="Arial" charset="0"/>
                <a:cs typeface="Arial" charset="0"/>
              </a:defRPr>
            </a:lvl1pPr>
          </a:lstStyle>
          <a:p>
            <a:r>
              <a:rPr lang="en-US" dirty="0"/>
              <a:t>TITLE OF SLIDE HERE</a:t>
            </a:r>
          </a:p>
        </p:txBody>
      </p:sp>
      <p:pic>
        <p:nvPicPr>
          <p:cNvPr id="6" name="Picture 5"/>
          <p:cNvPicPr>
            <a:picLocks noChangeAspect="1"/>
          </p:cNvPicPr>
          <p:nvPr userDrawn="1"/>
        </p:nvPicPr>
        <p:blipFill>
          <a:blip r:embed="rId2"/>
          <a:stretch>
            <a:fillRect/>
          </a:stretch>
        </p:blipFill>
        <p:spPr>
          <a:xfrm>
            <a:off x="10594169" y="6209906"/>
            <a:ext cx="1244600" cy="368300"/>
          </a:xfrm>
          <a:prstGeom prst="rect">
            <a:avLst/>
          </a:prstGeom>
        </p:spPr>
      </p:pic>
      <p:pic>
        <p:nvPicPr>
          <p:cNvPr id="7" name="Picture 6"/>
          <p:cNvPicPr>
            <a:picLocks noChangeAspect="1"/>
          </p:cNvPicPr>
          <p:nvPr userDrawn="1"/>
        </p:nvPicPr>
        <p:blipFill>
          <a:blip r:embed="rId3"/>
          <a:stretch>
            <a:fillRect/>
          </a:stretch>
        </p:blipFill>
        <p:spPr>
          <a:xfrm>
            <a:off x="8938509" y="6260706"/>
            <a:ext cx="1460500" cy="266700"/>
          </a:xfrm>
          <a:prstGeom prst="rect">
            <a:avLst/>
          </a:prstGeom>
        </p:spPr>
      </p:pic>
      <p:sp>
        <p:nvSpPr>
          <p:cNvPr id="20" name="Content Placeholder 2"/>
          <p:cNvSpPr>
            <a:spLocks noGrp="1"/>
          </p:cNvSpPr>
          <p:nvPr>
            <p:ph idx="10"/>
          </p:nvPr>
        </p:nvSpPr>
        <p:spPr>
          <a:xfrm>
            <a:off x="1189277" y="1489436"/>
            <a:ext cx="10104034" cy="4110085"/>
          </a:xfrm>
          <a:prstGeom prst="rect">
            <a:avLst/>
          </a:prstGeom>
        </p:spPr>
        <p:txBody>
          <a:bodyPr>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426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9" name="Rectangle 8"/>
          <p:cNvSpPr/>
          <p:nvPr userDrawn="1"/>
        </p:nvSpPr>
        <p:spPr>
          <a:xfrm>
            <a:off x="0" y="0"/>
            <a:ext cx="676656" cy="6858000"/>
          </a:xfrm>
          <a:prstGeom prst="rect">
            <a:avLst/>
          </a:pr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stretch>
            <a:fillRect/>
          </a:stretch>
        </p:blipFill>
        <p:spPr>
          <a:xfrm>
            <a:off x="10594169" y="6209906"/>
            <a:ext cx="1244600" cy="368300"/>
          </a:xfrm>
          <a:prstGeom prst="rect">
            <a:avLst/>
          </a:prstGeom>
        </p:spPr>
      </p:pic>
      <p:pic>
        <p:nvPicPr>
          <p:cNvPr id="13" name="Picture 12"/>
          <p:cNvPicPr>
            <a:picLocks noChangeAspect="1"/>
          </p:cNvPicPr>
          <p:nvPr userDrawn="1"/>
        </p:nvPicPr>
        <p:blipFill>
          <a:blip r:embed="rId3"/>
          <a:stretch>
            <a:fillRect/>
          </a:stretch>
        </p:blipFill>
        <p:spPr>
          <a:xfrm>
            <a:off x="8938509" y="6260706"/>
            <a:ext cx="1460500" cy="266700"/>
          </a:xfrm>
          <a:prstGeom prst="rect">
            <a:avLst/>
          </a:prstGeom>
        </p:spPr>
      </p:pic>
      <p:sp>
        <p:nvSpPr>
          <p:cNvPr id="14" name="Picture Placeholder 6"/>
          <p:cNvSpPr>
            <a:spLocks noGrp="1"/>
          </p:cNvSpPr>
          <p:nvPr>
            <p:ph type="pic" sz="quarter" idx="11"/>
          </p:nvPr>
        </p:nvSpPr>
        <p:spPr>
          <a:xfrm>
            <a:off x="676654" y="1395167"/>
            <a:ext cx="11515345" cy="2097652"/>
          </a:xfrm>
          <a:prstGeom prst="rect">
            <a:avLst/>
          </a:prstGeom>
        </p:spPr>
        <p:txBody>
          <a:bodyPr/>
          <a:lstStyle/>
          <a:p>
            <a:endParaRPr lang="en-US" dirty="0"/>
          </a:p>
        </p:txBody>
      </p:sp>
      <p:sp>
        <p:nvSpPr>
          <p:cNvPr id="17" name="Title 1"/>
          <p:cNvSpPr>
            <a:spLocks noGrp="1"/>
          </p:cNvSpPr>
          <p:nvPr>
            <p:ph type="ctrTitle" hasCustomPrompt="1"/>
          </p:nvPr>
        </p:nvSpPr>
        <p:spPr>
          <a:xfrm>
            <a:off x="1189277" y="462494"/>
            <a:ext cx="10104034" cy="677108"/>
          </a:xfrm>
          <a:prstGeom prst="rect">
            <a:avLst/>
          </a:prstGeom>
        </p:spPr>
        <p:txBody>
          <a:bodyPr anchor="t">
            <a:noAutofit/>
          </a:bodyPr>
          <a:lstStyle>
            <a:lvl1pPr algn="l">
              <a:lnSpc>
                <a:spcPct val="100000"/>
              </a:lnSpc>
              <a:defRPr sz="3800" b="1" i="0" spc="200" baseline="0">
                <a:solidFill>
                  <a:srgbClr val="0D3254"/>
                </a:solidFill>
                <a:latin typeface="Arial" charset="0"/>
                <a:ea typeface="Arial" charset="0"/>
                <a:cs typeface="Arial" charset="0"/>
              </a:defRPr>
            </a:lvl1pPr>
          </a:lstStyle>
          <a:p>
            <a:r>
              <a:rPr lang="en-US" dirty="0"/>
              <a:t>TITLE OF SLIDE HERE</a:t>
            </a:r>
          </a:p>
        </p:txBody>
      </p:sp>
      <p:sp>
        <p:nvSpPr>
          <p:cNvPr id="18" name="Content Placeholder 2"/>
          <p:cNvSpPr>
            <a:spLocks noGrp="1"/>
          </p:cNvSpPr>
          <p:nvPr>
            <p:ph sz="half" idx="1"/>
          </p:nvPr>
        </p:nvSpPr>
        <p:spPr>
          <a:xfrm>
            <a:off x="1189277" y="3761295"/>
            <a:ext cx="10104034" cy="1838225"/>
          </a:xfrm>
          <a:prstGeom prst="rect">
            <a:avLst/>
          </a:prstGeom>
        </p:spPr>
        <p:txBody>
          <a:bodyPr>
            <a:normAutofit/>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2230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9" name="Rectangle 18"/>
          <p:cNvSpPr/>
          <p:nvPr userDrawn="1"/>
        </p:nvSpPr>
        <p:spPr>
          <a:xfrm>
            <a:off x="0" y="0"/>
            <a:ext cx="676656" cy="6858000"/>
          </a:xfrm>
          <a:prstGeom prst="rect">
            <a:avLst/>
          </a:pr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stretch>
            <a:fillRect/>
          </a:stretch>
        </p:blipFill>
        <p:spPr>
          <a:xfrm>
            <a:off x="10594169" y="6209906"/>
            <a:ext cx="1244600" cy="368300"/>
          </a:xfrm>
          <a:prstGeom prst="rect">
            <a:avLst/>
          </a:prstGeom>
        </p:spPr>
      </p:pic>
      <p:pic>
        <p:nvPicPr>
          <p:cNvPr id="7" name="Picture 6"/>
          <p:cNvPicPr>
            <a:picLocks noChangeAspect="1"/>
          </p:cNvPicPr>
          <p:nvPr userDrawn="1"/>
        </p:nvPicPr>
        <p:blipFill>
          <a:blip r:embed="rId3"/>
          <a:stretch>
            <a:fillRect/>
          </a:stretch>
        </p:blipFill>
        <p:spPr>
          <a:xfrm>
            <a:off x="8938509" y="6260706"/>
            <a:ext cx="1460500" cy="266700"/>
          </a:xfrm>
          <a:prstGeom prst="rect">
            <a:avLst/>
          </a:prstGeom>
        </p:spPr>
      </p:pic>
      <p:sp>
        <p:nvSpPr>
          <p:cNvPr id="9" name="Picture Placeholder 6"/>
          <p:cNvSpPr>
            <a:spLocks noGrp="1"/>
          </p:cNvSpPr>
          <p:nvPr>
            <p:ph type="pic" sz="quarter" idx="11"/>
          </p:nvPr>
        </p:nvSpPr>
        <p:spPr>
          <a:xfrm>
            <a:off x="676654" y="1536569"/>
            <a:ext cx="5290513" cy="4062951"/>
          </a:xfrm>
          <a:prstGeom prst="rect">
            <a:avLst/>
          </a:prstGeom>
        </p:spPr>
        <p:txBody>
          <a:bodyPr/>
          <a:lstStyle/>
          <a:p>
            <a:endParaRPr lang="en-US" dirty="0"/>
          </a:p>
        </p:txBody>
      </p:sp>
      <p:sp>
        <p:nvSpPr>
          <p:cNvPr id="10" name="Title 1"/>
          <p:cNvSpPr>
            <a:spLocks noGrp="1"/>
          </p:cNvSpPr>
          <p:nvPr>
            <p:ph type="ctrTitle" hasCustomPrompt="1"/>
          </p:nvPr>
        </p:nvSpPr>
        <p:spPr>
          <a:xfrm>
            <a:off x="1189277" y="462494"/>
            <a:ext cx="10104034" cy="677108"/>
          </a:xfrm>
          <a:prstGeom prst="rect">
            <a:avLst/>
          </a:prstGeom>
        </p:spPr>
        <p:txBody>
          <a:bodyPr anchor="t">
            <a:noAutofit/>
          </a:bodyPr>
          <a:lstStyle>
            <a:lvl1pPr algn="l">
              <a:lnSpc>
                <a:spcPct val="100000"/>
              </a:lnSpc>
              <a:defRPr sz="3800" b="1" i="0" spc="200" baseline="0">
                <a:solidFill>
                  <a:srgbClr val="0D3254"/>
                </a:solidFill>
                <a:latin typeface="Arial" charset="0"/>
                <a:ea typeface="Arial" charset="0"/>
                <a:cs typeface="Arial" charset="0"/>
              </a:defRPr>
            </a:lvl1pPr>
          </a:lstStyle>
          <a:p>
            <a:r>
              <a:rPr lang="en-US" dirty="0"/>
              <a:t>TITLE OF SLIDE HERE</a:t>
            </a:r>
          </a:p>
        </p:txBody>
      </p:sp>
      <p:sp>
        <p:nvSpPr>
          <p:cNvPr id="12" name="Content Placeholder 2"/>
          <p:cNvSpPr>
            <a:spLocks noGrp="1"/>
          </p:cNvSpPr>
          <p:nvPr>
            <p:ph sz="half" idx="1"/>
          </p:nvPr>
        </p:nvSpPr>
        <p:spPr>
          <a:xfrm>
            <a:off x="6429079" y="1536569"/>
            <a:ext cx="4864232" cy="4062951"/>
          </a:xfrm>
          <a:prstGeom prst="rect">
            <a:avLst/>
          </a:prstGeom>
        </p:spPr>
        <p:txBody>
          <a:bodyPr>
            <a:normAutofit/>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851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19" name="Rectangle 18"/>
          <p:cNvSpPr/>
          <p:nvPr userDrawn="1"/>
        </p:nvSpPr>
        <p:spPr>
          <a:xfrm>
            <a:off x="0" y="0"/>
            <a:ext cx="676656" cy="6858000"/>
          </a:xfrm>
          <a:prstGeom prst="rect">
            <a:avLst/>
          </a:pr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stretch>
            <a:fillRect/>
          </a:stretch>
        </p:blipFill>
        <p:spPr>
          <a:xfrm>
            <a:off x="10594169" y="6209906"/>
            <a:ext cx="1244600" cy="368300"/>
          </a:xfrm>
          <a:prstGeom prst="rect">
            <a:avLst/>
          </a:prstGeom>
        </p:spPr>
      </p:pic>
      <p:pic>
        <p:nvPicPr>
          <p:cNvPr id="7" name="Picture 6"/>
          <p:cNvPicPr>
            <a:picLocks noChangeAspect="1"/>
          </p:cNvPicPr>
          <p:nvPr userDrawn="1"/>
        </p:nvPicPr>
        <p:blipFill>
          <a:blip r:embed="rId3"/>
          <a:stretch>
            <a:fillRect/>
          </a:stretch>
        </p:blipFill>
        <p:spPr>
          <a:xfrm>
            <a:off x="8938509" y="6260706"/>
            <a:ext cx="1460500" cy="266700"/>
          </a:xfrm>
          <a:prstGeom prst="rect">
            <a:avLst/>
          </a:prstGeom>
        </p:spPr>
      </p:pic>
      <p:sp>
        <p:nvSpPr>
          <p:cNvPr id="9" name="Picture Placeholder 6"/>
          <p:cNvSpPr>
            <a:spLocks noGrp="1"/>
          </p:cNvSpPr>
          <p:nvPr>
            <p:ph type="pic" sz="quarter" idx="11"/>
          </p:nvPr>
        </p:nvSpPr>
        <p:spPr>
          <a:xfrm>
            <a:off x="676655" y="1357459"/>
            <a:ext cx="3749040" cy="2135359"/>
          </a:xfrm>
          <a:prstGeom prst="rect">
            <a:avLst/>
          </a:prstGeom>
        </p:spPr>
        <p:txBody>
          <a:bodyPr/>
          <a:lstStyle/>
          <a:p>
            <a:endParaRPr lang="en-US" dirty="0"/>
          </a:p>
        </p:txBody>
      </p:sp>
      <p:sp>
        <p:nvSpPr>
          <p:cNvPr id="12" name="Picture Placeholder 6"/>
          <p:cNvSpPr>
            <a:spLocks noGrp="1"/>
          </p:cNvSpPr>
          <p:nvPr>
            <p:ph type="pic" sz="quarter" idx="12"/>
          </p:nvPr>
        </p:nvSpPr>
        <p:spPr>
          <a:xfrm>
            <a:off x="4556759" y="1357459"/>
            <a:ext cx="3749040" cy="2135359"/>
          </a:xfrm>
          <a:prstGeom prst="rect">
            <a:avLst/>
          </a:prstGeom>
        </p:spPr>
        <p:txBody>
          <a:bodyPr/>
          <a:lstStyle/>
          <a:p>
            <a:endParaRPr lang="en-US" dirty="0"/>
          </a:p>
        </p:txBody>
      </p:sp>
      <p:sp>
        <p:nvSpPr>
          <p:cNvPr id="13" name="Picture Placeholder 6"/>
          <p:cNvSpPr>
            <a:spLocks noGrp="1"/>
          </p:cNvSpPr>
          <p:nvPr>
            <p:ph type="pic" sz="quarter" idx="13"/>
          </p:nvPr>
        </p:nvSpPr>
        <p:spPr>
          <a:xfrm>
            <a:off x="8436864" y="1357459"/>
            <a:ext cx="3749040" cy="2135359"/>
          </a:xfrm>
          <a:prstGeom prst="rect">
            <a:avLst/>
          </a:prstGeom>
        </p:spPr>
        <p:txBody>
          <a:bodyPr/>
          <a:lstStyle/>
          <a:p>
            <a:endParaRPr lang="en-US" dirty="0"/>
          </a:p>
        </p:txBody>
      </p:sp>
      <p:sp>
        <p:nvSpPr>
          <p:cNvPr id="15" name="Title 1"/>
          <p:cNvSpPr>
            <a:spLocks noGrp="1"/>
          </p:cNvSpPr>
          <p:nvPr>
            <p:ph type="ctrTitle" hasCustomPrompt="1"/>
          </p:nvPr>
        </p:nvSpPr>
        <p:spPr>
          <a:xfrm>
            <a:off x="1189277" y="462494"/>
            <a:ext cx="10104034" cy="677108"/>
          </a:xfrm>
          <a:prstGeom prst="rect">
            <a:avLst/>
          </a:prstGeom>
        </p:spPr>
        <p:txBody>
          <a:bodyPr anchor="t">
            <a:noAutofit/>
          </a:bodyPr>
          <a:lstStyle>
            <a:lvl1pPr algn="l">
              <a:lnSpc>
                <a:spcPct val="100000"/>
              </a:lnSpc>
              <a:defRPr sz="3800" b="1" i="0" spc="200" baseline="0">
                <a:solidFill>
                  <a:srgbClr val="0D3254"/>
                </a:solidFill>
                <a:latin typeface="Arial" charset="0"/>
                <a:ea typeface="Arial" charset="0"/>
                <a:cs typeface="Arial" charset="0"/>
              </a:defRPr>
            </a:lvl1pPr>
          </a:lstStyle>
          <a:p>
            <a:r>
              <a:rPr lang="en-US" dirty="0"/>
              <a:t>TITLE OF SLIDE HERE</a:t>
            </a:r>
          </a:p>
        </p:txBody>
      </p:sp>
      <p:sp>
        <p:nvSpPr>
          <p:cNvPr id="17" name="Content Placeholder 2"/>
          <p:cNvSpPr>
            <a:spLocks noGrp="1"/>
          </p:cNvSpPr>
          <p:nvPr>
            <p:ph sz="half" idx="1"/>
          </p:nvPr>
        </p:nvSpPr>
        <p:spPr>
          <a:xfrm>
            <a:off x="1189277" y="3761295"/>
            <a:ext cx="10104034" cy="1838225"/>
          </a:xfrm>
          <a:prstGeom prst="rect">
            <a:avLst/>
          </a:prstGeom>
        </p:spPr>
        <p:txBody>
          <a:bodyPr>
            <a:normAutofit/>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3860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9" name="Picture Placeholder 6"/>
          <p:cNvSpPr>
            <a:spLocks noGrp="1"/>
          </p:cNvSpPr>
          <p:nvPr>
            <p:ph type="pic" sz="quarter" idx="11"/>
          </p:nvPr>
        </p:nvSpPr>
        <p:spPr>
          <a:xfrm>
            <a:off x="676656" y="1395167"/>
            <a:ext cx="11509247" cy="4515439"/>
          </a:xfrm>
          <a:prstGeom prst="rect">
            <a:avLst/>
          </a:prstGeom>
        </p:spPr>
        <p:txBody>
          <a:bodyPr/>
          <a:lstStyle/>
          <a:p>
            <a:endParaRPr lang="en-US" dirty="0"/>
          </a:p>
        </p:txBody>
      </p:sp>
      <p:sp>
        <p:nvSpPr>
          <p:cNvPr id="19" name="Rectangle 18"/>
          <p:cNvSpPr/>
          <p:nvPr userDrawn="1"/>
        </p:nvSpPr>
        <p:spPr>
          <a:xfrm>
            <a:off x="0" y="0"/>
            <a:ext cx="676656" cy="6858000"/>
          </a:xfrm>
          <a:prstGeom prst="rect">
            <a:avLst/>
          </a:pr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stretch>
            <a:fillRect/>
          </a:stretch>
        </p:blipFill>
        <p:spPr>
          <a:xfrm>
            <a:off x="10594169" y="6209906"/>
            <a:ext cx="1244600" cy="368300"/>
          </a:xfrm>
          <a:prstGeom prst="rect">
            <a:avLst/>
          </a:prstGeom>
        </p:spPr>
      </p:pic>
      <p:pic>
        <p:nvPicPr>
          <p:cNvPr id="7" name="Picture 6"/>
          <p:cNvPicPr>
            <a:picLocks noChangeAspect="1"/>
          </p:cNvPicPr>
          <p:nvPr userDrawn="1"/>
        </p:nvPicPr>
        <p:blipFill>
          <a:blip r:embed="rId3"/>
          <a:stretch>
            <a:fillRect/>
          </a:stretch>
        </p:blipFill>
        <p:spPr>
          <a:xfrm>
            <a:off x="8938509" y="6260706"/>
            <a:ext cx="1460500" cy="266700"/>
          </a:xfrm>
          <a:prstGeom prst="rect">
            <a:avLst/>
          </a:prstGeom>
        </p:spPr>
      </p:pic>
      <p:sp>
        <p:nvSpPr>
          <p:cNvPr id="11" name="Title 1"/>
          <p:cNvSpPr>
            <a:spLocks noGrp="1"/>
          </p:cNvSpPr>
          <p:nvPr>
            <p:ph type="ctrTitle" hasCustomPrompt="1"/>
          </p:nvPr>
        </p:nvSpPr>
        <p:spPr>
          <a:xfrm>
            <a:off x="1189277" y="462494"/>
            <a:ext cx="10104034" cy="677108"/>
          </a:xfrm>
          <a:prstGeom prst="rect">
            <a:avLst/>
          </a:prstGeom>
        </p:spPr>
        <p:txBody>
          <a:bodyPr anchor="t">
            <a:noAutofit/>
          </a:bodyPr>
          <a:lstStyle>
            <a:lvl1pPr algn="l">
              <a:lnSpc>
                <a:spcPct val="100000"/>
              </a:lnSpc>
              <a:defRPr sz="3800" b="1" i="0" spc="200" baseline="0">
                <a:solidFill>
                  <a:srgbClr val="0D3254"/>
                </a:solidFill>
                <a:latin typeface="Arial" charset="0"/>
                <a:ea typeface="Arial" charset="0"/>
                <a:cs typeface="Arial" charset="0"/>
              </a:defRPr>
            </a:lvl1pPr>
          </a:lstStyle>
          <a:p>
            <a:r>
              <a:rPr lang="en-US" dirty="0"/>
              <a:t>TITLE OF SLIDE HERE</a:t>
            </a:r>
          </a:p>
        </p:txBody>
      </p:sp>
    </p:spTree>
    <p:extLst>
      <p:ext uri="{BB962C8B-B14F-4D97-AF65-F5344CB8AC3E}">
        <p14:creationId xmlns:p14="http://schemas.microsoft.com/office/powerpoint/2010/main" val="130940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9" name="Picture Placeholder 6"/>
          <p:cNvSpPr>
            <a:spLocks noGrp="1"/>
          </p:cNvSpPr>
          <p:nvPr>
            <p:ph type="pic" sz="quarter" idx="11"/>
          </p:nvPr>
        </p:nvSpPr>
        <p:spPr>
          <a:xfrm>
            <a:off x="676656" y="0"/>
            <a:ext cx="11509247" cy="6857999"/>
          </a:xfrm>
          <a:prstGeom prst="rect">
            <a:avLst/>
          </a:prstGeom>
        </p:spPr>
        <p:txBody>
          <a:bodyPr/>
          <a:lstStyle/>
          <a:p>
            <a:endParaRPr lang="en-US" dirty="0"/>
          </a:p>
        </p:txBody>
      </p:sp>
      <p:sp>
        <p:nvSpPr>
          <p:cNvPr id="19" name="Rectangle 18"/>
          <p:cNvSpPr/>
          <p:nvPr userDrawn="1"/>
        </p:nvSpPr>
        <p:spPr>
          <a:xfrm>
            <a:off x="0" y="0"/>
            <a:ext cx="676656" cy="6858000"/>
          </a:xfrm>
          <a:prstGeom prst="rect">
            <a:avLst/>
          </a:pr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8772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51495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6" r:id="rId3"/>
    <p:sldLayoutId id="2147483667" r:id="rId4"/>
    <p:sldLayoutId id="2147483665" r:id="rId5"/>
    <p:sldLayoutId id="2147483668" r:id="rId6"/>
    <p:sldLayoutId id="2147483669" r:id="rId7"/>
  </p:sldLayoutIdLst>
  <p:txStyles>
    <p:titleStyle>
      <a:lvl1pPr algn="ctr" defTabSz="914400" rtl="0" eaLnBrk="1" latinLnBrk="0" hangingPunct="1">
        <a:lnSpc>
          <a:spcPct val="90000"/>
        </a:lnSpc>
        <a:spcBef>
          <a:spcPct val="0"/>
        </a:spcBef>
        <a:buNone/>
        <a:defRPr sz="4400" b="1" kern="1200">
          <a:solidFill>
            <a:srgbClr val="FF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Marilyn.Albertson@usu.edu" TargetMode="External"/><Relationship Id="rId2" Type="http://schemas.openxmlformats.org/officeDocument/2006/relationships/hyperlink" Target="mailto:Jessica.Percival@usu.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21175" y="4076249"/>
            <a:ext cx="10870250" cy="684409"/>
          </a:xfrm>
        </p:spPr>
        <p:txBody>
          <a:bodyPr/>
          <a:lstStyle/>
          <a:p>
            <a:r>
              <a:rPr lang="en-US" sz="2800" dirty="0"/>
              <a:t>The pros and cons of consumer loans. </a:t>
            </a:r>
          </a:p>
        </p:txBody>
      </p:sp>
      <p:pic>
        <p:nvPicPr>
          <p:cNvPr id="1026" name="Picture 2" descr="Image result for game of loans meme"/>
          <p:cNvPicPr>
            <a:picLocks noChangeAspect="1" noChangeArrowheads="1"/>
          </p:cNvPicPr>
          <p:nvPr/>
        </p:nvPicPr>
        <p:blipFill rotWithShape="1">
          <a:blip r:embed="rId3">
            <a:extLst>
              <a:ext uri="{28A0092B-C50C-407E-A947-70E740481C1C}">
                <a14:useLocalDpi xmlns:a14="http://schemas.microsoft.com/office/drawing/2010/main" val="0"/>
              </a:ext>
            </a:extLst>
          </a:blip>
          <a:srcRect b="1760"/>
          <a:stretch/>
        </p:blipFill>
        <p:spPr bwMode="auto">
          <a:xfrm>
            <a:off x="3738664" y="732692"/>
            <a:ext cx="4435272" cy="285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562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Car Loans</a:t>
            </a:r>
          </a:p>
        </p:txBody>
      </p:sp>
      <p:sp>
        <p:nvSpPr>
          <p:cNvPr id="3" name="Content Placeholder 2"/>
          <p:cNvSpPr>
            <a:spLocks noGrp="1"/>
          </p:cNvSpPr>
          <p:nvPr>
            <p:ph idx="10"/>
          </p:nvPr>
        </p:nvSpPr>
        <p:spPr>
          <a:xfrm>
            <a:off x="1189277" y="1139602"/>
            <a:ext cx="10104034" cy="4110085"/>
          </a:xfrm>
        </p:spPr>
        <p:txBody>
          <a:bodyPr/>
          <a:lstStyle/>
          <a:p>
            <a:r>
              <a:rPr lang="en-US" dirty="0"/>
              <a:t>You can receive a car loan through a bank, credit union, or a car dealership.</a:t>
            </a:r>
          </a:p>
          <a:p>
            <a:r>
              <a:rPr lang="en-US" dirty="0"/>
              <a:t>Visit different banks and credit unions to see where you get the best interest rates.</a:t>
            </a:r>
          </a:p>
          <a:p>
            <a:r>
              <a:rPr lang="en-US" dirty="0"/>
              <a:t>Don’t be fooled by car dealerships “low interest rates” if you have not checked with a bank or credit union first!</a:t>
            </a:r>
          </a:p>
          <a:p>
            <a:r>
              <a:rPr lang="en-US" dirty="0"/>
              <a:t>Interest rate is dependent on your credit score. The higher your credit score, the lower your interest rate. </a:t>
            </a:r>
          </a:p>
          <a:p>
            <a:pPr lvl="1"/>
            <a:endParaRPr lang="en-US" dirty="0"/>
          </a:p>
        </p:txBody>
      </p:sp>
      <p:pic>
        <p:nvPicPr>
          <p:cNvPr id="1028" name="Picture 4" descr="Image result for car lo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849" y="4698070"/>
            <a:ext cx="2743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906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Length of Car Loans</a:t>
            </a:r>
          </a:p>
        </p:txBody>
      </p:sp>
      <p:graphicFrame>
        <p:nvGraphicFramePr>
          <p:cNvPr id="4" name="Content Placeholder 3"/>
          <p:cNvGraphicFramePr>
            <a:graphicFrameLocks noGrp="1"/>
          </p:cNvGraphicFramePr>
          <p:nvPr>
            <p:ph idx="10"/>
            <p:extLst>
              <p:ext uri="{D42A27DB-BD31-4B8C-83A1-F6EECF244321}">
                <p14:modId xmlns:p14="http://schemas.microsoft.com/office/powerpoint/2010/main" val="3564093941"/>
              </p:ext>
            </p:extLst>
          </p:nvPr>
        </p:nvGraphicFramePr>
        <p:xfrm>
          <a:off x="1189038" y="1489075"/>
          <a:ext cx="10104437" cy="4110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0521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Calculating – Long Term Loan</a:t>
            </a:r>
          </a:p>
        </p:txBody>
      </p:sp>
      <p:sp>
        <p:nvSpPr>
          <p:cNvPr id="3" name="Content Placeholder 2"/>
          <p:cNvSpPr>
            <a:spLocks noGrp="1"/>
          </p:cNvSpPr>
          <p:nvPr>
            <p:ph idx="10"/>
          </p:nvPr>
        </p:nvSpPr>
        <p:spPr>
          <a:xfrm>
            <a:off x="1189277" y="1368202"/>
            <a:ext cx="10104034" cy="4882826"/>
          </a:xfrm>
        </p:spPr>
        <p:txBody>
          <a:bodyPr numCol="2">
            <a:normAutofit fontScale="47500" lnSpcReduction="20000"/>
          </a:bodyPr>
          <a:lstStyle/>
          <a:p>
            <a:pPr marL="0" indent="0">
              <a:buNone/>
            </a:pPr>
            <a:r>
              <a:rPr lang="en-US" sz="5800" dirty="0"/>
              <a:t>Credit Score: 650</a:t>
            </a:r>
          </a:p>
          <a:p>
            <a:pPr marL="0" indent="0">
              <a:buNone/>
            </a:pPr>
            <a:endParaRPr lang="en-US" sz="5800" dirty="0"/>
          </a:p>
          <a:p>
            <a:pPr marL="0" indent="0">
              <a:buNone/>
            </a:pPr>
            <a:r>
              <a:rPr lang="en-US" sz="5800" u="sng" dirty="0"/>
              <a:t>60 Month Loan</a:t>
            </a:r>
          </a:p>
          <a:p>
            <a:pPr marL="0" indent="0">
              <a:buNone/>
            </a:pPr>
            <a:r>
              <a:rPr lang="en-US" sz="5800" dirty="0"/>
              <a:t>Car Price: $15,000</a:t>
            </a:r>
          </a:p>
          <a:p>
            <a:pPr marL="0" indent="0">
              <a:buNone/>
            </a:pPr>
            <a:r>
              <a:rPr lang="en-US" sz="5800" dirty="0"/>
              <a:t>Down Payment: $0</a:t>
            </a:r>
          </a:p>
          <a:p>
            <a:pPr marL="0" indent="0">
              <a:buNone/>
            </a:pPr>
            <a:r>
              <a:rPr lang="en-US" sz="5800" dirty="0"/>
              <a:t>Interest Rate: 4.5%</a:t>
            </a:r>
          </a:p>
          <a:p>
            <a:pPr marL="0" indent="0">
              <a:buNone/>
            </a:pPr>
            <a:endParaRPr lang="en-US" sz="5800" dirty="0"/>
          </a:p>
          <a:p>
            <a:pPr marL="0" indent="0">
              <a:buNone/>
            </a:pPr>
            <a:r>
              <a:rPr lang="en-US" sz="5800" dirty="0"/>
              <a:t>Monthly Payment: $279.65</a:t>
            </a:r>
          </a:p>
          <a:p>
            <a:pPr marL="0" indent="0">
              <a:buNone/>
            </a:pPr>
            <a:r>
              <a:rPr lang="en-US" sz="5800" dirty="0"/>
              <a:t>Total Amount Paid: $16,779</a:t>
            </a:r>
          </a:p>
          <a:p>
            <a:pPr marL="0" indent="0">
              <a:buNone/>
            </a:pPr>
            <a:r>
              <a:rPr lang="en-US" sz="5800" dirty="0"/>
              <a:t>Total Interest Paid: $1,779.00</a:t>
            </a:r>
          </a:p>
          <a:p>
            <a:pPr marL="0" indent="0">
              <a:buNone/>
            </a:pPr>
            <a:endParaRPr lang="en-US" dirty="0"/>
          </a:p>
          <a:p>
            <a:pPr marL="0" indent="0">
              <a:buNone/>
            </a:pPr>
            <a:endParaRPr lang="en-US" dirty="0"/>
          </a:p>
          <a:p>
            <a:pPr marL="0" indent="0">
              <a:buNone/>
            </a:pPr>
            <a:endParaRPr lang="en-US" u="sng" dirty="0"/>
          </a:p>
          <a:p>
            <a:pPr marL="0" indent="0">
              <a:buNone/>
            </a:pPr>
            <a:endParaRPr lang="en-US" u="sng" dirty="0"/>
          </a:p>
          <a:p>
            <a:pPr marL="0" indent="0">
              <a:buNone/>
            </a:pPr>
            <a:endParaRPr lang="en-US" u="sng" dirty="0"/>
          </a:p>
          <a:p>
            <a:pPr marL="0" indent="0">
              <a:buNone/>
            </a:pPr>
            <a:r>
              <a:rPr lang="en-US" sz="5900" u="sng" dirty="0"/>
              <a:t>72 Month Loan</a:t>
            </a:r>
          </a:p>
          <a:p>
            <a:pPr marL="0" indent="0">
              <a:buNone/>
            </a:pPr>
            <a:r>
              <a:rPr lang="en-US" sz="5900" dirty="0"/>
              <a:t>Car Price: $15,000</a:t>
            </a:r>
          </a:p>
          <a:p>
            <a:pPr marL="0" indent="0">
              <a:buNone/>
            </a:pPr>
            <a:r>
              <a:rPr lang="en-US" sz="5900" dirty="0"/>
              <a:t>Down Payment: $0</a:t>
            </a:r>
          </a:p>
          <a:p>
            <a:pPr marL="0" indent="0">
              <a:buNone/>
            </a:pPr>
            <a:r>
              <a:rPr lang="en-US" sz="5900" dirty="0"/>
              <a:t>Interest Rate: 4.5%</a:t>
            </a:r>
          </a:p>
          <a:p>
            <a:pPr marL="0" indent="0">
              <a:buNone/>
            </a:pPr>
            <a:endParaRPr lang="en-US" sz="5900" dirty="0"/>
          </a:p>
          <a:p>
            <a:pPr marL="0" indent="0">
              <a:buNone/>
            </a:pPr>
            <a:r>
              <a:rPr lang="en-US" sz="5900" dirty="0"/>
              <a:t>Monthly Payment: $238.11</a:t>
            </a:r>
          </a:p>
          <a:p>
            <a:pPr marL="0" indent="0">
              <a:buNone/>
            </a:pPr>
            <a:r>
              <a:rPr lang="en-US" sz="5900" dirty="0"/>
              <a:t>Total Amount Paid: $17,143.92</a:t>
            </a:r>
          </a:p>
          <a:p>
            <a:pPr marL="0" indent="0">
              <a:buNone/>
            </a:pPr>
            <a:r>
              <a:rPr lang="en-US" sz="5900" dirty="0"/>
              <a:t>Total Interest Paid: $2,143.92</a:t>
            </a:r>
          </a:p>
          <a:p>
            <a:pPr marL="0" indent="0">
              <a:buNone/>
            </a:pPr>
            <a:endParaRPr lang="en-US" u="sng" dirty="0"/>
          </a:p>
          <a:p>
            <a:pPr marL="0" indent="0">
              <a:buNone/>
            </a:pPr>
            <a:endParaRPr lang="en-US" u="sng" dirty="0"/>
          </a:p>
          <a:p>
            <a:pPr marL="0" indent="0">
              <a:buNone/>
            </a:pPr>
            <a:endParaRPr lang="en-US" dirty="0"/>
          </a:p>
        </p:txBody>
      </p:sp>
    </p:spTree>
    <p:extLst>
      <p:ext uri="{BB962C8B-B14F-4D97-AF65-F5344CB8AC3E}">
        <p14:creationId xmlns:p14="http://schemas.microsoft.com/office/powerpoint/2010/main" val="3103572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Calculating – Short Term Loan</a:t>
            </a:r>
          </a:p>
        </p:txBody>
      </p:sp>
      <p:sp>
        <p:nvSpPr>
          <p:cNvPr id="3" name="Content Placeholder 2"/>
          <p:cNvSpPr>
            <a:spLocks noGrp="1"/>
          </p:cNvSpPr>
          <p:nvPr>
            <p:ph idx="10"/>
          </p:nvPr>
        </p:nvSpPr>
        <p:spPr>
          <a:xfrm>
            <a:off x="1189277" y="1143138"/>
            <a:ext cx="10104034" cy="4648062"/>
          </a:xfrm>
        </p:spPr>
        <p:txBody>
          <a:bodyPr numCol="2">
            <a:normAutofit fontScale="25000" lnSpcReduction="20000"/>
          </a:bodyPr>
          <a:lstStyle/>
          <a:p>
            <a:pPr marL="0" indent="0">
              <a:buNone/>
            </a:pPr>
            <a:r>
              <a:rPr lang="en-US" sz="11200" dirty="0"/>
              <a:t>Credit Score: 650</a:t>
            </a:r>
          </a:p>
          <a:p>
            <a:pPr marL="0" indent="0">
              <a:buNone/>
            </a:pPr>
            <a:endParaRPr lang="en-US" sz="11200" dirty="0"/>
          </a:p>
          <a:p>
            <a:pPr marL="0" indent="0">
              <a:buNone/>
            </a:pPr>
            <a:r>
              <a:rPr lang="en-US" sz="11200" u="sng" dirty="0"/>
              <a:t>12 Month Loan</a:t>
            </a:r>
          </a:p>
          <a:p>
            <a:pPr marL="0" indent="0">
              <a:buNone/>
            </a:pPr>
            <a:r>
              <a:rPr lang="en-US" sz="11200" dirty="0"/>
              <a:t>Car Price: $15,000</a:t>
            </a:r>
          </a:p>
          <a:p>
            <a:pPr marL="0" indent="0">
              <a:buNone/>
            </a:pPr>
            <a:r>
              <a:rPr lang="en-US" sz="11200" dirty="0"/>
              <a:t>Down Payment: $0</a:t>
            </a:r>
          </a:p>
          <a:p>
            <a:pPr marL="0" indent="0">
              <a:buNone/>
            </a:pPr>
            <a:r>
              <a:rPr lang="en-US" sz="11200" dirty="0"/>
              <a:t>Interest Rate: 4.5%</a:t>
            </a:r>
          </a:p>
          <a:p>
            <a:pPr marL="0" indent="0">
              <a:buNone/>
            </a:pPr>
            <a:endParaRPr lang="en-US" sz="11200" dirty="0"/>
          </a:p>
          <a:p>
            <a:pPr marL="0" indent="0">
              <a:buNone/>
            </a:pPr>
            <a:r>
              <a:rPr lang="en-US" sz="11200" dirty="0"/>
              <a:t>Monthly Payment: $1,280.68</a:t>
            </a:r>
          </a:p>
          <a:p>
            <a:pPr marL="0" indent="0">
              <a:buNone/>
            </a:pPr>
            <a:r>
              <a:rPr lang="en-US" sz="11200" dirty="0"/>
              <a:t>Total Amount Paid: $15,368.16</a:t>
            </a:r>
          </a:p>
          <a:p>
            <a:pPr marL="0" indent="0">
              <a:buNone/>
            </a:pPr>
            <a:r>
              <a:rPr lang="en-US" sz="11200" dirty="0"/>
              <a:t>Total Interest Paid: $368.16</a:t>
            </a:r>
          </a:p>
          <a:p>
            <a:pPr marL="0" indent="0">
              <a:buNone/>
            </a:pPr>
            <a:endParaRPr lang="en-US" dirty="0"/>
          </a:p>
          <a:p>
            <a:pPr marL="0" indent="0">
              <a:buNone/>
            </a:pPr>
            <a:endParaRPr lang="en-US" dirty="0"/>
          </a:p>
          <a:p>
            <a:pPr marL="0" indent="0">
              <a:buNone/>
            </a:pPr>
            <a:endParaRPr lang="en-US" dirty="0"/>
          </a:p>
          <a:p>
            <a:pPr marL="0" indent="0">
              <a:buNone/>
            </a:pPr>
            <a:endParaRPr lang="en-US" u="sng" dirty="0"/>
          </a:p>
          <a:p>
            <a:pPr marL="0" indent="0">
              <a:buNone/>
            </a:pPr>
            <a:endParaRPr lang="en-US" sz="5100" u="sng" dirty="0"/>
          </a:p>
          <a:p>
            <a:pPr marL="0" indent="0">
              <a:buNone/>
            </a:pPr>
            <a:endParaRPr lang="en-US" sz="8600" u="sng" dirty="0"/>
          </a:p>
          <a:p>
            <a:pPr marL="0" indent="0">
              <a:buNone/>
            </a:pPr>
            <a:r>
              <a:rPr lang="en-US" sz="11200" u="sng" dirty="0"/>
              <a:t>36 Month Loan</a:t>
            </a:r>
          </a:p>
          <a:p>
            <a:pPr marL="0" indent="0">
              <a:buNone/>
            </a:pPr>
            <a:r>
              <a:rPr lang="en-US" sz="11200" dirty="0"/>
              <a:t>Car Price: $15,000</a:t>
            </a:r>
          </a:p>
          <a:p>
            <a:pPr marL="0" indent="0">
              <a:buNone/>
            </a:pPr>
            <a:r>
              <a:rPr lang="en-US" sz="11200" dirty="0"/>
              <a:t>Down Payment: $0</a:t>
            </a:r>
          </a:p>
          <a:p>
            <a:pPr marL="0" indent="0">
              <a:buNone/>
            </a:pPr>
            <a:r>
              <a:rPr lang="en-US" sz="11200" dirty="0"/>
              <a:t>Interest Rate: 4.5%</a:t>
            </a:r>
          </a:p>
          <a:p>
            <a:pPr marL="0" indent="0">
              <a:buNone/>
            </a:pPr>
            <a:endParaRPr lang="en-US" sz="11200" dirty="0"/>
          </a:p>
          <a:p>
            <a:pPr marL="0" indent="0">
              <a:buNone/>
            </a:pPr>
            <a:r>
              <a:rPr lang="en-US" sz="11200" dirty="0"/>
              <a:t>Monthly Payment: $446.20</a:t>
            </a:r>
          </a:p>
          <a:p>
            <a:pPr marL="0" indent="0">
              <a:buNone/>
            </a:pPr>
            <a:r>
              <a:rPr lang="en-US" sz="11200" dirty="0"/>
              <a:t>Total Amount Paid: $16,063.20</a:t>
            </a:r>
          </a:p>
          <a:p>
            <a:pPr marL="0" indent="0">
              <a:buNone/>
            </a:pPr>
            <a:r>
              <a:rPr lang="en-US" sz="11200" dirty="0"/>
              <a:t>Total Interest Paid: $1,063.20</a:t>
            </a:r>
          </a:p>
          <a:p>
            <a:pPr marL="0" indent="0">
              <a:buNone/>
            </a:pPr>
            <a:endParaRPr lang="en-US" u="sng" dirty="0"/>
          </a:p>
          <a:p>
            <a:pPr marL="0" indent="0">
              <a:buNone/>
            </a:pPr>
            <a:endParaRPr lang="en-US" u="sng" dirty="0"/>
          </a:p>
          <a:p>
            <a:pPr marL="0" indent="0">
              <a:buNone/>
            </a:pPr>
            <a:endParaRPr lang="en-US" dirty="0"/>
          </a:p>
        </p:txBody>
      </p:sp>
    </p:spTree>
    <p:extLst>
      <p:ext uri="{BB962C8B-B14F-4D97-AF65-F5344CB8AC3E}">
        <p14:creationId xmlns:p14="http://schemas.microsoft.com/office/powerpoint/2010/main" val="2234053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Risk of Car Loans</a:t>
            </a:r>
          </a:p>
        </p:txBody>
      </p:sp>
      <p:sp>
        <p:nvSpPr>
          <p:cNvPr id="3" name="Content Placeholder 2"/>
          <p:cNvSpPr>
            <a:spLocks noGrp="1"/>
          </p:cNvSpPr>
          <p:nvPr>
            <p:ph idx="10"/>
          </p:nvPr>
        </p:nvSpPr>
        <p:spPr/>
        <p:txBody>
          <a:bodyPr>
            <a:normAutofit/>
          </a:bodyPr>
          <a:lstStyle/>
          <a:p>
            <a:r>
              <a:rPr lang="en-US" dirty="0"/>
              <a:t>Make sure your monthly payments are something you can afford.</a:t>
            </a:r>
          </a:p>
          <a:p>
            <a:r>
              <a:rPr lang="en-US" dirty="0"/>
              <a:t>Low credit score mean higher interest rate. Higher credit score mean lower interest rate.</a:t>
            </a:r>
          </a:p>
          <a:p>
            <a:r>
              <a:rPr lang="en-US" dirty="0"/>
              <a:t>The car is used as collateral, so if you stop making payment on the loan, the car will be repossessed.</a:t>
            </a:r>
          </a:p>
          <a:p>
            <a:r>
              <a:rPr lang="en-US" dirty="0"/>
              <a:t>Make payments on time to avoid higher interest rates and added fees.</a:t>
            </a:r>
          </a:p>
          <a:p>
            <a:r>
              <a:rPr lang="en-US" dirty="0"/>
              <a:t>Make sure you keep insurance on your car to avoid additional fees added to your monthly payment.</a:t>
            </a:r>
          </a:p>
        </p:txBody>
      </p:sp>
      <p:pic>
        <p:nvPicPr>
          <p:cNvPr id="4" name="Picture 4" descr="Image result for ri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0893" y="355879"/>
            <a:ext cx="1187117" cy="89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354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89277" y="801048"/>
            <a:ext cx="10104034" cy="677108"/>
          </a:xfrm>
        </p:spPr>
        <p:txBody>
          <a:bodyPr/>
          <a:lstStyle/>
          <a:p>
            <a:pPr algn="ctr"/>
            <a:r>
              <a:rPr lang="en-US" sz="6600" dirty="0"/>
              <a:t>Student Loans</a:t>
            </a:r>
            <a:br>
              <a:rPr lang="en-US" dirty="0"/>
            </a:b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3774" y="1892300"/>
            <a:ext cx="6035040" cy="4023360"/>
          </a:xfrm>
          <a:prstGeom prst="rect">
            <a:avLst/>
          </a:prstGeom>
        </p:spPr>
      </p:pic>
    </p:spTree>
    <p:extLst>
      <p:ext uri="{BB962C8B-B14F-4D97-AF65-F5344CB8AC3E}">
        <p14:creationId xmlns:p14="http://schemas.microsoft.com/office/powerpoint/2010/main" val="1747054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Student Loans</a:t>
            </a:r>
          </a:p>
        </p:txBody>
      </p:sp>
      <p:sp>
        <p:nvSpPr>
          <p:cNvPr id="3" name="Content Placeholder 2"/>
          <p:cNvSpPr>
            <a:spLocks noGrp="1"/>
          </p:cNvSpPr>
          <p:nvPr>
            <p:ph idx="10"/>
          </p:nvPr>
        </p:nvSpPr>
        <p:spPr/>
        <p:txBody>
          <a:bodyPr/>
          <a:lstStyle/>
          <a:p>
            <a:r>
              <a:rPr lang="en-US" dirty="0"/>
              <a:t>Student loans can be obtained from the federal government or private institutions.</a:t>
            </a:r>
          </a:p>
          <a:p>
            <a:pPr lvl="1"/>
            <a:r>
              <a:rPr lang="en-US" sz="2800" dirty="0"/>
              <a:t>Federal loans can be obtained through FAFSA.</a:t>
            </a:r>
          </a:p>
          <a:p>
            <a:pPr lvl="1"/>
            <a:r>
              <a:rPr lang="en-US" sz="2800" dirty="0"/>
              <a:t>Private loans will be offered by banks, credit unions, and other financial institutions.</a:t>
            </a:r>
          </a:p>
          <a:p>
            <a:r>
              <a:rPr lang="en-US" dirty="0"/>
              <a:t>Only borrow what you need for tuition!</a:t>
            </a:r>
          </a:p>
          <a:p>
            <a:r>
              <a:rPr lang="en-US" dirty="0"/>
              <a:t>Read all the fine print.</a:t>
            </a:r>
          </a:p>
        </p:txBody>
      </p:sp>
      <p:pic>
        <p:nvPicPr>
          <p:cNvPr id="2050" name="Picture 2" descr="Image result for student lo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93" y="3411610"/>
            <a:ext cx="3806618" cy="2537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301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Student Loan Statistics</a:t>
            </a:r>
          </a:p>
        </p:txBody>
      </p:sp>
      <p:sp>
        <p:nvSpPr>
          <p:cNvPr id="3" name="Content Placeholder 2"/>
          <p:cNvSpPr>
            <a:spLocks noGrp="1"/>
          </p:cNvSpPr>
          <p:nvPr>
            <p:ph idx="10"/>
          </p:nvPr>
        </p:nvSpPr>
        <p:spPr/>
        <p:txBody>
          <a:bodyPr/>
          <a:lstStyle/>
          <a:p>
            <a:r>
              <a:rPr lang="en-US" dirty="0"/>
              <a:t>$45.5 million is lost each year in Utah alone because people turn to loans before applying for FAFSA.</a:t>
            </a:r>
          </a:p>
          <a:p>
            <a:r>
              <a:rPr lang="en-US" dirty="0"/>
              <a:t>$1.4 trillion in student debt in the United States for 2017 graduates.</a:t>
            </a:r>
          </a:p>
          <a:p>
            <a:r>
              <a:rPr lang="en-US" dirty="0"/>
              <a:t>Average student loan debt is $37,172.00</a:t>
            </a:r>
          </a:p>
        </p:txBody>
      </p:sp>
      <p:pic>
        <p:nvPicPr>
          <p:cNvPr id="1026" name="Picture 2" descr="Image result for student loan sta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497" y="3888241"/>
            <a:ext cx="4617593" cy="2762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539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Types of Student Loans</a:t>
            </a:r>
          </a:p>
        </p:txBody>
      </p:sp>
      <p:graphicFrame>
        <p:nvGraphicFramePr>
          <p:cNvPr id="4" name="Content Placeholder 3"/>
          <p:cNvGraphicFramePr>
            <a:graphicFrameLocks noGrp="1"/>
          </p:cNvGraphicFramePr>
          <p:nvPr>
            <p:ph idx="10"/>
            <p:extLst>
              <p:ext uri="{D42A27DB-BD31-4B8C-83A1-F6EECF244321}">
                <p14:modId xmlns:p14="http://schemas.microsoft.com/office/powerpoint/2010/main" val="1890305052"/>
              </p:ext>
            </p:extLst>
          </p:nvPr>
        </p:nvGraphicFramePr>
        <p:xfrm>
          <a:off x="1189038" y="1489075"/>
          <a:ext cx="10104437" cy="4110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7020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Risks of Student Loans</a:t>
            </a:r>
          </a:p>
        </p:txBody>
      </p:sp>
      <p:sp>
        <p:nvSpPr>
          <p:cNvPr id="3" name="Content Placeholder 2"/>
          <p:cNvSpPr>
            <a:spLocks noGrp="1"/>
          </p:cNvSpPr>
          <p:nvPr>
            <p:ph idx="10"/>
          </p:nvPr>
        </p:nvSpPr>
        <p:spPr/>
        <p:txBody>
          <a:bodyPr/>
          <a:lstStyle/>
          <a:p>
            <a:r>
              <a:rPr lang="en-US" dirty="0"/>
              <a:t>If you don’t finish the degree program,  you leave school with no degree, and student loan debt.</a:t>
            </a:r>
          </a:p>
          <a:p>
            <a:r>
              <a:rPr lang="en-US" dirty="0"/>
              <a:t>If you don’t get a job right out of school, you will not be able to pay the loan down which means you will be paying more in interest.</a:t>
            </a:r>
          </a:p>
          <a:p>
            <a:r>
              <a:rPr lang="en-US" dirty="0"/>
              <a:t>You take out more money in loans than you need to pay for tuition, books, and fees. </a:t>
            </a:r>
          </a:p>
          <a:p>
            <a:r>
              <a:rPr lang="en-US" dirty="0"/>
              <a:t>If interest is building on your loan while you study, you will be paying interest on interest.</a:t>
            </a:r>
          </a:p>
        </p:txBody>
      </p:sp>
      <p:pic>
        <p:nvPicPr>
          <p:cNvPr id="5124" name="Picture 4" descr="Image result for ri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357" y="355879"/>
            <a:ext cx="1187117" cy="89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450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Adult Roles &amp; Financial Literacy </a:t>
            </a:r>
          </a:p>
        </p:txBody>
      </p:sp>
      <p:sp>
        <p:nvSpPr>
          <p:cNvPr id="3" name="Content Placeholder 2"/>
          <p:cNvSpPr>
            <a:spLocks noGrp="1"/>
          </p:cNvSpPr>
          <p:nvPr>
            <p:ph idx="10"/>
          </p:nvPr>
        </p:nvSpPr>
        <p:spPr/>
        <p:txBody>
          <a:bodyPr/>
          <a:lstStyle/>
          <a:p>
            <a:endParaRPr lang="en-US" dirty="0"/>
          </a:p>
          <a:p>
            <a:r>
              <a:rPr lang="en-US" dirty="0"/>
              <a:t>Strand 7</a:t>
            </a:r>
          </a:p>
          <a:p>
            <a:pPr lvl="1"/>
            <a:r>
              <a:rPr lang="en-US" dirty="0"/>
              <a:t>Students will practice family financial planning as it pertains to saving, investing and risk management</a:t>
            </a:r>
          </a:p>
          <a:p>
            <a:pPr lvl="1"/>
            <a:endParaRPr lang="en-US" dirty="0"/>
          </a:p>
          <a:p>
            <a:r>
              <a:rPr lang="en-US" sz="2800" dirty="0"/>
              <a:t>Standard 2</a:t>
            </a:r>
          </a:p>
          <a:p>
            <a:pPr lvl="1"/>
            <a:r>
              <a:rPr lang="en-US" dirty="0"/>
              <a:t>Describe and discuss the impact of credit and debit on personal money management </a:t>
            </a:r>
          </a:p>
          <a:p>
            <a:pPr lvl="1"/>
            <a:endParaRPr lang="en-US" dirty="0"/>
          </a:p>
          <a:p>
            <a:pPr marL="457200" lvl="1" indent="0">
              <a:buNone/>
            </a:pPr>
            <a:endParaRPr lang="en-US" dirty="0"/>
          </a:p>
        </p:txBody>
      </p:sp>
    </p:spTree>
    <p:extLst>
      <p:ext uri="{BB962C8B-B14F-4D97-AF65-F5344CB8AC3E}">
        <p14:creationId xmlns:p14="http://schemas.microsoft.com/office/powerpoint/2010/main" val="3011623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Alternatives to Student Loans</a:t>
            </a:r>
          </a:p>
        </p:txBody>
      </p:sp>
      <p:graphicFrame>
        <p:nvGraphicFramePr>
          <p:cNvPr id="4" name="Content Placeholder 3"/>
          <p:cNvGraphicFramePr>
            <a:graphicFrameLocks noGrp="1"/>
          </p:cNvGraphicFramePr>
          <p:nvPr>
            <p:ph idx="10"/>
            <p:extLst>
              <p:ext uri="{D42A27DB-BD31-4B8C-83A1-F6EECF244321}">
                <p14:modId xmlns:p14="http://schemas.microsoft.com/office/powerpoint/2010/main" val="2134139899"/>
              </p:ext>
            </p:extLst>
          </p:nvPr>
        </p:nvGraphicFramePr>
        <p:xfrm>
          <a:off x="1189038" y="1489075"/>
          <a:ext cx="10104437" cy="4110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9151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89277" y="801048"/>
            <a:ext cx="10104034" cy="677108"/>
          </a:xfrm>
        </p:spPr>
        <p:txBody>
          <a:bodyPr/>
          <a:lstStyle/>
          <a:p>
            <a:pPr algn="ctr"/>
            <a:r>
              <a:rPr lang="en-US" sz="6600" dirty="0"/>
              <a:t>Personal Loans</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2636" y="1806575"/>
            <a:ext cx="6017316" cy="4114800"/>
          </a:xfrm>
          <a:prstGeom prst="rect">
            <a:avLst/>
          </a:prstGeom>
        </p:spPr>
      </p:pic>
    </p:spTree>
    <p:extLst>
      <p:ext uri="{BB962C8B-B14F-4D97-AF65-F5344CB8AC3E}">
        <p14:creationId xmlns:p14="http://schemas.microsoft.com/office/powerpoint/2010/main" val="2334500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Personal Loans</a:t>
            </a:r>
          </a:p>
        </p:txBody>
      </p:sp>
      <p:sp>
        <p:nvSpPr>
          <p:cNvPr id="3" name="Content Placeholder 2"/>
          <p:cNvSpPr>
            <a:spLocks noGrp="1"/>
          </p:cNvSpPr>
          <p:nvPr>
            <p:ph idx="10"/>
          </p:nvPr>
        </p:nvSpPr>
        <p:spPr/>
        <p:txBody>
          <a:bodyPr>
            <a:normAutofit/>
          </a:bodyPr>
          <a:lstStyle/>
          <a:p>
            <a:r>
              <a:rPr lang="en-US" dirty="0"/>
              <a:t>Used for general purposes such as family </a:t>
            </a:r>
          </a:p>
          <a:p>
            <a:pPr marL="0" indent="0">
              <a:buNone/>
            </a:pPr>
            <a:r>
              <a:rPr lang="en-US" dirty="0"/>
              <a:t>   emergencies, purchasing home furnishings, </a:t>
            </a:r>
          </a:p>
          <a:p>
            <a:pPr marL="0" indent="0">
              <a:buNone/>
            </a:pPr>
            <a:r>
              <a:rPr lang="en-US" dirty="0"/>
              <a:t>   repairs, etc.</a:t>
            </a:r>
          </a:p>
          <a:p>
            <a:r>
              <a:rPr lang="en-US" dirty="0"/>
              <a:t>Most difficult to receive and have strict requirements.</a:t>
            </a:r>
          </a:p>
          <a:p>
            <a:r>
              <a:rPr lang="en-US" dirty="0"/>
              <a:t>May be secured or unsecured. </a:t>
            </a:r>
          </a:p>
          <a:p>
            <a:r>
              <a:rPr lang="en-US" dirty="0"/>
              <a:t>Interest rates will be based on your credit score.</a:t>
            </a:r>
          </a:p>
          <a:p>
            <a:r>
              <a:rPr lang="en-US" dirty="0"/>
              <a:t>Never borrow more than you need!</a:t>
            </a:r>
          </a:p>
          <a:p>
            <a:r>
              <a:rPr lang="en-US" dirty="0"/>
              <a:t>May have a lower interest rate than a credit card. </a:t>
            </a:r>
          </a:p>
        </p:txBody>
      </p:sp>
      <p:pic>
        <p:nvPicPr>
          <p:cNvPr id="3074" name="Picture 2" descr="Image result for personal lo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7086" y="462494"/>
            <a:ext cx="3543704" cy="2364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309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Types of Personal Loans</a:t>
            </a:r>
          </a:p>
        </p:txBody>
      </p:sp>
      <p:graphicFrame>
        <p:nvGraphicFramePr>
          <p:cNvPr id="4" name="Content Placeholder 3"/>
          <p:cNvGraphicFramePr>
            <a:graphicFrameLocks noGrp="1"/>
          </p:cNvGraphicFramePr>
          <p:nvPr>
            <p:ph idx="10"/>
            <p:extLst>
              <p:ext uri="{D42A27DB-BD31-4B8C-83A1-F6EECF244321}">
                <p14:modId xmlns:p14="http://schemas.microsoft.com/office/powerpoint/2010/main" val="1876083387"/>
              </p:ext>
            </p:extLst>
          </p:nvPr>
        </p:nvGraphicFramePr>
        <p:xfrm>
          <a:off x="1189277" y="1522329"/>
          <a:ext cx="9500770" cy="4110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7708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Credit Scores and Interest Rates</a:t>
            </a:r>
          </a:p>
        </p:txBody>
      </p:sp>
      <p:graphicFrame>
        <p:nvGraphicFramePr>
          <p:cNvPr id="5" name="Content Placeholder 4"/>
          <p:cNvGraphicFramePr>
            <a:graphicFrameLocks noGrp="1"/>
          </p:cNvGraphicFramePr>
          <p:nvPr>
            <p:ph idx="10"/>
            <p:extLst>
              <p:ext uri="{D42A27DB-BD31-4B8C-83A1-F6EECF244321}">
                <p14:modId xmlns:p14="http://schemas.microsoft.com/office/powerpoint/2010/main" val="1303876768"/>
              </p:ext>
            </p:extLst>
          </p:nvPr>
        </p:nvGraphicFramePr>
        <p:xfrm>
          <a:off x="2156572" y="1486236"/>
          <a:ext cx="8169443" cy="4141703"/>
        </p:xfrm>
        <a:graphic>
          <a:graphicData uri="http://schemas.openxmlformats.org/drawingml/2006/table">
            <a:tbl>
              <a:tblPr firstRow="1" bandRow="1">
                <a:tableStyleId>{5940675A-B579-460E-94D1-54222C63F5DA}</a:tableStyleId>
              </a:tblPr>
              <a:tblGrid>
                <a:gridCol w="1867301">
                  <a:extLst>
                    <a:ext uri="{9D8B030D-6E8A-4147-A177-3AD203B41FA5}">
                      <a16:colId xmlns:a16="http://schemas.microsoft.com/office/drawing/2014/main" val="20000"/>
                    </a:ext>
                  </a:extLst>
                </a:gridCol>
                <a:gridCol w="6302142">
                  <a:extLst>
                    <a:ext uri="{9D8B030D-6E8A-4147-A177-3AD203B41FA5}">
                      <a16:colId xmlns:a16="http://schemas.microsoft.com/office/drawing/2014/main" val="20001"/>
                    </a:ext>
                  </a:extLst>
                </a:gridCol>
              </a:tblGrid>
              <a:tr h="525516">
                <a:tc>
                  <a:txBody>
                    <a:bodyPr/>
                    <a:lstStyle/>
                    <a:p>
                      <a:r>
                        <a:rPr lang="en-US" dirty="0">
                          <a:solidFill>
                            <a:schemeClr val="bg1"/>
                          </a:solidFill>
                        </a:rPr>
                        <a:t>Score</a:t>
                      </a:r>
                      <a:r>
                        <a:rPr lang="en-US" baseline="0" dirty="0">
                          <a:solidFill>
                            <a:schemeClr val="bg1"/>
                          </a:solidFill>
                        </a:rPr>
                        <a:t> Range </a:t>
                      </a:r>
                      <a:endParaRPr lang="en-US" dirty="0">
                        <a:solidFill>
                          <a:schemeClr val="bg1"/>
                        </a:solidFill>
                      </a:endParaRPr>
                    </a:p>
                  </a:txBody>
                  <a:tcPr>
                    <a:solidFill>
                      <a:srgbClr val="5398A2"/>
                    </a:solidFill>
                  </a:tcPr>
                </a:tc>
                <a:tc>
                  <a:txBody>
                    <a:bodyPr/>
                    <a:lstStyle/>
                    <a:p>
                      <a:r>
                        <a:rPr lang="en-US" dirty="0">
                          <a:solidFill>
                            <a:schemeClr val="bg1"/>
                          </a:solidFill>
                        </a:rPr>
                        <a:t>What does that mean?</a:t>
                      </a:r>
                    </a:p>
                  </a:txBody>
                  <a:tcPr>
                    <a:solidFill>
                      <a:srgbClr val="5398A2"/>
                    </a:solidFill>
                  </a:tcPr>
                </a:tc>
                <a:extLst>
                  <a:ext uri="{0D108BD9-81ED-4DB2-BD59-A6C34878D82A}">
                    <a16:rowId xmlns:a16="http://schemas.microsoft.com/office/drawing/2014/main" val="10000"/>
                  </a:ext>
                </a:extLst>
              </a:tr>
              <a:tr h="907055">
                <a:tc>
                  <a:txBody>
                    <a:bodyPr/>
                    <a:lstStyle/>
                    <a:p>
                      <a:r>
                        <a:rPr lang="en-US" dirty="0"/>
                        <a:t>300-629</a:t>
                      </a:r>
                      <a:endParaRPr lang="en-US" b="1" dirty="0"/>
                    </a:p>
                  </a:txBody>
                  <a:tcPr anchor="ctr"/>
                </a:tc>
                <a:tc>
                  <a:txBody>
                    <a:bodyPr/>
                    <a:lstStyle/>
                    <a:p>
                      <a:r>
                        <a:rPr lang="en-US" dirty="0"/>
                        <a:t>Poor Credit </a:t>
                      </a:r>
                      <a:r>
                        <a:rPr lang="en-US" sz="1800" dirty="0">
                          <a:sym typeface="Wingdings" panose="05000000000000000000" pitchFamily="2" charset="2"/>
                        </a:rPr>
                        <a:t></a:t>
                      </a:r>
                      <a:r>
                        <a:rPr lang="en-US" baseline="0" dirty="0"/>
                        <a:t> Hard to get a loan, may have to pay high interest rates.</a:t>
                      </a:r>
                      <a:endParaRPr lang="en-US" dirty="0"/>
                    </a:p>
                  </a:txBody>
                  <a:tcPr anchor="ctr"/>
                </a:tc>
                <a:extLst>
                  <a:ext uri="{0D108BD9-81ED-4DB2-BD59-A6C34878D82A}">
                    <a16:rowId xmlns:a16="http://schemas.microsoft.com/office/drawing/2014/main" val="10001"/>
                  </a:ext>
                </a:extLst>
              </a:tr>
              <a:tr h="907055">
                <a:tc>
                  <a:txBody>
                    <a:bodyPr/>
                    <a:lstStyle/>
                    <a:p>
                      <a:r>
                        <a:rPr lang="en-US" dirty="0"/>
                        <a:t>630-689</a:t>
                      </a:r>
                      <a:endParaRPr lang="en-US" b="1" dirty="0"/>
                    </a:p>
                  </a:txBody>
                  <a:tcPr anchor="ctr"/>
                </a:tc>
                <a:tc>
                  <a:txBody>
                    <a:bodyPr/>
                    <a:lstStyle/>
                    <a:p>
                      <a:r>
                        <a:rPr lang="en-US" dirty="0"/>
                        <a:t>Average Credit </a:t>
                      </a:r>
                      <a:r>
                        <a:rPr lang="en-US" sz="1800" dirty="0">
                          <a:sym typeface="Wingdings" panose="05000000000000000000" pitchFamily="2" charset="2"/>
                        </a:rPr>
                        <a:t></a:t>
                      </a:r>
                      <a:r>
                        <a:rPr lang="en-US" dirty="0"/>
                        <a:t> Easier to qualify for a loan; may have a higher interest rate.</a:t>
                      </a:r>
                    </a:p>
                  </a:txBody>
                  <a:tcPr anchor="ctr"/>
                </a:tc>
                <a:extLst>
                  <a:ext uri="{0D108BD9-81ED-4DB2-BD59-A6C34878D82A}">
                    <a16:rowId xmlns:a16="http://schemas.microsoft.com/office/drawing/2014/main" val="10002"/>
                  </a:ext>
                </a:extLst>
              </a:tr>
              <a:tr h="907055">
                <a:tc>
                  <a:txBody>
                    <a:bodyPr/>
                    <a:lstStyle/>
                    <a:p>
                      <a:r>
                        <a:rPr lang="en-US" dirty="0"/>
                        <a:t>690-719</a:t>
                      </a:r>
                      <a:endParaRPr lang="en-US" b="1" dirty="0"/>
                    </a:p>
                  </a:txBody>
                  <a:tcPr anchor="ctr"/>
                </a:tc>
                <a:tc>
                  <a:txBody>
                    <a:bodyPr/>
                    <a:lstStyle/>
                    <a:p>
                      <a:r>
                        <a:rPr lang="en-US" dirty="0"/>
                        <a:t>Good Credit </a:t>
                      </a:r>
                      <a:r>
                        <a:rPr lang="en-US" sz="1800" dirty="0">
                          <a:sym typeface="Wingdings" panose="05000000000000000000" pitchFamily="2" charset="2"/>
                        </a:rPr>
                        <a:t></a:t>
                      </a:r>
                      <a:r>
                        <a:rPr lang="en-US" dirty="0"/>
                        <a:t> Can qualify for credit, but not the best rates.</a:t>
                      </a:r>
                    </a:p>
                  </a:txBody>
                  <a:tcPr anchor="ctr"/>
                </a:tc>
                <a:extLst>
                  <a:ext uri="{0D108BD9-81ED-4DB2-BD59-A6C34878D82A}">
                    <a16:rowId xmlns:a16="http://schemas.microsoft.com/office/drawing/2014/main" val="10003"/>
                  </a:ext>
                </a:extLst>
              </a:tr>
              <a:tr h="895022">
                <a:tc>
                  <a:txBody>
                    <a:bodyPr/>
                    <a:lstStyle/>
                    <a:p>
                      <a:r>
                        <a:rPr lang="en-US" dirty="0"/>
                        <a:t>720-850 </a:t>
                      </a:r>
                      <a:endParaRPr lang="en-US" b="1" dirty="0"/>
                    </a:p>
                  </a:txBody>
                  <a:tcPr anchor="ctr"/>
                </a:tc>
                <a:tc>
                  <a:txBody>
                    <a:bodyPr/>
                    <a:lstStyle/>
                    <a:p>
                      <a:r>
                        <a:rPr lang="en-US" dirty="0"/>
                        <a:t>Excellent Credit </a:t>
                      </a:r>
                      <a:r>
                        <a:rPr lang="en-US" sz="1800" dirty="0">
                          <a:sym typeface="Wingdings" panose="05000000000000000000" pitchFamily="2" charset="2"/>
                        </a:rPr>
                        <a:t></a:t>
                      </a:r>
                      <a:r>
                        <a:rPr lang="en-US" dirty="0"/>
                        <a:t> Qualify for lower interest</a:t>
                      </a:r>
                      <a:r>
                        <a:rPr lang="en-US" baseline="0" dirty="0"/>
                        <a:t> </a:t>
                      </a:r>
                      <a:r>
                        <a:rPr lang="en-US" dirty="0"/>
                        <a:t>rates and</a:t>
                      </a:r>
                      <a:r>
                        <a:rPr lang="en-US" baseline="0" dirty="0"/>
                        <a:t> rewards cards.</a:t>
                      </a:r>
                      <a:endParaRPr lang="en-US" dirty="0"/>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33069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Risks of Personal Loans</a:t>
            </a:r>
          </a:p>
        </p:txBody>
      </p:sp>
      <p:sp>
        <p:nvSpPr>
          <p:cNvPr id="3" name="Content Placeholder 2"/>
          <p:cNvSpPr>
            <a:spLocks noGrp="1"/>
          </p:cNvSpPr>
          <p:nvPr>
            <p:ph idx="10"/>
          </p:nvPr>
        </p:nvSpPr>
        <p:spPr/>
        <p:txBody>
          <a:bodyPr/>
          <a:lstStyle/>
          <a:p>
            <a:r>
              <a:rPr lang="en-US" dirty="0"/>
              <a:t>Must be paid off in a fixed amount of time.</a:t>
            </a:r>
          </a:p>
          <a:p>
            <a:r>
              <a:rPr lang="en-US" dirty="0"/>
              <a:t>If you don’t pay the loan back, the lender could take you to court and sue you.</a:t>
            </a:r>
          </a:p>
          <a:p>
            <a:r>
              <a:rPr lang="en-US" dirty="0"/>
              <a:t>Some personal loans include prepayment penalties if you pay off your loan before a certain date.</a:t>
            </a:r>
          </a:p>
          <a:p>
            <a:r>
              <a:rPr lang="en-US" dirty="0"/>
              <a:t>Be wary of scammers who use false advertising to lure you into a fake loan agreement.</a:t>
            </a:r>
          </a:p>
          <a:p>
            <a:r>
              <a:rPr lang="en-US" dirty="0"/>
              <a:t>Hidden or additional fees may be associated with these types of loans.</a:t>
            </a:r>
          </a:p>
        </p:txBody>
      </p:sp>
      <p:pic>
        <p:nvPicPr>
          <p:cNvPr id="5" name="Picture 4" descr="Image result for ri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0021" y="355879"/>
            <a:ext cx="1187117" cy="89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325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89277" y="801048"/>
            <a:ext cx="10104034" cy="677108"/>
          </a:xfrm>
        </p:spPr>
        <p:txBody>
          <a:bodyPr/>
          <a:lstStyle/>
          <a:p>
            <a:pPr algn="ctr"/>
            <a:r>
              <a:rPr lang="en-US" sz="6600" dirty="0"/>
              <a:t>Payday Loans</a:t>
            </a:r>
            <a:br>
              <a:rPr lang="en-US" dirty="0"/>
            </a:b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4390" y="2151061"/>
            <a:ext cx="5633807" cy="3749040"/>
          </a:xfrm>
          <a:prstGeom prst="rect">
            <a:avLst/>
          </a:prstGeom>
        </p:spPr>
      </p:pic>
    </p:spTree>
    <p:extLst>
      <p:ext uri="{BB962C8B-B14F-4D97-AF65-F5344CB8AC3E}">
        <p14:creationId xmlns:p14="http://schemas.microsoft.com/office/powerpoint/2010/main" val="4106337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Payday Loans</a:t>
            </a:r>
          </a:p>
        </p:txBody>
      </p:sp>
      <p:sp>
        <p:nvSpPr>
          <p:cNvPr id="3" name="Content Placeholder 2"/>
          <p:cNvSpPr>
            <a:spLocks noGrp="1"/>
          </p:cNvSpPr>
          <p:nvPr>
            <p:ph idx="10"/>
          </p:nvPr>
        </p:nvSpPr>
        <p:spPr>
          <a:ln>
            <a:noFill/>
          </a:ln>
        </p:spPr>
        <p:txBody>
          <a:bodyPr/>
          <a:lstStyle/>
          <a:p>
            <a:r>
              <a:rPr lang="en-US" dirty="0"/>
              <a:t>Also known as Cash Advanced Loans, Check Advanced Loans, Deferred Deposit Loans, or Post-Dated Check Loans.</a:t>
            </a:r>
          </a:p>
          <a:p>
            <a:r>
              <a:rPr lang="en-US" dirty="0"/>
              <a:t>Typical Payday Loans have a repayment term of two-weeks and an interest rate of nearly 400%. In Utah, the average interest rate is 466%.</a:t>
            </a:r>
          </a:p>
        </p:txBody>
      </p:sp>
      <p:pic>
        <p:nvPicPr>
          <p:cNvPr id="7" name="Picture 6"/>
          <p:cNvPicPr>
            <a:picLocks noChangeAspect="1"/>
          </p:cNvPicPr>
          <p:nvPr/>
        </p:nvPicPr>
        <p:blipFill>
          <a:blip r:embed="rId3"/>
          <a:stretch>
            <a:fillRect/>
          </a:stretch>
        </p:blipFill>
        <p:spPr>
          <a:xfrm>
            <a:off x="4883449" y="3576510"/>
            <a:ext cx="2889163" cy="2634916"/>
          </a:xfrm>
          <a:prstGeom prst="rect">
            <a:avLst/>
          </a:prstGeom>
          <a:ln>
            <a:noFill/>
          </a:ln>
        </p:spPr>
      </p:pic>
      <p:pic>
        <p:nvPicPr>
          <p:cNvPr id="1028" name="Picture 4" descr="Image result for payday lenders in utah"/>
          <p:cNvPicPr>
            <a:picLocks noChangeAspect="1" noChangeArrowheads="1"/>
          </p:cNvPicPr>
          <p:nvPr/>
        </p:nvPicPr>
        <p:blipFill rotWithShape="1">
          <a:blip r:embed="rId4">
            <a:extLst>
              <a:ext uri="{28A0092B-C50C-407E-A947-70E740481C1C}">
                <a14:useLocalDpi xmlns:a14="http://schemas.microsoft.com/office/drawing/2010/main" val="0"/>
              </a:ext>
            </a:extLst>
          </a:blip>
          <a:srcRect r="33896"/>
          <a:stretch/>
        </p:blipFill>
        <p:spPr bwMode="auto">
          <a:xfrm>
            <a:off x="1398429" y="3847658"/>
            <a:ext cx="2959274" cy="20926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ayday lenders in uta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7761" y="3852770"/>
            <a:ext cx="2970845" cy="2082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959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Payday Loan Statistics</a:t>
            </a:r>
          </a:p>
        </p:txBody>
      </p:sp>
      <p:graphicFrame>
        <p:nvGraphicFramePr>
          <p:cNvPr id="4" name="Content Placeholder 3"/>
          <p:cNvGraphicFramePr>
            <a:graphicFrameLocks noGrp="1"/>
          </p:cNvGraphicFramePr>
          <p:nvPr>
            <p:ph idx="10"/>
            <p:extLst>
              <p:ext uri="{D42A27DB-BD31-4B8C-83A1-F6EECF244321}">
                <p14:modId xmlns:p14="http://schemas.microsoft.com/office/powerpoint/2010/main" val="3227078281"/>
              </p:ext>
            </p:extLst>
          </p:nvPr>
        </p:nvGraphicFramePr>
        <p:xfrm>
          <a:off x="1189038" y="1489074"/>
          <a:ext cx="10104437" cy="4645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6974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Payday Loans Work</a:t>
            </a:r>
          </a:p>
        </p:txBody>
      </p:sp>
      <p:graphicFrame>
        <p:nvGraphicFramePr>
          <p:cNvPr id="4" name="Content Placeholder 3"/>
          <p:cNvGraphicFramePr>
            <a:graphicFrameLocks noGrp="1"/>
          </p:cNvGraphicFramePr>
          <p:nvPr>
            <p:ph idx="10"/>
            <p:extLst>
              <p:ext uri="{D42A27DB-BD31-4B8C-83A1-F6EECF244321}">
                <p14:modId xmlns:p14="http://schemas.microsoft.com/office/powerpoint/2010/main" val="2124811986"/>
              </p:ext>
            </p:extLst>
          </p:nvPr>
        </p:nvGraphicFramePr>
        <p:xfrm>
          <a:off x="1189038" y="1489075"/>
          <a:ext cx="10104437" cy="4110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1546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Objective</a:t>
            </a:r>
          </a:p>
        </p:txBody>
      </p:sp>
      <p:sp>
        <p:nvSpPr>
          <p:cNvPr id="3" name="Content Placeholder 2"/>
          <p:cNvSpPr>
            <a:spLocks noGrp="1"/>
          </p:cNvSpPr>
          <p:nvPr>
            <p:ph idx="10"/>
          </p:nvPr>
        </p:nvSpPr>
        <p:spPr/>
        <p:txBody>
          <a:bodyPr/>
          <a:lstStyle/>
          <a:p>
            <a:r>
              <a:rPr lang="en-US" dirty="0"/>
              <a:t>This presentation is intended to teach students how loans operate and the risks that can come with them. Today, we will look at four different types of loans: car loans, student loans, personal loans, and payday loans. In addition, we will talk about vocabulary often associated with loans and how interest is calculated. We have included an interactive board game that will help students apply what they have learned in a fun and engaging way. </a:t>
            </a:r>
          </a:p>
          <a:p>
            <a:pPr marL="0" indent="0">
              <a:buNone/>
            </a:pPr>
            <a:endParaRPr lang="en-US" dirty="0"/>
          </a:p>
          <a:p>
            <a:pPr marL="0" indent="0">
              <a:buNone/>
            </a:pPr>
            <a:endParaRPr lang="en-US" sz="2000" dirty="0"/>
          </a:p>
        </p:txBody>
      </p:sp>
    </p:spTree>
    <p:extLst>
      <p:ext uri="{BB962C8B-B14F-4D97-AF65-F5344CB8AC3E}">
        <p14:creationId xmlns:p14="http://schemas.microsoft.com/office/powerpoint/2010/main" val="1933780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Example of a Payday Loan</a:t>
            </a:r>
          </a:p>
        </p:txBody>
      </p:sp>
      <p:graphicFrame>
        <p:nvGraphicFramePr>
          <p:cNvPr id="4" name="Content Placeholder 3"/>
          <p:cNvGraphicFramePr>
            <a:graphicFrameLocks noGrp="1"/>
          </p:cNvGraphicFramePr>
          <p:nvPr>
            <p:ph idx="10"/>
            <p:extLst>
              <p:ext uri="{D42A27DB-BD31-4B8C-83A1-F6EECF244321}">
                <p14:modId xmlns:p14="http://schemas.microsoft.com/office/powerpoint/2010/main" val="2138926530"/>
              </p:ext>
            </p:extLst>
          </p:nvPr>
        </p:nvGraphicFramePr>
        <p:xfrm>
          <a:off x="1189038" y="1489075"/>
          <a:ext cx="10104437" cy="4110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7277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Cost Of Payday Loans</a:t>
            </a:r>
          </a:p>
        </p:txBody>
      </p:sp>
      <p:graphicFrame>
        <p:nvGraphicFramePr>
          <p:cNvPr id="4" name="Content Placeholder 3"/>
          <p:cNvGraphicFramePr>
            <a:graphicFrameLocks noGrp="1"/>
          </p:cNvGraphicFramePr>
          <p:nvPr>
            <p:ph idx="10"/>
            <p:extLst/>
          </p:nvPr>
        </p:nvGraphicFramePr>
        <p:xfrm>
          <a:off x="1189038" y="1489075"/>
          <a:ext cx="10104437" cy="4110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2660073" y="2579817"/>
            <a:ext cx="8142394" cy="947651"/>
          </a:xfrm>
          <a:prstGeom prst="roundRect">
            <a:avLst/>
          </a:prstGeom>
          <a:solidFill>
            <a:srgbClr val="0D3254"/>
          </a:solidFill>
          <a:ln>
            <a:solidFill>
              <a:srgbClr val="0D3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dirty="0"/>
              <a:t>$21 in interest = you pay $521 total.</a:t>
            </a:r>
          </a:p>
        </p:txBody>
      </p:sp>
      <p:sp>
        <p:nvSpPr>
          <p:cNvPr id="7" name="Rounded Rectangle 6"/>
          <p:cNvSpPr/>
          <p:nvPr/>
        </p:nvSpPr>
        <p:spPr>
          <a:xfrm>
            <a:off x="2660073" y="3615639"/>
            <a:ext cx="8142394" cy="947651"/>
          </a:xfrm>
          <a:prstGeom prst="roundRect">
            <a:avLst/>
          </a:prstGeom>
          <a:solidFill>
            <a:srgbClr val="0D3254"/>
          </a:solidFill>
          <a:ln>
            <a:solidFill>
              <a:srgbClr val="0D3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dirty="0"/>
              <a:t>$56 in interest = you pay $556 total.</a:t>
            </a:r>
          </a:p>
        </p:txBody>
      </p:sp>
      <p:sp>
        <p:nvSpPr>
          <p:cNvPr id="8" name="Rounded Rectangle 7"/>
          <p:cNvSpPr/>
          <p:nvPr/>
        </p:nvSpPr>
        <p:spPr>
          <a:xfrm>
            <a:off x="2660073" y="4651462"/>
            <a:ext cx="8142394" cy="947651"/>
          </a:xfrm>
          <a:prstGeom prst="roundRect">
            <a:avLst/>
          </a:prstGeom>
          <a:solidFill>
            <a:srgbClr val="0D3254"/>
          </a:solidFill>
          <a:ln>
            <a:solidFill>
              <a:srgbClr val="0D3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dirty="0"/>
              <a:t>$1,518 in interest = you pay $2,018 total.</a:t>
            </a:r>
          </a:p>
        </p:txBody>
      </p:sp>
    </p:spTree>
    <p:extLst>
      <p:ext uri="{BB962C8B-B14F-4D97-AF65-F5344CB8AC3E}">
        <p14:creationId xmlns:p14="http://schemas.microsoft.com/office/powerpoint/2010/main" val="52645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Risks of Payday Loans</a:t>
            </a:r>
          </a:p>
        </p:txBody>
      </p:sp>
      <p:sp>
        <p:nvSpPr>
          <p:cNvPr id="3" name="Content Placeholder 2"/>
          <p:cNvSpPr>
            <a:spLocks noGrp="1"/>
          </p:cNvSpPr>
          <p:nvPr>
            <p:ph idx="10"/>
          </p:nvPr>
        </p:nvSpPr>
        <p:spPr/>
        <p:txBody>
          <a:bodyPr>
            <a:normAutofit lnSpcReduction="10000"/>
          </a:bodyPr>
          <a:lstStyle/>
          <a:p>
            <a:r>
              <a:rPr lang="en-US" dirty="0"/>
              <a:t>If you are unable to quickly repay the debt you will be charged high interest and expensive additional fees.</a:t>
            </a:r>
          </a:p>
          <a:p>
            <a:r>
              <a:rPr lang="en-US" dirty="0"/>
              <a:t>Many people get trapped in the payday loan cycle and can never get out of debt.</a:t>
            </a:r>
          </a:p>
          <a:p>
            <a:r>
              <a:rPr lang="en-US" dirty="0"/>
              <a:t>They are a much more expensive method of borrowing money.</a:t>
            </a:r>
          </a:p>
          <a:p>
            <a:r>
              <a:rPr lang="en-US" dirty="0"/>
              <a:t>Some APRs can reach as high as 5,000%.</a:t>
            </a:r>
          </a:p>
          <a:p>
            <a:pPr lvl="1"/>
            <a:r>
              <a:rPr lang="en-US" sz="2800" dirty="0"/>
              <a:t>To compare, APRs for credit cards range from 9% - 30%.</a:t>
            </a:r>
          </a:p>
          <a:p>
            <a:pPr lvl="1"/>
            <a:r>
              <a:rPr lang="en-US" sz="2800" dirty="0"/>
              <a:t>Personal loans have even lower APRs than credit cards.</a:t>
            </a:r>
          </a:p>
          <a:p>
            <a:r>
              <a:rPr lang="en-US" sz="3200" dirty="0"/>
              <a:t>Very convenient and easy to get.</a:t>
            </a:r>
          </a:p>
          <a:p>
            <a:pPr marL="0" indent="0">
              <a:buNone/>
            </a:pPr>
            <a:endParaRPr lang="en-US" sz="3200" dirty="0"/>
          </a:p>
        </p:txBody>
      </p:sp>
      <p:pic>
        <p:nvPicPr>
          <p:cNvPr id="6" name="Picture 4" descr="Image result for ri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915" y="355879"/>
            <a:ext cx="1187117" cy="89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228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Alternatives to Payday Loans</a:t>
            </a:r>
          </a:p>
        </p:txBody>
      </p:sp>
      <p:graphicFrame>
        <p:nvGraphicFramePr>
          <p:cNvPr id="7" name="Content Placeholder 6"/>
          <p:cNvGraphicFramePr>
            <a:graphicFrameLocks noGrp="1"/>
          </p:cNvGraphicFramePr>
          <p:nvPr>
            <p:ph idx="10"/>
            <p:extLst>
              <p:ext uri="{D42A27DB-BD31-4B8C-83A1-F6EECF244321}">
                <p14:modId xmlns:p14="http://schemas.microsoft.com/office/powerpoint/2010/main" val="2844437069"/>
              </p:ext>
            </p:extLst>
          </p:nvPr>
        </p:nvGraphicFramePr>
        <p:xfrm>
          <a:off x="1189038" y="1489075"/>
          <a:ext cx="10104437" cy="4110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9296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r>
              <a:rPr lang="en-US"/>
              <a:t>? </a:t>
            </a:r>
            <a:endParaRPr lang="en-US" dirty="0"/>
          </a:p>
        </p:txBody>
      </p:sp>
      <p:pic>
        <p:nvPicPr>
          <p:cNvPr id="6146" name="Picture 2" descr="Image result for teal question mark"/>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3638232" y="1489075"/>
            <a:ext cx="5206048" cy="411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537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Contact Information</a:t>
            </a:r>
          </a:p>
        </p:txBody>
      </p:sp>
      <p:sp>
        <p:nvSpPr>
          <p:cNvPr id="3" name="Content Placeholder 2"/>
          <p:cNvSpPr>
            <a:spLocks noGrp="1"/>
          </p:cNvSpPr>
          <p:nvPr>
            <p:ph idx="10"/>
          </p:nvPr>
        </p:nvSpPr>
        <p:spPr/>
        <p:txBody>
          <a:bodyPr>
            <a:normAutofit lnSpcReduction="10000"/>
          </a:bodyPr>
          <a:lstStyle/>
          <a:p>
            <a:r>
              <a:rPr lang="en-US" dirty="0"/>
              <a:t>Jessica Percival</a:t>
            </a:r>
          </a:p>
          <a:p>
            <a:pPr lvl="1"/>
            <a:r>
              <a:rPr lang="en-US" dirty="0">
                <a:hlinkClick r:id="rId2"/>
              </a:rPr>
              <a:t>Jessica.Percival@usu.edu</a:t>
            </a:r>
            <a:endParaRPr lang="en-US" dirty="0"/>
          </a:p>
          <a:p>
            <a:pPr marL="457200" lvl="1" indent="0">
              <a:buNone/>
            </a:pPr>
            <a:endParaRPr lang="en-US" dirty="0"/>
          </a:p>
          <a:p>
            <a:r>
              <a:rPr lang="en-US" dirty="0"/>
              <a:t>Marilyn Albertson</a:t>
            </a:r>
          </a:p>
          <a:p>
            <a:pPr lvl="1"/>
            <a:r>
              <a:rPr lang="en-US" dirty="0">
                <a:hlinkClick r:id="rId3"/>
              </a:rPr>
              <a:t>Marilyn.Albertson@usu.edu</a:t>
            </a:r>
            <a:endParaRPr lang="en-US" dirty="0"/>
          </a:p>
          <a:p>
            <a:pPr lvl="1"/>
            <a:endParaRPr lang="en-US" dirty="0"/>
          </a:p>
          <a:p>
            <a:r>
              <a:rPr lang="en-US" dirty="0"/>
              <a:t>USU Extension Office</a:t>
            </a:r>
          </a:p>
          <a:p>
            <a:pPr lvl="1"/>
            <a:r>
              <a:rPr lang="en-US" dirty="0"/>
              <a:t>(385) 468-4820</a:t>
            </a:r>
          </a:p>
          <a:p>
            <a:pPr lvl="1"/>
            <a:endParaRPr lang="en-US" dirty="0"/>
          </a:p>
          <a:p>
            <a:pPr lvl="1"/>
            <a:r>
              <a:rPr lang="en-US" b="1" dirty="0">
                <a:solidFill>
                  <a:srgbClr val="FF0000"/>
                </a:solidFill>
              </a:rPr>
              <a:t>For game instructions and game cards, contact Jessica or Marilyn. </a:t>
            </a:r>
          </a:p>
        </p:txBody>
      </p:sp>
    </p:spTree>
    <p:extLst>
      <p:ext uri="{BB962C8B-B14F-4D97-AF65-F5344CB8AC3E}">
        <p14:creationId xmlns:p14="http://schemas.microsoft.com/office/powerpoint/2010/main" val="3132170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Disclaimer</a:t>
            </a:r>
          </a:p>
        </p:txBody>
      </p:sp>
      <p:sp>
        <p:nvSpPr>
          <p:cNvPr id="3" name="Content Placeholder 2"/>
          <p:cNvSpPr>
            <a:spLocks noGrp="1"/>
          </p:cNvSpPr>
          <p:nvPr>
            <p:ph idx="10"/>
          </p:nvPr>
        </p:nvSpPr>
        <p:spPr>
          <a:xfrm>
            <a:off x="1189277" y="1143138"/>
            <a:ext cx="10104034" cy="4110085"/>
          </a:xfrm>
        </p:spPr>
        <p:txBody>
          <a:bodyPr/>
          <a:lstStyle/>
          <a:p>
            <a:pPr marL="0" indent="0" algn="ctr">
              <a:buNone/>
            </a:pPr>
            <a:endParaRPr lang="en-US" dirty="0"/>
          </a:p>
          <a:p>
            <a:pPr marL="0" indent="0" algn="ctr">
              <a:buNone/>
            </a:pPr>
            <a:r>
              <a:rPr lang="en-US" sz="3200" u="sng" dirty="0"/>
              <a:t>LOANS ARE NOT ALWAYS A BAD OPTION!</a:t>
            </a:r>
            <a:endParaRPr lang="en-US" dirty="0"/>
          </a:p>
          <a:p>
            <a:pPr marL="0" indent="0" algn="ctr">
              <a:buNone/>
            </a:pPr>
            <a:r>
              <a:rPr lang="en-US" dirty="0"/>
              <a:t>If loans are handled in the proper way, and paid back in the allotted amount of time, they can be a beneficial financial decision.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459" y="3067050"/>
            <a:ext cx="5163670" cy="2926080"/>
          </a:xfrm>
          <a:prstGeom prst="rect">
            <a:avLst/>
          </a:prstGeom>
        </p:spPr>
      </p:pic>
    </p:spTree>
    <p:extLst>
      <p:ext uri="{BB962C8B-B14F-4D97-AF65-F5344CB8AC3E}">
        <p14:creationId xmlns:p14="http://schemas.microsoft.com/office/powerpoint/2010/main" val="1611028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Loan Vocabulary</a:t>
            </a:r>
          </a:p>
        </p:txBody>
      </p:sp>
      <p:graphicFrame>
        <p:nvGraphicFramePr>
          <p:cNvPr id="5" name="Content Placeholder 4"/>
          <p:cNvGraphicFramePr>
            <a:graphicFrameLocks noGrp="1"/>
          </p:cNvGraphicFramePr>
          <p:nvPr>
            <p:ph idx="10"/>
            <p:extLst>
              <p:ext uri="{D42A27DB-BD31-4B8C-83A1-F6EECF244321}">
                <p14:modId xmlns:p14="http://schemas.microsoft.com/office/powerpoint/2010/main" val="279569580"/>
              </p:ext>
            </p:extLst>
          </p:nvPr>
        </p:nvGraphicFramePr>
        <p:xfrm>
          <a:off x="1189277" y="2089239"/>
          <a:ext cx="10104437" cy="4110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188874" y="1304409"/>
            <a:ext cx="10104437" cy="1569660"/>
          </a:xfrm>
          <a:prstGeom prst="rect">
            <a:avLst/>
          </a:prstGeom>
          <a:noFill/>
        </p:spPr>
        <p:txBody>
          <a:bodyPr wrap="square" rtlCol="0">
            <a:spAutoFit/>
          </a:bodyPr>
          <a:lstStyle/>
          <a:p>
            <a:pPr marL="285750" indent="-285750">
              <a:buFont typeface="Arial" panose="020B0604020202020204" pitchFamily="34" charset="0"/>
              <a:buChar char="•"/>
            </a:pPr>
            <a:r>
              <a:rPr lang="en-US" sz="2800" dirty="0"/>
              <a:t>What is a loan?</a:t>
            </a:r>
          </a:p>
          <a:p>
            <a:pPr marL="742950" lvl="1" indent="-285750">
              <a:buFont typeface="Arial" panose="020B0604020202020204" pitchFamily="34" charset="0"/>
              <a:buChar char="•"/>
            </a:pPr>
            <a:r>
              <a:rPr lang="en-US" sz="2400" dirty="0"/>
              <a:t>A thing that is borrowed, in this case a sum of money, that is expected to be paid back with interest within a certain amount of time.</a:t>
            </a:r>
          </a:p>
          <a:p>
            <a:r>
              <a:rPr lang="en-US" sz="2000" dirty="0"/>
              <a:t>	</a:t>
            </a:r>
          </a:p>
        </p:txBody>
      </p:sp>
    </p:spTree>
    <p:extLst>
      <p:ext uri="{BB962C8B-B14F-4D97-AF65-F5344CB8AC3E}">
        <p14:creationId xmlns:p14="http://schemas.microsoft.com/office/powerpoint/2010/main" val="3071065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Loan Interest</a:t>
            </a:r>
          </a:p>
        </p:txBody>
      </p:sp>
      <p:sp>
        <p:nvSpPr>
          <p:cNvPr id="3" name="Content Placeholder 2"/>
          <p:cNvSpPr>
            <a:spLocks noGrp="1"/>
          </p:cNvSpPr>
          <p:nvPr>
            <p:ph idx="10"/>
          </p:nvPr>
        </p:nvSpPr>
        <p:spPr>
          <a:ln>
            <a:solidFill>
              <a:schemeClr val="bg1"/>
            </a:solidFill>
          </a:ln>
        </p:spPr>
        <p:txBody>
          <a:bodyPr/>
          <a:lstStyle/>
          <a:p>
            <a:r>
              <a:rPr lang="en-US" dirty="0"/>
              <a:t>Interest is calculated as an annual percentage rate (APR) of the amount you borrowed.</a:t>
            </a:r>
          </a:p>
          <a:p>
            <a:pPr marL="0" indent="0">
              <a:buNone/>
            </a:pPr>
            <a:endParaRPr lang="en-US" dirty="0"/>
          </a:p>
          <a:p>
            <a:pPr marL="0" indent="0">
              <a:buNone/>
            </a:pPr>
            <a:endParaRPr lang="en-US" dirty="0"/>
          </a:p>
          <a:p>
            <a:endParaRPr lang="en-US" dirty="0"/>
          </a:p>
          <a:p>
            <a:endParaRPr lang="en-US" dirty="0"/>
          </a:p>
        </p:txBody>
      </p:sp>
      <p:graphicFrame>
        <p:nvGraphicFramePr>
          <p:cNvPr id="4" name="Diagram 3"/>
          <p:cNvGraphicFramePr/>
          <p:nvPr>
            <p:extLst>
              <p:ext uri="{D42A27DB-BD31-4B8C-83A1-F6EECF244321}">
                <p14:modId xmlns:p14="http://schemas.microsoft.com/office/powerpoint/2010/main" val="3699466668"/>
              </p:ext>
            </p:extLst>
          </p:nvPr>
        </p:nvGraphicFramePr>
        <p:xfrm>
          <a:off x="1189277" y="2269542"/>
          <a:ext cx="10104034" cy="1893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49654" y="4287520"/>
            <a:ext cx="3383280" cy="2396490"/>
          </a:xfrm>
          <a:prstGeom prst="rect">
            <a:avLst/>
          </a:prstGeom>
        </p:spPr>
      </p:pic>
    </p:spTree>
    <p:extLst>
      <p:ext uri="{BB962C8B-B14F-4D97-AF65-F5344CB8AC3E}">
        <p14:creationId xmlns:p14="http://schemas.microsoft.com/office/powerpoint/2010/main" val="2034867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Types of Loans</a:t>
            </a:r>
          </a:p>
        </p:txBody>
      </p:sp>
      <p:graphicFrame>
        <p:nvGraphicFramePr>
          <p:cNvPr id="6" name="Content Placeholder 5"/>
          <p:cNvGraphicFramePr>
            <a:graphicFrameLocks noGrp="1"/>
          </p:cNvGraphicFramePr>
          <p:nvPr>
            <p:ph idx="10"/>
            <p:extLst>
              <p:ext uri="{D42A27DB-BD31-4B8C-83A1-F6EECF244321}">
                <p14:modId xmlns:p14="http://schemas.microsoft.com/office/powerpoint/2010/main" val="3917501256"/>
              </p:ext>
            </p:extLst>
          </p:nvPr>
        </p:nvGraphicFramePr>
        <p:xfrm>
          <a:off x="1189277" y="1489436"/>
          <a:ext cx="10104034" cy="4110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556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89277" y="801048"/>
            <a:ext cx="10104034" cy="677108"/>
          </a:xfrm>
        </p:spPr>
        <p:txBody>
          <a:bodyPr/>
          <a:lstStyle/>
          <a:p>
            <a:pPr algn="ctr"/>
            <a:r>
              <a:rPr lang="en-US" sz="6600" dirty="0"/>
              <a:t>Car Loans</a:t>
            </a:r>
            <a:br>
              <a:rPr lang="en-US" dirty="0"/>
            </a:b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773" t="28067"/>
          <a:stretch/>
        </p:blipFill>
        <p:spPr>
          <a:xfrm>
            <a:off x="3537536" y="2247900"/>
            <a:ext cx="5407515" cy="3383280"/>
          </a:xfrm>
          <a:prstGeom prst="rect">
            <a:avLst/>
          </a:prstGeom>
        </p:spPr>
      </p:pic>
    </p:spTree>
    <p:extLst>
      <p:ext uri="{BB962C8B-B14F-4D97-AF65-F5344CB8AC3E}">
        <p14:creationId xmlns:p14="http://schemas.microsoft.com/office/powerpoint/2010/main" val="2251097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3241</Words>
  <Application>Microsoft Macintosh PowerPoint</Application>
  <PresentationFormat>Widescreen</PresentationFormat>
  <Paragraphs>278</Paragraphs>
  <Slides>34</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Wingdings</vt:lpstr>
      <vt:lpstr>Office Theme</vt:lpstr>
      <vt:lpstr>PowerPoint Presentation</vt:lpstr>
      <vt:lpstr>Adult Roles &amp; Financial Literacy </vt:lpstr>
      <vt:lpstr>Objective</vt:lpstr>
      <vt:lpstr>Contact Information</vt:lpstr>
      <vt:lpstr>Disclaimer</vt:lpstr>
      <vt:lpstr>Loan Vocabulary</vt:lpstr>
      <vt:lpstr>Loan Interest</vt:lpstr>
      <vt:lpstr>Types of Loans</vt:lpstr>
      <vt:lpstr>Car Loans </vt:lpstr>
      <vt:lpstr>Car Loans</vt:lpstr>
      <vt:lpstr>Length of Car Loans</vt:lpstr>
      <vt:lpstr>Calculating – Long Term Loan</vt:lpstr>
      <vt:lpstr>Calculating – Short Term Loan</vt:lpstr>
      <vt:lpstr>Risk of Car Loans</vt:lpstr>
      <vt:lpstr>Student Loans </vt:lpstr>
      <vt:lpstr>Student Loans</vt:lpstr>
      <vt:lpstr>Student Loan Statistics</vt:lpstr>
      <vt:lpstr>Types of Student Loans</vt:lpstr>
      <vt:lpstr>Risks of Student Loans</vt:lpstr>
      <vt:lpstr>Alternatives to Student Loans</vt:lpstr>
      <vt:lpstr>Personal Loans </vt:lpstr>
      <vt:lpstr>Personal Loans</vt:lpstr>
      <vt:lpstr>Types of Personal Loans</vt:lpstr>
      <vt:lpstr>Credit Scores and Interest Rates</vt:lpstr>
      <vt:lpstr>Risks of Personal Loans</vt:lpstr>
      <vt:lpstr>Payday Loans </vt:lpstr>
      <vt:lpstr>Payday Loans</vt:lpstr>
      <vt:lpstr>Payday Loan Statistics</vt:lpstr>
      <vt:lpstr>How Payday Loans Work</vt:lpstr>
      <vt:lpstr>Example of a Payday Loan</vt:lpstr>
      <vt:lpstr>The Cost Of Payday Loans</vt:lpstr>
      <vt:lpstr>Risks of Payday Loans</vt:lpstr>
      <vt:lpstr>Alternatives to Payday Loans</vt:lpstr>
      <vt:lpstr>Questions?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142</cp:revision>
  <dcterms:created xsi:type="dcterms:W3CDTF">2016-02-18T23:29:21Z</dcterms:created>
  <dcterms:modified xsi:type="dcterms:W3CDTF">2019-08-22T14:24:33Z</dcterms:modified>
</cp:coreProperties>
</file>