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showGuides="1">
      <p:cViewPr varScale="1">
        <p:scale>
          <a:sx n="122" d="100"/>
          <a:sy n="122" d="100"/>
        </p:scale>
        <p:origin x="232"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8/21/19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8/21/19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8/21/19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8/21/19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Customer Service and Management</a:t>
            </a:r>
          </a:p>
        </p:txBody>
      </p:sp>
      <p:sp>
        <p:nvSpPr>
          <p:cNvPr id="3" name="Subtitle 2"/>
          <p:cNvSpPr>
            <a:spLocks noGrp="1"/>
          </p:cNvSpPr>
          <p:nvPr>
            <p:ph type="subTitle" idx="1"/>
          </p:nvPr>
        </p:nvSpPr>
        <p:spPr/>
        <p:txBody>
          <a:bodyPr/>
          <a:lstStyle/>
          <a:p>
            <a:r>
              <a:rPr lang="en-US" dirty="0"/>
              <a:t>Culinary Arts STRAND 10</a:t>
            </a:r>
          </a:p>
        </p:txBody>
      </p:sp>
    </p:spTree>
    <p:extLst>
      <p:ext uri="{BB962C8B-B14F-4D97-AF65-F5344CB8AC3E}">
        <p14:creationId xmlns:p14="http://schemas.microsoft.com/office/powerpoint/2010/main" val="151497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characteristics needed to be a skilled employee</a:t>
            </a:r>
          </a:p>
        </p:txBody>
      </p:sp>
      <p:sp>
        <p:nvSpPr>
          <p:cNvPr id="5" name="Text Placeholder 4"/>
          <p:cNvSpPr>
            <a:spLocks noGrp="1"/>
          </p:cNvSpPr>
          <p:nvPr>
            <p:ph type="body" idx="1"/>
          </p:nvPr>
        </p:nvSpPr>
        <p:spPr/>
        <p:txBody>
          <a:bodyPr/>
          <a:lstStyle/>
          <a:p>
            <a:r>
              <a:rPr lang="en-US" dirty="0"/>
              <a:t>STRAND 10 Standard 3</a:t>
            </a:r>
          </a:p>
        </p:txBody>
      </p:sp>
    </p:spTree>
    <p:extLst>
      <p:ext uri="{BB962C8B-B14F-4D97-AF65-F5344CB8AC3E}">
        <p14:creationId xmlns:p14="http://schemas.microsoft.com/office/powerpoint/2010/main" val="264025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Positive ATTITUDE</a:t>
            </a:r>
          </a:p>
        </p:txBody>
      </p:sp>
      <p:sp>
        <p:nvSpPr>
          <p:cNvPr id="7" name="Content Placeholder 6"/>
          <p:cNvSpPr>
            <a:spLocks noGrp="1"/>
          </p:cNvSpPr>
          <p:nvPr>
            <p:ph sz="half" idx="2"/>
          </p:nvPr>
        </p:nvSpPr>
        <p:spPr/>
        <p:txBody>
          <a:bodyPr>
            <a:normAutofit/>
          </a:bodyPr>
          <a:lstStyle/>
          <a:p>
            <a:r>
              <a:rPr lang="en-US" sz="2000" dirty="0"/>
              <a:t>Pride in your job, friendly, problem solving, courtesy</a:t>
            </a:r>
          </a:p>
        </p:txBody>
      </p:sp>
      <p:sp>
        <p:nvSpPr>
          <p:cNvPr id="8" name="Content Placeholder 7"/>
          <p:cNvSpPr>
            <a:spLocks noGrp="1"/>
          </p:cNvSpPr>
          <p:nvPr>
            <p:ph sz="quarter" idx="4"/>
          </p:nvPr>
        </p:nvSpPr>
        <p:spPr/>
        <p:txBody>
          <a:bodyPr>
            <a:normAutofit/>
          </a:bodyPr>
          <a:lstStyle/>
          <a:p>
            <a:r>
              <a:rPr lang="en-US" sz="2000" dirty="0"/>
              <a:t>Clean uniform, nails clean and trimmed, minimal jewelry, clean and appropriate shoes, well groomed, well rested, hair tied back, breath is fresh, no heavy colognes or perfumes</a:t>
            </a:r>
          </a:p>
        </p:txBody>
      </p:sp>
      <p:sp>
        <p:nvSpPr>
          <p:cNvPr id="9" name="Text Placeholder 8"/>
          <p:cNvSpPr>
            <a:spLocks noGrp="1"/>
          </p:cNvSpPr>
          <p:nvPr>
            <p:ph type="body" sz="quarter" idx="13"/>
          </p:nvPr>
        </p:nvSpPr>
        <p:spPr/>
        <p:txBody>
          <a:bodyPr/>
          <a:lstStyle/>
          <a:p>
            <a:r>
              <a:rPr lang="en-US" dirty="0"/>
              <a:t>Personal Appeal</a:t>
            </a:r>
          </a:p>
        </p:txBody>
      </p:sp>
      <p:sp>
        <p:nvSpPr>
          <p:cNvPr id="5" name="Title 4"/>
          <p:cNvSpPr>
            <a:spLocks noGrp="1"/>
          </p:cNvSpPr>
          <p:nvPr>
            <p:ph type="title"/>
          </p:nvPr>
        </p:nvSpPr>
        <p:spPr/>
        <p:txBody>
          <a:bodyPr/>
          <a:lstStyle/>
          <a:p>
            <a:r>
              <a:rPr lang="en-US" dirty="0"/>
              <a:t>Characteristics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82" y="3982164"/>
            <a:ext cx="5150918" cy="2575459"/>
          </a:xfrm>
          <a:prstGeom prst="rect">
            <a:avLst/>
          </a:prstGeom>
        </p:spPr>
      </p:pic>
    </p:spTree>
    <p:extLst>
      <p:ext uri="{BB962C8B-B14F-4D97-AF65-F5344CB8AC3E}">
        <p14:creationId xmlns:p14="http://schemas.microsoft.com/office/powerpoint/2010/main" val="231607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Verbal</a:t>
            </a:r>
          </a:p>
        </p:txBody>
      </p:sp>
      <p:sp>
        <p:nvSpPr>
          <p:cNvPr id="3" name="Content Placeholder 2"/>
          <p:cNvSpPr>
            <a:spLocks noGrp="1"/>
          </p:cNvSpPr>
          <p:nvPr>
            <p:ph sz="half" idx="2"/>
          </p:nvPr>
        </p:nvSpPr>
        <p:spPr/>
        <p:txBody>
          <a:bodyPr>
            <a:normAutofit/>
          </a:bodyPr>
          <a:lstStyle/>
          <a:p>
            <a:r>
              <a:rPr lang="en-US" sz="2000" dirty="0"/>
              <a:t>Speaking</a:t>
            </a:r>
          </a:p>
          <a:p>
            <a:r>
              <a:rPr lang="en-US" sz="2000" dirty="0"/>
              <a:t>Listening </a:t>
            </a:r>
          </a:p>
        </p:txBody>
      </p:sp>
      <p:sp>
        <p:nvSpPr>
          <p:cNvPr id="4" name="Content Placeholder 3"/>
          <p:cNvSpPr>
            <a:spLocks noGrp="1"/>
          </p:cNvSpPr>
          <p:nvPr>
            <p:ph sz="quarter" idx="4"/>
          </p:nvPr>
        </p:nvSpPr>
        <p:spPr/>
        <p:txBody>
          <a:bodyPr/>
          <a:lstStyle/>
          <a:p>
            <a:pPr lvl="1"/>
            <a:r>
              <a:rPr lang="en-US" sz="2000" dirty="0"/>
              <a:t>How you look (no gum, posture, no touching face or hair)</a:t>
            </a:r>
          </a:p>
          <a:p>
            <a:pPr lvl="1"/>
            <a:r>
              <a:rPr lang="en-US" sz="2000" dirty="0"/>
              <a:t>Written communication (write clearly and understandably)</a:t>
            </a:r>
          </a:p>
          <a:p>
            <a:endParaRPr lang="en-US" dirty="0"/>
          </a:p>
        </p:txBody>
      </p:sp>
      <p:sp>
        <p:nvSpPr>
          <p:cNvPr id="5" name="Text Placeholder 4"/>
          <p:cNvSpPr>
            <a:spLocks noGrp="1"/>
          </p:cNvSpPr>
          <p:nvPr>
            <p:ph type="body" sz="quarter" idx="13"/>
          </p:nvPr>
        </p:nvSpPr>
        <p:spPr/>
        <p:txBody>
          <a:bodyPr/>
          <a:lstStyle/>
          <a:p>
            <a:r>
              <a:rPr lang="en-US" dirty="0"/>
              <a:t> Non-Verbal</a:t>
            </a:r>
          </a:p>
        </p:txBody>
      </p:sp>
      <p:sp>
        <p:nvSpPr>
          <p:cNvPr id="6" name="Title 5"/>
          <p:cNvSpPr>
            <a:spLocks noGrp="1"/>
          </p:cNvSpPr>
          <p:nvPr>
            <p:ph type="title"/>
          </p:nvPr>
        </p:nvSpPr>
        <p:spPr/>
        <p:txBody>
          <a:bodyPr/>
          <a:lstStyle/>
          <a:p>
            <a:r>
              <a:rPr lang="en-US" dirty="0"/>
              <a:t>Communication skills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221" y="3143250"/>
            <a:ext cx="3231107" cy="3231107"/>
          </a:xfrm>
          <a:prstGeom prst="rect">
            <a:avLst/>
          </a:prstGeom>
        </p:spPr>
      </p:pic>
    </p:spTree>
    <p:extLst>
      <p:ext uri="{BB962C8B-B14F-4D97-AF65-F5344CB8AC3E}">
        <p14:creationId xmlns:p14="http://schemas.microsoft.com/office/powerpoint/2010/main" val="365488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 the order of front of the house service.</a:t>
            </a:r>
          </a:p>
        </p:txBody>
      </p:sp>
      <p:sp>
        <p:nvSpPr>
          <p:cNvPr id="3" name="Text Placeholder 2"/>
          <p:cNvSpPr>
            <a:spLocks noGrp="1"/>
          </p:cNvSpPr>
          <p:nvPr>
            <p:ph type="body" idx="1"/>
          </p:nvPr>
        </p:nvSpPr>
        <p:spPr/>
        <p:txBody>
          <a:bodyPr/>
          <a:lstStyle/>
          <a:p>
            <a:r>
              <a:rPr lang="en-US" dirty="0"/>
              <a:t>STRAND 10 Standard 4</a:t>
            </a:r>
          </a:p>
        </p:txBody>
      </p:sp>
    </p:spTree>
    <p:extLst>
      <p:ext uri="{BB962C8B-B14F-4D97-AF65-F5344CB8AC3E}">
        <p14:creationId xmlns:p14="http://schemas.microsoft.com/office/powerpoint/2010/main" val="337216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Greet customers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7755" r="27755"/>
          <a:stretch>
            <a:fillRect/>
          </a:stretch>
        </p:blipFill>
        <p:spPr/>
      </p:pic>
      <p:sp>
        <p:nvSpPr>
          <p:cNvPr id="4" name="Text Placeholder 3"/>
          <p:cNvSpPr>
            <a:spLocks noGrp="1"/>
          </p:cNvSpPr>
          <p:nvPr>
            <p:ph type="body" sz="half" idx="2"/>
          </p:nvPr>
        </p:nvSpPr>
        <p:spPr/>
        <p:txBody>
          <a:bodyPr>
            <a:normAutofit/>
          </a:bodyPr>
          <a:lstStyle/>
          <a:p>
            <a:r>
              <a:rPr lang="en-US" sz="2000" dirty="0"/>
              <a:t>Make sure that the cover is clean and all the proper equipment Is present.  A cover is an individual place setting including all required equipment for the meal.</a:t>
            </a:r>
          </a:p>
        </p:txBody>
      </p:sp>
    </p:spTree>
    <p:extLst>
      <p:ext uri="{BB962C8B-B14F-4D97-AF65-F5344CB8AC3E}">
        <p14:creationId xmlns:p14="http://schemas.microsoft.com/office/powerpoint/2010/main" val="104572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Beverage Order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0369" r="20369"/>
          <a:stretch>
            <a:fillRect/>
          </a:stretch>
        </p:blipFill>
        <p:spPr/>
      </p:pic>
      <p:sp>
        <p:nvSpPr>
          <p:cNvPr id="4" name="Text Placeholder 3"/>
          <p:cNvSpPr>
            <a:spLocks noGrp="1"/>
          </p:cNvSpPr>
          <p:nvPr>
            <p:ph type="body" sz="half" idx="2"/>
          </p:nvPr>
        </p:nvSpPr>
        <p:spPr/>
        <p:txBody>
          <a:bodyPr>
            <a:normAutofit/>
          </a:bodyPr>
          <a:lstStyle/>
          <a:p>
            <a:pPr lvl="1"/>
            <a:r>
              <a:rPr lang="en-US" sz="2000" dirty="0"/>
              <a:t>Place beverage to the customer’s right</a:t>
            </a:r>
          </a:p>
          <a:p>
            <a:pPr lvl="1"/>
            <a:r>
              <a:rPr lang="en-US" sz="2000" dirty="0"/>
              <a:t>Keep fingers away from the rim of the glass</a:t>
            </a:r>
          </a:p>
          <a:p>
            <a:pPr lvl="1"/>
            <a:r>
              <a:rPr lang="en-US" sz="2000" dirty="0"/>
              <a:t>Keep beverages refilled</a:t>
            </a:r>
          </a:p>
        </p:txBody>
      </p:sp>
    </p:spTree>
    <p:extLst>
      <p:ext uri="{BB962C8B-B14F-4D97-AF65-F5344CB8AC3E}">
        <p14:creationId xmlns:p14="http://schemas.microsoft.com/office/powerpoint/2010/main" val="311831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 the Menu</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5732" r="25732"/>
          <a:stretch>
            <a:fillRect/>
          </a:stretch>
        </p:blipFill>
        <p:spPr/>
      </p:pic>
      <p:sp>
        <p:nvSpPr>
          <p:cNvPr id="4" name="Text Placeholder 3"/>
          <p:cNvSpPr>
            <a:spLocks noGrp="1"/>
          </p:cNvSpPr>
          <p:nvPr>
            <p:ph type="body" sz="half" idx="2"/>
          </p:nvPr>
        </p:nvSpPr>
        <p:spPr>
          <a:xfrm>
            <a:off x="808523" y="3549918"/>
            <a:ext cx="4494998" cy="2960064"/>
          </a:xfrm>
        </p:spPr>
        <p:txBody>
          <a:bodyPr>
            <a:normAutofit fontScale="92500" lnSpcReduction="20000"/>
          </a:bodyPr>
          <a:lstStyle/>
          <a:p>
            <a:pPr lvl="1"/>
            <a:r>
              <a:rPr lang="en-US" sz="2000" dirty="0"/>
              <a:t>Understand ingredients, dietary restrictions and allergies</a:t>
            </a:r>
          </a:p>
          <a:p>
            <a:pPr lvl="1"/>
            <a:r>
              <a:rPr lang="en-US" sz="2000" dirty="0"/>
              <a:t>Be prepared to recommend menu items</a:t>
            </a:r>
          </a:p>
          <a:p>
            <a:pPr lvl="1"/>
            <a:r>
              <a:rPr lang="en-US" sz="2000" dirty="0"/>
              <a:t>Ask open ended questions</a:t>
            </a:r>
          </a:p>
          <a:p>
            <a:pPr lvl="1"/>
            <a:r>
              <a:rPr lang="en-US" sz="2000" dirty="0"/>
              <a:t>Upsell – offer a larger size or better quality</a:t>
            </a:r>
          </a:p>
          <a:p>
            <a:pPr lvl="1"/>
            <a:r>
              <a:rPr lang="en-US" sz="2000" dirty="0"/>
              <a:t>Smile, maintain eye contact</a:t>
            </a:r>
          </a:p>
          <a:p>
            <a:pPr lvl="1"/>
            <a:r>
              <a:rPr lang="en-US" sz="2000" dirty="0"/>
              <a:t>Listen carefully, confirm order</a:t>
            </a:r>
          </a:p>
          <a:p>
            <a:endParaRPr lang="en-US" dirty="0"/>
          </a:p>
        </p:txBody>
      </p:sp>
    </p:spTree>
    <p:extLst>
      <p:ext uri="{BB962C8B-B14F-4D97-AF65-F5344CB8AC3E}">
        <p14:creationId xmlns:p14="http://schemas.microsoft.com/office/powerpoint/2010/main" val="346697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 the Order</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6632" r="16632"/>
          <a:stretch>
            <a:fillRect/>
          </a:stretch>
        </p:blipFill>
        <p:spPr/>
      </p:pic>
      <p:sp>
        <p:nvSpPr>
          <p:cNvPr id="4" name="Text Placeholder 3"/>
          <p:cNvSpPr>
            <a:spLocks noGrp="1"/>
          </p:cNvSpPr>
          <p:nvPr>
            <p:ph type="body" sz="half" idx="2"/>
          </p:nvPr>
        </p:nvSpPr>
        <p:spPr/>
        <p:txBody>
          <a:bodyPr>
            <a:noAutofit/>
          </a:bodyPr>
          <a:lstStyle/>
          <a:p>
            <a:pPr lvl="1"/>
            <a:r>
              <a:rPr lang="en-US" sz="2000" dirty="0"/>
              <a:t>Watch hand placement on plate, stay away from food</a:t>
            </a:r>
          </a:p>
          <a:p>
            <a:pPr lvl="1"/>
            <a:r>
              <a:rPr lang="en-US" sz="2000" dirty="0"/>
              <a:t>Serve on customer’s left side</a:t>
            </a:r>
          </a:p>
          <a:p>
            <a:pPr lvl="1"/>
            <a:r>
              <a:rPr lang="en-US" sz="2000" dirty="0"/>
              <a:t>Check during the meal for additional assistance</a:t>
            </a:r>
          </a:p>
          <a:p>
            <a:pPr lvl="1"/>
            <a:r>
              <a:rPr lang="en-US" sz="2000" dirty="0"/>
              <a:t>Clear from the right</a:t>
            </a:r>
          </a:p>
        </p:txBody>
      </p:sp>
    </p:spTree>
    <p:extLst>
      <p:ext uri="{BB962C8B-B14F-4D97-AF65-F5344CB8AC3E}">
        <p14:creationId xmlns:p14="http://schemas.microsoft.com/office/powerpoint/2010/main" val="59125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3636" r="33636"/>
          <a:stretch>
            <a:fillRect/>
          </a:stretch>
        </p:blipFill>
        <p:spPr/>
      </p:pic>
      <p:sp>
        <p:nvSpPr>
          <p:cNvPr id="4" name="Text Placeholder 3"/>
          <p:cNvSpPr>
            <a:spLocks noGrp="1"/>
          </p:cNvSpPr>
          <p:nvPr>
            <p:ph type="body" sz="half" idx="2"/>
          </p:nvPr>
        </p:nvSpPr>
        <p:spPr/>
        <p:txBody>
          <a:bodyPr>
            <a:normAutofit/>
          </a:bodyPr>
          <a:lstStyle/>
          <a:p>
            <a:r>
              <a:rPr lang="en-US" sz="2000" dirty="0"/>
              <a:t>Be familiar with state and local liquor laws.</a:t>
            </a:r>
          </a:p>
        </p:txBody>
      </p:sp>
    </p:spTree>
    <p:extLst>
      <p:ext uri="{BB962C8B-B14F-4D97-AF65-F5344CB8AC3E}">
        <p14:creationId xmlns:p14="http://schemas.microsoft.com/office/powerpoint/2010/main" val="105622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Payment</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0302" b="10302"/>
          <a:stretch>
            <a:fillRect/>
          </a:stretch>
        </p:blipFill>
        <p:spPr/>
      </p:pic>
      <p:sp>
        <p:nvSpPr>
          <p:cNvPr id="4" name="Text Placeholder 3"/>
          <p:cNvSpPr>
            <a:spLocks noGrp="1"/>
          </p:cNvSpPr>
          <p:nvPr>
            <p:ph type="body" sz="half" idx="2"/>
          </p:nvPr>
        </p:nvSpPr>
        <p:spPr/>
        <p:txBody>
          <a:bodyPr>
            <a:normAutofit/>
          </a:bodyPr>
          <a:lstStyle/>
          <a:p>
            <a:r>
              <a:rPr lang="en-US" sz="2000" dirty="0"/>
              <a:t>Gather customer feedback             </a:t>
            </a:r>
          </a:p>
        </p:txBody>
      </p:sp>
    </p:spTree>
    <p:extLst>
      <p:ext uri="{BB962C8B-B14F-4D97-AF65-F5344CB8AC3E}">
        <p14:creationId xmlns:p14="http://schemas.microsoft.com/office/powerpoint/2010/main" val="149107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501" y="1442292"/>
            <a:ext cx="4494998" cy="1134640"/>
          </a:xfrm>
        </p:spPr>
        <p:txBody>
          <a:bodyPr/>
          <a:lstStyle/>
          <a:p>
            <a:r>
              <a:rPr lang="en-US" dirty="0"/>
              <a:t>Importance of Customer Service</a:t>
            </a:r>
          </a:p>
        </p:txBody>
      </p:sp>
      <p:sp>
        <p:nvSpPr>
          <p:cNvPr id="7" name="Text Placeholder 6"/>
          <p:cNvSpPr>
            <a:spLocks noGrp="1"/>
          </p:cNvSpPr>
          <p:nvPr>
            <p:ph type="body" sz="half" idx="2"/>
          </p:nvPr>
        </p:nvSpPr>
        <p:spPr/>
        <p:txBody>
          <a:bodyPr/>
          <a:lstStyle/>
          <a:p>
            <a:endParaRPr lang="en-US" dirty="0"/>
          </a:p>
        </p:txBody>
      </p:sp>
      <p:sp>
        <p:nvSpPr>
          <p:cNvPr id="3" name="Content Placeholder 2"/>
          <p:cNvSpPr>
            <a:spLocks noGrp="1"/>
          </p:cNvSpPr>
          <p:nvPr>
            <p:ph idx="4294967295"/>
          </p:nvPr>
        </p:nvSpPr>
        <p:spPr>
          <a:xfrm>
            <a:off x="532263" y="2638425"/>
            <a:ext cx="5104262" cy="1578733"/>
          </a:xfrm>
        </p:spPr>
        <p:txBody>
          <a:bodyPr>
            <a:normAutofit/>
          </a:bodyPr>
          <a:lstStyle/>
          <a:p>
            <a:r>
              <a:rPr lang="en-US" sz="2800" dirty="0"/>
              <a:t>Make or break an establishment</a:t>
            </a:r>
          </a:p>
          <a:p>
            <a:r>
              <a:rPr lang="en-US" sz="2800" dirty="0"/>
              <a:t>Increases customer satisfaction, loyalty and employee moral.</a:t>
            </a:r>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10311" b="10311"/>
          <a:stretch>
            <a:fillRect/>
          </a:stretch>
        </p:blipFill>
        <p:spPr/>
      </p:pic>
    </p:spTree>
    <p:extLst>
      <p:ext uri="{BB962C8B-B14F-4D97-AF65-F5344CB8AC3E}">
        <p14:creationId xmlns:p14="http://schemas.microsoft.com/office/powerpoint/2010/main" val="320553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Categorize the main types of dining environments</a:t>
            </a:r>
          </a:p>
        </p:txBody>
      </p:sp>
      <p:sp>
        <p:nvSpPr>
          <p:cNvPr id="3" name="Text Placeholder 2"/>
          <p:cNvSpPr>
            <a:spLocks noGrp="1"/>
          </p:cNvSpPr>
          <p:nvPr>
            <p:ph type="body" idx="1"/>
          </p:nvPr>
        </p:nvSpPr>
        <p:spPr/>
        <p:txBody>
          <a:bodyPr/>
          <a:lstStyle/>
          <a:p>
            <a:r>
              <a:rPr lang="en-US" dirty="0"/>
              <a:t>STRAND 10 Standard 5</a:t>
            </a:r>
          </a:p>
        </p:txBody>
      </p:sp>
    </p:spTree>
    <p:extLst>
      <p:ext uri="{BB962C8B-B14F-4D97-AF65-F5344CB8AC3E}">
        <p14:creationId xmlns:p14="http://schemas.microsoft.com/office/powerpoint/2010/main" val="220758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service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p:pic>
      <p:sp>
        <p:nvSpPr>
          <p:cNvPr id="4" name="Text Placeholder 3"/>
          <p:cNvSpPr>
            <a:spLocks noGrp="1"/>
          </p:cNvSpPr>
          <p:nvPr>
            <p:ph type="body" sz="half" idx="2"/>
          </p:nvPr>
        </p:nvSpPr>
        <p:spPr/>
        <p:txBody>
          <a:bodyPr>
            <a:normAutofit/>
          </a:bodyPr>
          <a:lstStyle/>
          <a:p>
            <a:r>
              <a:rPr lang="en-US" sz="2000" dirty="0"/>
              <a:t>Fast food.  Limited menu, low prices and fast service.</a:t>
            </a:r>
          </a:p>
        </p:txBody>
      </p:sp>
    </p:spTree>
    <p:extLst>
      <p:ext uri="{BB962C8B-B14F-4D97-AF65-F5344CB8AC3E}">
        <p14:creationId xmlns:p14="http://schemas.microsoft.com/office/powerpoint/2010/main" val="156491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Casual Dining</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4868" r="24868"/>
          <a:stretch>
            <a:fillRect/>
          </a:stretch>
        </p:blipFill>
        <p:spPr/>
      </p:pic>
      <p:sp>
        <p:nvSpPr>
          <p:cNvPr id="4" name="Text Placeholder 3"/>
          <p:cNvSpPr>
            <a:spLocks noGrp="1"/>
          </p:cNvSpPr>
          <p:nvPr>
            <p:ph type="body" sz="half" idx="2"/>
          </p:nvPr>
        </p:nvSpPr>
        <p:spPr/>
        <p:txBody>
          <a:bodyPr/>
          <a:lstStyle/>
          <a:p>
            <a:r>
              <a:rPr lang="en-US" sz="2000" dirty="0"/>
              <a:t>Includes family style, neighborhood establishments, buffets and themed restaurants</a:t>
            </a:r>
            <a:r>
              <a:rPr lang="en-US" dirty="0"/>
              <a:t>.</a:t>
            </a:r>
          </a:p>
        </p:txBody>
      </p:sp>
    </p:spTree>
    <p:extLst>
      <p:ext uri="{BB962C8B-B14F-4D97-AF65-F5344CB8AC3E}">
        <p14:creationId xmlns:p14="http://schemas.microsoft.com/office/powerpoint/2010/main" val="294899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57" y="2516783"/>
            <a:ext cx="4494998" cy="1134640"/>
          </a:xfrm>
        </p:spPr>
        <p:txBody>
          <a:bodyPr/>
          <a:lstStyle/>
          <a:p>
            <a:r>
              <a:rPr lang="en-US" dirty="0"/>
              <a:t>Traditional or Fine Dining</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8793" r="28793"/>
          <a:stretch>
            <a:fillRect/>
          </a:stretch>
        </p:blipFill>
        <p:spPr/>
      </p:pic>
      <p:sp>
        <p:nvSpPr>
          <p:cNvPr id="4" name="Text Placeholder 3"/>
          <p:cNvSpPr>
            <a:spLocks noGrp="1"/>
          </p:cNvSpPr>
          <p:nvPr>
            <p:ph type="body" sz="half" idx="2"/>
          </p:nvPr>
        </p:nvSpPr>
        <p:spPr>
          <a:xfrm>
            <a:off x="714234" y="4107976"/>
            <a:ext cx="4716666" cy="1446663"/>
          </a:xfrm>
        </p:spPr>
        <p:txBody>
          <a:bodyPr>
            <a:normAutofit/>
          </a:bodyPr>
          <a:lstStyle/>
          <a:p>
            <a:pPr lvl="1"/>
            <a:r>
              <a:rPr lang="en-US" sz="1800" dirty="0"/>
              <a:t>Expensive, great locations, fine food</a:t>
            </a:r>
          </a:p>
          <a:p>
            <a:endParaRPr lang="en-US" dirty="0"/>
          </a:p>
        </p:txBody>
      </p:sp>
    </p:spTree>
    <p:extLst>
      <p:ext uri="{BB962C8B-B14F-4D97-AF65-F5344CB8AC3E}">
        <p14:creationId xmlns:p14="http://schemas.microsoft.com/office/powerpoint/2010/main" val="201367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Service</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6717" r="26717"/>
          <a:stretch>
            <a:fillRect/>
          </a:stretch>
        </p:blipFill>
        <p:spPr/>
      </p:pic>
      <p:sp>
        <p:nvSpPr>
          <p:cNvPr id="4" name="Text Placeholder 3"/>
          <p:cNvSpPr>
            <a:spLocks noGrp="1"/>
          </p:cNvSpPr>
          <p:nvPr>
            <p:ph type="body" sz="half" idx="2"/>
          </p:nvPr>
        </p:nvSpPr>
        <p:spPr/>
        <p:txBody>
          <a:bodyPr>
            <a:normAutofit/>
          </a:bodyPr>
          <a:lstStyle/>
          <a:p>
            <a:pPr lvl="1"/>
            <a:r>
              <a:rPr lang="en-US" sz="2000" dirty="0"/>
              <a:t>Plated in the kitchen</a:t>
            </a:r>
          </a:p>
        </p:txBody>
      </p:sp>
    </p:spTree>
    <p:extLst>
      <p:ext uri="{BB962C8B-B14F-4D97-AF65-F5344CB8AC3E}">
        <p14:creationId xmlns:p14="http://schemas.microsoft.com/office/powerpoint/2010/main" val="85103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Service</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6632" r="16632"/>
          <a:stretch>
            <a:fillRect/>
          </a:stretch>
        </p:blipFill>
        <p:spPr/>
      </p:pic>
      <p:sp>
        <p:nvSpPr>
          <p:cNvPr id="4" name="Text Placeholder 3"/>
          <p:cNvSpPr>
            <a:spLocks noGrp="1"/>
          </p:cNvSpPr>
          <p:nvPr>
            <p:ph type="body" sz="half" idx="2"/>
          </p:nvPr>
        </p:nvSpPr>
        <p:spPr/>
        <p:txBody>
          <a:bodyPr>
            <a:normAutofit/>
          </a:bodyPr>
          <a:lstStyle/>
          <a:p>
            <a:pPr lvl="1"/>
            <a:r>
              <a:rPr lang="en-US" sz="2000" dirty="0"/>
              <a:t>Tableside preparation, food is prepared in the kitchen and finished tableside.  Requires skilled servers.</a:t>
            </a:r>
          </a:p>
          <a:p>
            <a:endParaRPr lang="en-US" dirty="0"/>
          </a:p>
          <a:p>
            <a:endParaRPr lang="en-US" dirty="0"/>
          </a:p>
        </p:txBody>
      </p:sp>
    </p:spTree>
    <p:extLst>
      <p:ext uri="{BB962C8B-B14F-4D97-AF65-F5344CB8AC3E}">
        <p14:creationId xmlns:p14="http://schemas.microsoft.com/office/powerpoint/2010/main" val="296570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Russian Service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0399" r="20399"/>
          <a:stretch>
            <a:fillRect/>
          </a:stretch>
        </p:blipFill>
        <p:spPr/>
      </p:pic>
      <p:sp>
        <p:nvSpPr>
          <p:cNvPr id="4" name="Text Placeholder 3"/>
          <p:cNvSpPr>
            <a:spLocks noGrp="1"/>
          </p:cNvSpPr>
          <p:nvPr>
            <p:ph type="body" sz="half" idx="2"/>
          </p:nvPr>
        </p:nvSpPr>
        <p:spPr/>
        <p:txBody>
          <a:bodyPr>
            <a:normAutofit/>
          </a:bodyPr>
          <a:lstStyle/>
          <a:p>
            <a:pPr lvl="1"/>
            <a:r>
              <a:rPr lang="en-US" sz="2000" dirty="0"/>
              <a:t>Food is prepared in kitchen and placed on platters.  Servers serve food off the tray to the guest’s plate.</a:t>
            </a:r>
          </a:p>
          <a:p>
            <a:endParaRPr lang="en-US" dirty="0"/>
          </a:p>
        </p:txBody>
      </p:sp>
    </p:spTree>
    <p:extLst>
      <p:ext uri="{BB962C8B-B14F-4D97-AF65-F5344CB8AC3E}">
        <p14:creationId xmlns:p14="http://schemas.microsoft.com/office/powerpoint/2010/main" val="10855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English Service</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1369" r="21369"/>
          <a:stretch>
            <a:fillRect/>
          </a:stretch>
        </p:blipFill>
        <p:spPr/>
      </p:pic>
      <p:sp>
        <p:nvSpPr>
          <p:cNvPr id="4" name="Text Placeholder 3"/>
          <p:cNvSpPr>
            <a:spLocks noGrp="1"/>
          </p:cNvSpPr>
          <p:nvPr>
            <p:ph type="body" sz="half" idx="2"/>
          </p:nvPr>
        </p:nvSpPr>
        <p:spPr/>
        <p:txBody>
          <a:bodyPr/>
          <a:lstStyle/>
          <a:p>
            <a:r>
              <a:rPr lang="en-US" sz="2000" dirty="0"/>
              <a:t>Is referred to as family style.  Food is prepared in the kitchen and served in bowls or platters.  Guest serve themselves from the bowls or platters.</a:t>
            </a:r>
          </a:p>
          <a:p>
            <a:endParaRPr lang="en-US" dirty="0"/>
          </a:p>
        </p:txBody>
      </p:sp>
    </p:spTree>
    <p:extLst>
      <p:ext uri="{BB962C8B-B14F-4D97-AF65-F5344CB8AC3E}">
        <p14:creationId xmlns:p14="http://schemas.microsoft.com/office/powerpoint/2010/main" val="104602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various pieces of dining equipment and how they are used</a:t>
            </a:r>
          </a:p>
        </p:txBody>
      </p:sp>
      <p:sp>
        <p:nvSpPr>
          <p:cNvPr id="3" name="Text Placeholder 2"/>
          <p:cNvSpPr>
            <a:spLocks noGrp="1"/>
          </p:cNvSpPr>
          <p:nvPr>
            <p:ph type="body" idx="1"/>
          </p:nvPr>
        </p:nvSpPr>
        <p:spPr/>
        <p:txBody>
          <a:bodyPr/>
          <a:lstStyle/>
          <a:p>
            <a:r>
              <a:rPr lang="en-US" dirty="0"/>
              <a:t>STRAND 10 Standard 6</a:t>
            </a:r>
          </a:p>
        </p:txBody>
      </p:sp>
    </p:spTree>
    <p:extLst>
      <p:ext uri="{BB962C8B-B14F-4D97-AF65-F5344CB8AC3E}">
        <p14:creationId xmlns:p14="http://schemas.microsoft.com/office/powerpoint/2010/main" val="122216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Knives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1553" b="21553"/>
          <a:stretch>
            <a:fillRect/>
          </a:stretch>
        </p:blipFill>
        <p:spPr/>
      </p:pic>
      <p:sp>
        <p:nvSpPr>
          <p:cNvPr id="4" name="Text Placeholder 3"/>
          <p:cNvSpPr>
            <a:spLocks noGrp="1"/>
          </p:cNvSpPr>
          <p:nvPr>
            <p:ph type="body" sz="half" idx="2"/>
          </p:nvPr>
        </p:nvSpPr>
        <p:spPr/>
        <p:txBody>
          <a:bodyPr>
            <a:normAutofit/>
          </a:bodyPr>
          <a:lstStyle/>
          <a:p>
            <a:r>
              <a:rPr lang="en-US" sz="2000" dirty="0"/>
              <a:t>Dinner, butter, steak</a:t>
            </a:r>
          </a:p>
        </p:txBody>
      </p:sp>
    </p:spTree>
    <p:extLst>
      <p:ext uri="{BB962C8B-B14F-4D97-AF65-F5344CB8AC3E}">
        <p14:creationId xmlns:p14="http://schemas.microsoft.com/office/powerpoint/2010/main" val="344809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Customer Service</a:t>
            </a:r>
          </a:p>
        </p:txBody>
      </p:sp>
      <p:sp>
        <p:nvSpPr>
          <p:cNvPr id="3" name="Content Placeholder 2"/>
          <p:cNvSpPr>
            <a:spLocks noGrp="1"/>
          </p:cNvSpPr>
          <p:nvPr>
            <p:ph idx="1"/>
          </p:nvPr>
        </p:nvSpPr>
        <p:spPr/>
        <p:txBody>
          <a:bodyPr/>
          <a:lstStyle/>
          <a:p>
            <a:r>
              <a:rPr lang="en-US" dirty="0"/>
              <a:t>Understand customer needs</a:t>
            </a:r>
          </a:p>
          <a:p>
            <a:r>
              <a:rPr lang="en-US" dirty="0"/>
              <a:t>Age</a:t>
            </a:r>
          </a:p>
          <a:p>
            <a:r>
              <a:rPr lang="en-US" dirty="0"/>
              <a:t>Families with children first timers</a:t>
            </a:r>
          </a:p>
          <a:p>
            <a:r>
              <a:rPr lang="en-US" dirty="0"/>
              <a:t>Special occasions</a:t>
            </a:r>
          </a:p>
          <a:p>
            <a:r>
              <a:rPr lang="en-US" dirty="0"/>
              <a:t>Dietary needs</a:t>
            </a:r>
          </a:p>
          <a:p>
            <a:r>
              <a:rPr lang="en-US" dirty="0"/>
              <a:t>Language barriers</a:t>
            </a:r>
          </a:p>
          <a:p>
            <a:r>
              <a:rPr lang="en-US" dirty="0"/>
              <a:t>Dining alone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579" y="3122676"/>
            <a:ext cx="5955041" cy="3101983"/>
          </a:xfrm>
          <a:prstGeom prst="rect">
            <a:avLst/>
          </a:prstGeom>
        </p:spPr>
      </p:pic>
    </p:spTree>
    <p:extLst>
      <p:ext uri="{BB962C8B-B14F-4D97-AF65-F5344CB8AC3E}">
        <p14:creationId xmlns:p14="http://schemas.microsoft.com/office/powerpoint/2010/main" val="424162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Forks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607" r="10607"/>
          <a:stretch>
            <a:fillRect/>
          </a:stretch>
        </p:blipFill>
        <p:spPr/>
      </p:pic>
      <p:sp>
        <p:nvSpPr>
          <p:cNvPr id="4" name="Text Placeholder 3"/>
          <p:cNvSpPr>
            <a:spLocks noGrp="1"/>
          </p:cNvSpPr>
          <p:nvPr>
            <p:ph type="body" sz="half" idx="2"/>
          </p:nvPr>
        </p:nvSpPr>
        <p:spPr/>
        <p:txBody>
          <a:bodyPr>
            <a:normAutofit/>
          </a:bodyPr>
          <a:lstStyle/>
          <a:p>
            <a:r>
              <a:rPr lang="en-US" sz="2000" dirty="0"/>
              <a:t>Dinner, salad or dessert, fish,</a:t>
            </a:r>
          </a:p>
        </p:txBody>
      </p:sp>
    </p:spTree>
    <p:extLst>
      <p:ext uri="{BB962C8B-B14F-4D97-AF65-F5344CB8AC3E}">
        <p14:creationId xmlns:p14="http://schemas.microsoft.com/office/powerpoint/2010/main" val="2098282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Spoons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p:pic>
      <p:sp>
        <p:nvSpPr>
          <p:cNvPr id="4" name="Text Placeholder 3"/>
          <p:cNvSpPr>
            <a:spLocks noGrp="1"/>
          </p:cNvSpPr>
          <p:nvPr>
            <p:ph type="body" sz="half" idx="2"/>
          </p:nvPr>
        </p:nvSpPr>
        <p:spPr/>
        <p:txBody>
          <a:bodyPr>
            <a:normAutofit/>
          </a:bodyPr>
          <a:lstStyle/>
          <a:p>
            <a:r>
              <a:rPr lang="en-US" sz="2000" dirty="0"/>
              <a:t>Soup, coffee or teaspoon, iced tea spoon</a:t>
            </a:r>
          </a:p>
        </p:txBody>
      </p:sp>
    </p:spTree>
    <p:extLst>
      <p:ext uri="{BB962C8B-B14F-4D97-AF65-F5344CB8AC3E}">
        <p14:creationId xmlns:p14="http://schemas.microsoft.com/office/powerpoint/2010/main" val="377403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Drinking Glasses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351" r="29351"/>
          <a:stretch>
            <a:fillRect/>
          </a:stretch>
        </p:blipFill>
        <p:spPr/>
      </p:pic>
      <p:sp>
        <p:nvSpPr>
          <p:cNvPr id="4" name="Text Placeholder 3"/>
          <p:cNvSpPr>
            <a:spLocks noGrp="1"/>
          </p:cNvSpPr>
          <p:nvPr>
            <p:ph type="body" sz="half" idx="2"/>
          </p:nvPr>
        </p:nvSpPr>
        <p:spPr/>
        <p:txBody>
          <a:bodyPr>
            <a:normAutofit/>
          </a:bodyPr>
          <a:lstStyle/>
          <a:p>
            <a:r>
              <a:rPr lang="en-US" sz="2000" dirty="0"/>
              <a:t>Water goblet, wine goblet, champagne flute, coffee cup, teacup, beverage glass</a:t>
            </a:r>
          </a:p>
        </p:txBody>
      </p:sp>
    </p:spTree>
    <p:extLst>
      <p:ext uri="{BB962C8B-B14F-4D97-AF65-F5344CB8AC3E}">
        <p14:creationId xmlns:p14="http://schemas.microsoft.com/office/powerpoint/2010/main" val="1381258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Dinnerware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054" r="10054"/>
          <a:stretch>
            <a:fillRect/>
          </a:stretch>
        </p:blipFill>
        <p:spPr/>
      </p:pic>
      <p:sp>
        <p:nvSpPr>
          <p:cNvPr id="4" name="Text Placeholder 3"/>
          <p:cNvSpPr>
            <a:spLocks noGrp="1"/>
          </p:cNvSpPr>
          <p:nvPr>
            <p:ph type="body" sz="half" idx="2"/>
          </p:nvPr>
        </p:nvSpPr>
        <p:spPr/>
        <p:txBody>
          <a:bodyPr>
            <a:normAutofit/>
          </a:bodyPr>
          <a:lstStyle/>
          <a:p>
            <a:r>
              <a:rPr lang="en-US" sz="2000" dirty="0"/>
              <a:t>Charger, Dinner plate, salad plate, bread plate, soup bowl</a:t>
            </a:r>
          </a:p>
        </p:txBody>
      </p:sp>
    </p:spTree>
    <p:extLst>
      <p:ext uri="{BB962C8B-B14F-4D97-AF65-F5344CB8AC3E}">
        <p14:creationId xmlns:p14="http://schemas.microsoft.com/office/powerpoint/2010/main" val="4088101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49" y="728927"/>
            <a:ext cx="4494998" cy="1134640"/>
          </a:xfrm>
        </p:spPr>
        <p:txBody>
          <a:bodyPr/>
          <a:lstStyle/>
          <a:p>
            <a:r>
              <a:rPr lang="en-US" dirty="0"/>
              <a:t>Table setting</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9124" r="9124"/>
          <a:stretch>
            <a:fillRect/>
          </a:stretch>
        </p:blipFill>
        <p:spPr/>
      </p:pic>
      <p:sp>
        <p:nvSpPr>
          <p:cNvPr id="4" name="Text Placeholder 3"/>
          <p:cNvSpPr>
            <a:spLocks noGrp="1"/>
          </p:cNvSpPr>
          <p:nvPr>
            <p:ph type="body" sz="half" idx="2"/>
          </p:nvPr>
        </p:nvSpPr>
        <p:spPr>
          <a:xfrm>
            <a:off x="327546" y="1863567"/>
            <a:ext cx="4932901" cy="4823835"/>
          </a:xfrm>
        </p:spPr>
        <p:txBody>
          <a:bodyPr>
            <a:normAutofit/>
          </a:bodyPr>
          <a:lstStyle/>
          <a:p>
            <a:pPr lvl="1"/>
            <a:r>
              <a:rPr lang="en-US" sz="1600" dirty="0"/>
              <a:t>Center of table:  center piece, salt and pepper, condiment holders</a:t>
            </a:r>
          </a:p>
          <a:p>
            <a:pPr lvl="1"/>
            <a:r>
              <a:rPr lang="en-US" sz="1600" dirty="0"/>
              <a:t>Napkin in the center of the place setting or to the left</a:t>
            </a:r>
          </a:p>
          <a:p>
            <a:pPr lvl="1"/>
            <a:r>
              <a:rPr lang="en-US" sz="1600" dirty="0"/>
              <a:t>Forks on the left, knives and spoons on the right</a:t>
            </a:r>
          </a:p>
          <a:p>
            <a:pPr lvl="1"/>
            <a:r>
              <a:rPr lang="en-US" sz="1600" dirty="0"/>
              <a:t>All knife blades turn in to plate</a:t>
            </a:r>
          </a:p>
          <a:p>
            <a:pPr lvl="1"/>
            <a:r>
              <a:rPr lang="en-US" sz="1600" dirty="0"/>
              <a:t>Flatware 1” from edge of table</a:t>
            </a:r>
          </a:p>
          <a:p>
            <a:pPr lvl="1"/>
            <a:r>
              <a:rPr lang="en-US" sz="1600" dirty="0"/>
              <a:t>Dessert forks and spoons at the top of the place setting spoon above the fork</a:t>
            </a:r>
          </a:p>
          <a:p>
            <a:pPr lvl="1"/>
            <a:r>
              <a:rPr lang="en-US" sz="1600" dirty="0"/>
              <a:t>Bread plate on the left above the fork, butter knife on the top of the bread plate, blade facing down toward the plate</a:t>
            </a:r>
          </a:p>
          <a:p>
            <a:pPr lvl="1"/>
            <a:r>
              <a:rPr lang="en-US" sz="1600" dirty="0"/>
              <a:t>Water glass above the tip of the knife</a:t>
            </a:r>
          </a:p>
          <a:p>
            <a:pPr lvl="1"/>
            <a:r>
              <a:rPr lang="en-US" sz="1600" dirty="0"/>
              <a:t>Coffee cups to the right of the knives and spoons</a:t>
            </a:r>
          </a:p>
          <a:p>
            <a:endParaRPr lang="en-US" dirty="0"/>
          </a:p>
        </p:txBody>
      </p:sp>
    </p:spTree>
    <p:extLst>
      <p:ext uri="{BB962C8B-B14F-4D97-AF65-F5344CB8AC3E}">
        <p14:creationId xmlns:p14="http://schemas.microsoft.com/office/powerpoint/2010/main" val="41314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and duties of an effective manager</a:t>
            </a:r>
          </a:p>
        </p:txBody>
      </p:sp>
      <p:sp>
        <p:nvSpPr>
          <p:cNvPr id="3" name="Text Placeholder 2"/>
          <p:cNvSpPr>
            <a:spLocks noGrp="1"/>
          </p:cNvSpPr>
          <p:nvPr>
            <p:ph type="body" idx="1"/>
          </p:nvPr>
        </p:nvSpPr>
        <p:spPr/>
        <p:txBody>
          <a:bodyPr/>
          <a:lstStyle/>
          <a:p>
            <a:r>
              <a:rPr lang="en-US" dirty="0"/>
              <a:t>STRAND 10 Standard 7</a:t>
            </a:r>
          </a:p>
        </p:txBody>
      </p:sp>
    </p:spTree>
    <p:extLst>
      <p:ext uri="{BB962C8B-B14F-4D97-AF65-F5344CB8AC3E}">
        <p14:creationId xmlns:p14="http://schemas.microsoft.com/office/powerpoint/2010/main" val="3858595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9548" r="9548"/>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05991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4974" r="24974"/>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32570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management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039" r="9039"/>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472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Selection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0479" r="20479"/>
          <a:stretch>
            <a:fillRect/>
          </a:stretch>
        </p:blipFill>
        <p:spPr/>
      </p:pic>
      <p:sp>
        <p:nvSpPr>
          <p:cNvPr id="4" name="Text Placeholder 3"/>
          <p:cNvSpPr>
            <a:spLocks noGrp="1"/>
          </p:cNvSpPr>
          <p:nvPr>
            <p:ph type="body" sz="half" idx="2"/>
          </p:nvPr>
        </p:nvSpPr>
        <p:spPr>
          <a:xfrm>
            <a:off x="1115568" y="3549918"/>
            <a:ext cx="3794760" cy="2837234"/>
          </a:xfrm>
        </p:spPr>
        <p:txBody>
          <a:bodyPr>
            <a:noAutofit/>
          </a:bodyPr>
          <a:lstStyle/>
          <a:p>
            <a:pPr lvl="1"/>
            <a:r>
              <a:rPr lang="en-US" sz="2000" dirty="0"/>
              <a:t>Job descriptions, applications and interviewing skills</a:t>
            </a:r>
          </a:p>
          <a:p>
            <a:pPr lvl="1"/>
            <a:r>
              <a:rPr lang="en-US" sz="2000" dirty="0"/>
              <a:t>use open ended questions</a:t>
            </a:r>
          </a:p>
          <a:p>
            <a:pPr lvl="1"/>
            <a:r>
              <a:rPr lang="en-US" sz="2000" dirty="0"/>
              <a:t>no illegal questions (race, gender, religion, national origin, birthplace, age, disability or marital status)</a:t>
            </a:r>
          </a:p>
        </p:txBody>
      </p:sp>
    </p:spTree>
    <p:extLst>
      <p:ext uri="{BB962C8B-B14F-4D97-AF65-F5344CB8AC3E}">
        <p14:creationId xmlns:p14="http://schemas.microsoft.com/office/powerpoint/2010/main" val="147930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front of the house job and duties.</a:t>
            </a:r>
          </a:p>
        </p:txBody>
      </p:sp>
      <p:sp>
        <p:nvSpPr>
          <p:cNvPr id="3" name="Text Placeholder 2"/>
          <p:cNvSpPr>
            <a:spLocks noGrp="1"/>
          </p:cNvSpPr>
          <p:nvPr>
            <p:ph type="body" idx="1"/>
          </p:nvPr>
        </p:nvSpPr>
        <p:spPr/>
        <p:txBody>
          <a:bodyPr/>
          <a:lstStyle/>
          <a:p>
            <a:r>
              <a:rPr lang="en-US" dirty="0"/>
              <a:t>STRAND 10 Standard 2</a:t>
            </a:r>
          </a:p>
        </p:txBody>
      </p:sp>
    </p:spTree>
    <p:extLst>
      <p:ext uri="{BB962C8B-B14F-4D97-AF65-F5344CB8AC3E}">
        <p14:creationId xmlns:p14="http://schemas.microsoft.com/office/powerpoint/2010/main" val="445427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Training</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0325" r="20325"/>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78857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p:pic>
      <p:sp>
        <p:nvSpPr>
          <p:cNvPr id="4" name="Text Placeholder 3"/>
          <p:cNvSpPr>
            <a:spLocks noGrp="1"/>
          </p:cNvSpPr>
          <p:nvPr>
            <p:ph type="body" sz="half" idx="2"/>
          </p:nvPr>
        </p:nvSpPr>
        <p:spPr/>
        <p:txBody>
          <a:bodyPr>
            <a:normAutofit/>
          </a:bodyPr>
          <a:lstStyle/>
          <a:p>
            <a:r>
              <a:rPr lang="en-US" sz="2000" dirty="0"/>
              <a:t>learning about policies and procedures</a:t>
            </a:r>
          </a:p>
        </p:txBody>
      </p:sp>
    </p:spTree>
    <p:extLst>
      <p:ext uri="{BB962C8B-B14F-4D97-AF65-F5344CB8AC3E}">
        <p14:creationId xmlns:p14="http://schemas.microsoft.com/office/powerpoint/2010/main" val="805302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Training</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p:pic>
      <p:sp>
        <p:nvSpPr>
          <p:cNvPr id="4" name="Text Placeholder 3"/>
          <p:cNvSpPr>
            <a:spLocks noGrp="1"/>
          </p:cNvSpPr>
          <p:nvPr>
            <p:ph type="body" sz="half" idx="2"/>
          </p:nvPr>
        </p:nvSpPr>
        <p:spPr/>
        <p:txBody>
          <a:bodyPr>
            <a:normAutofit/>
          </a:bodyPr>
          <a:lstStyle/>
          <a:p>
            <a:r>
              <a:rPr lang="en-US" sz="2000" dirty="0"/>
              <a:t>learning others jobs so you can cover for them</a:t>
            </a:r>
          </a:p>
        </p:txBody>
      </p:sp>
    </p:spTree>
    <p:extLst>
      <p:ext uri="{BB962C8B-B14F-4D97-AF65-F5344CB8AC3E}">
        <p14:creationId xmlns:p14="http://schemas.microsoft.com/office/powerpoint/2010/main" val="2437845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Job Training</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0392" r="20392"/>
          <a:stretch>
            <a:fillRect/>
          </a:stretch>
        </p:blipFill>
        <p:spPr/>
      </p:pic>
      <p:sp>
        <p:nvSpPr>
          <p:cNvPr id="4" name="Text Placeholder 3"/>
          <p:cNvSpPr>
            <a:spLocks noGrp="1"/>
          </p:cNvSpPr>
          <p:nvPr>
            <p:ph type="body" sz="half" idx="2"/>
          </p:nvPr>
        </p:nvSpPr>
        <p:spPr/>
        <p:txBody>
          <a:bodyPr>
            <a:normAutofit/>
          </a:bodyPr>
          <a:lstStyle/>
          <a:p>
            <a:r>
              <a:rPr lang="en-US" sz="2000" dirty="0"/>
              <a:t>learning while you work</a:t>
            </a:r>
          </a:p>
        </p:txBody>
      </p:sp>
    </p:spTree>
    <p:extLst>
      <p:ext uri="{BB962C8B-B14F-4D97-AF65-F5344CB8AC3E}">
        <p14:creationId xmlns:p14="http://schemas.microsoft.com/office/powerpoint/2010/main" val="2273790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Supervision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755" r="27755"/>
          <a:stretch>
            <a:fillRect/>
          </a:stretch>
        </p:blipFill>
        <p:spPr/>
      </p:pic>
      <p:sp>
        <p:nvSpPr>
          <p:cNvPr id="4" name="Text Placeholder 3"/>
          <p:cNvSpPr>
            <a:spLocks noGrp="1"/>
          </p:cNvSpPr>
          <p:nvPr>
            <p:ph type="body" sz="half" idx="2"/>
          </p:nvPr>
        </p:nvSpPr>
        <p:spPr/>
        <p:txBody>
          <a:bodyPr>
            <a:normAutofit/>
          </a:bodyPr>
          <a:lstStyle/>
          <a:p>
            <a:r>
              <a:rPr lang="en-US" sz="2000" dirty="0"/>
              <a:t>Hold staff meetings, make sure employees follow all workplace rules and laws, resolve problems between employees</a:t>
            </a:r>
          </a:p>
        </p:txBody>
      </p:sp>
    </p:spTree>
    <p:extLst>
      <p:ext uri="{BB962C8B-B14F-4D97-AF65-F5344CB8AC3E}">
        <p14:creationId xmlns:p14="http://schemas.microsoft.com/office/powerpoint/2010/main" val="2803010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Evaluation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984" r="19984"/>
          <a:stretch>
            <a:fillRect/>
          </a:stretch>
        </p:blipFill>
        <p:spPr/>
      </p:pic>
      <p:sp>
        <p:nvSpPr>
          <p:cNvPr id="4" name="Text Placeholder 3"/>
          <p:cNvSpPr>
            <a:spLocks noGrp="1"/>
          </p:cNvSpPr>
          <p:nvPr>
            <p:ph type="body" sz="half" idx="2"/>
          </p:nvPr>
        </p:nvSpPr>
        <p:spPr/>
        <p:txBody>
          <a:bodyPr/>
          <a:lstStyle/>
          <a:p>
            <a:pPr lvl="1"/>
            <a:r>
              <a:rPr lang="en-US" sz="2000" dirty="0"/>
              <a:t>Identify strengths and weaknesses.  </a:t>
            </a:r>
          </a:p>
          <a:p>
            <a:pPr lvl="1"/>
            <a:r>
              <a:rPr lang="en-US" sz="2000" dirty="0"/>
              <a:t>Self-evaluations may be used.</a:t>
            </a:r>
          </a:p>
          <a:p>
            <a:endParaRPr lang="en-US" dirty="0"/>
          </a:p>
        </p:txBody>
      </p:sp>
    </p:spTree>
    <p:extLst>
      <p:ext uri="{BB962C8B-B14F-4D97-AF65-F5344CB8AC3E}">
        <p14:creationId xmlns:p14="http://schemas.microsoft.com/office/powerpoint/2010/main" val="1293205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846" r="8846"/>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70173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999" r="24999"/>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22424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23" y="1801504"/>
            <a:ext cx="4494998" cy="1576964"/>
          </a:xfrm>
        </p:spPr>
        <p:txBody>
          <a:bodyPr/>
          <a:lstStyle/>
          <a:p>
            <a:r>
              <a:rPr lang="en-US" dirty="0"/>
              <a:t>Help employees to understand diversity, stereotypes and prejudice.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375" r="22375"/>
          <a:stretch>
            <a:fillRect/>
          </a:stretch>
        </p:blipFill>
        <p:spPr/>
      </p:pic>
      <p:sp>
        <p:nvSpPr>
          <p:cNvPr id="4" name="Text Placeholder 3"/>
          <p:cNvSpPr>
            <a:spLocks noGrp="1"/>
          </p:cNvSpPr>
          <p:nvPr>
            <p:ph type="body" sz="half" idx="2"/>
          </p:nvPr>
        </p:nvSpPr>
        <p:spPr/>
        <p:txBody>
          <a:bodyPr>
            <a:normAutofit/>
          </a:bodyPr>
          <a:lstStyle/>
          <a:p>
            <a:r>
              <a:rPr lang="en-US" sz="2000" dirty="0"/>
              <a:t>Build a team that works well together by understanding and valuing differences and individual strengths.  </a:t>
            </a:r>
          </a:p>
          <a:p>
            <a:r>
              <a:rPr lang="en-US" sz="2000" dirty="0"/>
              <a:t>Manager needs to set example to employees.</a:t>
            </a:r>
          </a:p>
        </p:txBody>
      </p:sp>
    </p:spTree>
    <p:extLst>
      <p:ext uri="{BB962C8B-B14F-4D97-AF65-F5344CB8AC3E}">
        <p14:creationId xmlns:p14="http://schemas.microsoft.com/office/powerpoint/2010/main" val="4204690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Motivate Others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3" b="163"/>
          <a:stretch>
            <a:fillRect/>
          </a:stretch>
        </p:blipFill>
        <p:spPr/>
      </p:pic>
      <p:sp>
        <p:nvSpPr>
          <p:cNvPr id="4" name="Text Placeholder 3"/>
          <p:cNvSpPr>
            <a:spLocks noGrp="1"/>
          </p:cNvSpPr>
          <p:nvPr>
            <p:ph type="body" sz="half" idx="2"/>
          </p:nvPr>
        </p:nvSpPr>
        <p:spPr/>
        <p:txBody>
          <a:bodyPr>
            <a:normAutofit/>
          </a:bodyPr>
          <a:lstStyle/>
          <a:p>
            <a:pPr lvl="1" algn="ctr"/>
            <a:r>
              <a:rPr lang="en-US" sz="2000" dirty="0"/>
              <a:t>Internal motivation or intrinsic personal drive</a:t>
            </a:r>
          </a:p>
          <a:p>
            <a:r>
              <a:rPr lang="en-US" sz="2000" dirty="0"/>
              <a:t>External motivation reward or recognition</a:t>
            </a:r>
          </a:p>
        </p:txBody>
      </p:sp>
    </p:spTree>
    <p:extLst>
      <p:ext uri="{BB962C8B-B14F-4D97-AF65-F5344CB8AC3E}">
        <p14:creationId xmlns:p14="http://schemas.microsoft.com/office/powerpoint/2010/main" val="391189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Host/Hostess</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4974" r="24974"/>
          <a:stretch>
            <a:fillRect/>
          </a:stretch>
        </p:blipFill>
        <p:spPr/>
      </p:pic>
      <p:sp>
        <p:nvSpPr>
          <p:cNvPr id="9" name="Text Placeholder 8"/>
          <p:cNvSpPr>
            <a:spLocks noGrp="1"/>
          </p:cNvSpPr>
          <p:nvPr>
            <p:ph type="body" sz="half" idx="2"/>
          </p:nvPr>
        </p:nvSpPr>
        <p:spPr/>
        <p:txBody>
          <a:bodyPr>
            <a:normAutofit/>
          </a:bodyPr>
          <a:lstStyle/>
          <a:p>
            <a:r>
              <a:rPr lang="en-US" sz="2000" dirty="0"/>
              <a:t>Responsible to the customer, greets and seats customers, takes reservations, supervises service to customers, handles customer complaints.</a:t>
            </a:r>
          </a:p>
        </p:txBody>
      </p:sp>
    </p:spTree>
    <p:extLst>
      <p:ext uri="{BB962C8B-B14F-4D97-AF65-F5344CB8AC3E}">
        <p14:creationId xmlns:p14="http://schemas.microsoft.com/office/powerpoint/2010/main" val="1111493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p:pic>
      <p:sp>
        <p:nvSpPr>
          <p:cNvPr id="4" name="Text Placeholder 3"/>
          <p:cNvSpPr>
            <a:spLocks noGrp="1"/>
          </p:cNvSpPr>
          <p:nvPr>
            <p:ph type="body" sz="half" idx="2"/>
          </p:nvPr>
        </p:nvSpPr>
        <p:spPr/>
        <p:txBody>
          <a:bodyPr>
            <a:normAutofit/>
          </a:bodyPr>
          <a:lstStyle/>
          <a:p>
            <a:r>
              <a:rPr lang="en-US" sz="2000" dirty="0"/>
              <a:t>Define the problem, analyze the causes, develop and choose solutions, plan action steps, implement the plan, evaluate the results.</a:t>
            </a:r>
          </a:p>
        </p:txBody>
      </p:sp>
    </p:spTree>
    <p:extLst>
      <p:ext uri="{BB962C8B-B14F-4D97-AF65-F5344CB8AC3E}">
        <p14:creationId xmlns:p14="http://schemas.microsoft.com/office/powerpoint/2010/main" val="324075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49" y="797165"/>
            <a:ext cx="4494998" cy="1134640"/>
          </a:xfrm>
        </p:spPr>
        <p:txBody>
          <a:bodyPr/>
          <a:lstStyle/>
          <a:p>
            <a:r>
              <a:rPr lang="en-US" dirty="0"/>
              <a:t>Server</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2495" b="12495"/>
          <a:stretch>
            <a:fillRect/>
          </a:stretch>
        </p:blipFill>
        <p:spPr/>
      </p:pic>
      <p:sp>
        <p:nvSpPr>
          <p:cNvPr id="4" name="Text Placeholder 3"/>
          <p:cNvSpPr>
            <a:spLocks noGrp="1"/>
          </p:cNvSpPr>
          <p:nvPr>
            <p:ph type="body" sz="half" idx="2"/>
          </p:nvPr>
        </p:nvSpPr>
        <p:spPr>
          <a:xfrm>
            <a:off x="1115568" y="2361063"/>
            <a:ext cx="3794760" cy="3766781"/>
          </a:xfrm>
        </p:spPr>
        <p:txBody>
          <a:bodyPr>
            <a:normAutofit lnSpcReduction="10000"/>
          </a:bodyPr>
          <a:lstStyle/>
          <a:p>
            <a:r>
              <a:rPr lang="en-US" sz="2000" dirty="0"/>
              <a:t>Handles customer needs, knows menu items, checks tables, checks on food/drinks/water, corrects problems, presents the check, often acts as cashier, knows appropriate table settings, handles table service, maintains appropriate personal hygiene and sanitation, serves from the right, removes plates from the left, quickly cleans up spills, uses a tray properly, handles side work and filling table supplies</a:t>
            </a:r>
          </a:p>
          <a:p>
            <a:endParaRPr lang="en-US" dirty="0"/>
          </a:p>
        </p:txBody>
      </p:sp>
    </p:spTree>
    <p:extLst>
      <p:ext uri="{BB962C8B-B14F-4D97-AF65-F5344CB8AC3E}">
        <p14:creationId xmlns:p14="http://schemas.microsoft.com/office/powerpoint/2010/main" val="55681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Person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616" b="9616"/>
          <a:stretch>
            <a:fillRect/>
          </a:stretch>
        </p:blipFill>
        <p:spPr/>
      </p:pic>
      <p:sp>
        <p:nvSpPr>
          <p:cNvPr id="4" name="Text Placeholder 3"/>
          <p:cNvSpPr>
            <a:spLocks noGrp="1"/>
          </p:cNvSpPr>
          <p:nvPr>
            <p:ph type="body" sz="half" idx="2"/>
          </p:nvPr>
        </p:nvSpPr>
        <p:spPr/>
        <p:txBody>
          <a:bodyPr>
            <a:normAutofit/>
          </a:bodyPr>
          <a:lstStyle/>
          <a:p>
            <a:r>
              <a:rPr lang="en-US" sz="2000" dirty="0"/>
              <a:t>Clears and resets table covers and assists the server</a:t>
            </a:r>
          </a:p>
        </p:txBody>
      </p:sp>
    </p:spTree>
    <p:extLst>
      <p:ext uri="{BB962C8B-B14F-4D97-AF65-F5344CB8AC3E}">
        <p14:creationId xmlns:p14="http://schemas.microsoft.com/office/powerpoint/2010/main" val="60212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Cashier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664" b="12664"/>
          <a:stretch>
            <a:fillRect/>
          </a:stretch>
        </p:blipFill>
        <p:spPr/>
      </p:pic>
      <p:sp>
        <p:nvSpPr>
          <p:cNvPr id="4" name="Text Placeholder 3"/>
          <p:cNvSpPr>
            <a:spLocks noGrp="1"/>
          </p:cNvSpPr>
          <p:nvPr>
            <p:ph type="body" sz="half" idx="2"/>
          </p:nvPr>
        </p:nvSpPr>
        <p:spPr/>
        <p:txBody>
          <a:bodyPr>
            <a:normAutofit/>
          </a:bodyPr>
          <a:lstStyle/>
          <a:p>
            <a:r>
              <a:rPr lang="en-US" sz="2000" dirty="0"/>
              <a:t>Responsible for cash drawer, counts back change, knows procedure to follow if there is a discrepancy</a:t>
            </a:r>
          </a:p>
        </p:txBody>
      </p:sp>
    </p:spTree>
    <p:extLst>
      <p:ext uri="{BB962C8B-B14F-4D97-AF65-F5344CB8AC3E}">
        <p14:creationId xmlns:p14="http://schemas.microsoft.com/office/powerpoint/2010/main" val="168722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room manager or maître d’hôtel</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6104" r="26104"/>
          <a:stretch>
            <a:fillRect/>
          </a:stretch>
        </p:blipFill>
        <p:spPr/>
      </p:pic>
      <p:sp>
        <p:nvSpPr>
          <p:cNvPr id="4" name="Text Placeholder 3"/>
          <p:cNvSpPr>
            <a:spLocks noGrp="1"/>
          </p:cNvSpPr>
          <p:nvPr>
            <p:ph type="body" sz="half" idx="2"/>
          </p:nvPr>
        </p:nvSpPr>
        <p:spPr/>
        <p:txBody>
          <a:bodyPr>
            <a:normAutofit/>
          </a:bodyPr>
          <a:lstStyle/>
          <a:p>
            <a:r>
              <a:rPr lang="en-US" sz="2000" dirty="0"/>
              <a:t>Controls overall food production, handles complaints, resolves problems, monitors customer service</a:t>
            </a:r>
          </a:p>
        </p:txBody>
      </p:sp>
    </p:spTree>
    <p:extLst>
      <p:ext uri="{BB962C8B-B14F-4D97-AF65-F5344CB8AC3E}">
        <p14:creationId xmlns:p14="http://schemas.microsoft.com/office/powerpoint/2010/main" val="46298414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244</TotalTime>
  <Words>952</Words>
  <Application>Microsoft Macintosh PowerPoint</Application>
  <PresentationFormat>Widescreen</PresentationFormat>
  <Paragraphs>132</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Gill Sans MT</vt:lpstr>
      <vt:lpstr>Parcel</vt:lpstr>
      <vt:lpstr>Customer Service and Management</vt:lpstr>
      <vt:lpstr>Importance of Customer Service</vt:lpstr>
      <vt:lpstr>Importance of Customer Service</vt:lpstr>
      <vt:lpstr>Identify front of the house job and duties.</vt:lpstr>
      <vt:lpstr>Host/Hostess</vt:lpstr>
      <vt:lpstr>Server</vt:lpstr>
      <vt:lpstr>Bus Person</vt:lpstr>
      <vt:lpstr>Cashier</vt:lpstr>
      <vt:lpstr>Dining room manager or maître d’hôtel</vt:lpstr>
      <vt:lpstr>characteristics needed to be a skilled employee</vt:lpstr>
      <vt:lpstr>Characteristics</vt:lpstr>
      <vt:lpstr>Communication skills</vt:lpstr>
      <vt:lpstr>Understand the order of front of the house service.</vt:lpstr>
      <vt:lpstr>Greet customers</vt:lpstr>
      <vt:lpstr>Take Beverage Order</vt:lpstr>
      <vt:lpstr>Sell the Menu</vt:lpstr>
      <vt:lpstr>Serve the Order</vt:lpstr>
      <vt:lpstr>Alcohol Service</vt:lpstr>
      <vt:lpstr>Processing Payment</vt:lpstr>
      <vt:lpstr>Categorize the main types of dining environments</vt:lpstr>
      <vt:lpstr>Quick service</vt:lpstr>
      <vt:lpstr>Casual Dining</vt:lpstr>
      <vt:lpstr>Traditional or Fine Dining</vt:lpstr>
      <vt:lpstr>American Service</vt:lpstr>
      <vt:lpstr>French Service</vt:lpstr>
      <vt:lpstr>Russian Service</vt:lpstr>
      <vt:lpstr>English Service</vt:lpstr>
      <vt:lpstr>Identify various pieces of dining equipment and how they are used</vt:lpstr>
      <vt:lpstr>Knives</vt:lpstr>
      <vt:lpstr>Forks</vt:lpstr>
      <vt:lpstr>Spoons</vt:lpstr>
      <vt:lpstr>Drinking Glasses</vt:lpstr>
      <vt:lpstr>Dinnerware</vt:lpstr>
      <vt:lpstr>Table setting</vt:lpstr>
      <vt:lpstr>qualities and duties of an effective manager</vt:lpstr>
      <vt:lpstr>Communication</vt:lpstr>
      <vt:lpstr>Time Management</vt:lpstr>
      <vt:lpstr>Resource management</vt:lpstr>
      <vt:lpstr>Employee Selection</vt:lpstr>
      <vt:lpstr>Employee Training</vt:lpstr>
      <vt:lpstr>Orientation</vt:lpstr>
      <vt:lpstr>Cross Training</vt:lpstr>
      <vt:lpstr>On the Job Training</vt:lpstr>
      <vt:lpstr>Employee Supervision</vt:lpstr>
      <vt:lpstr>Employee Evaluation</vt:lpstr>
      <vt:lpstr>Leadership</vt:lpstr>
      <vt:lpstr>Working Together</vt:lpstr>
      <vt:lpstr>Help employees to understand diversity, stereotypes and prejudice.</vt:lpstr>
      <vt:lpstr>Motivate Others</vt:lpstr>
      <vt:lpstr>Problem Solving</vt:lpstr>
    </vt:vector>
  </TitlesOfParts>
  <Company>Alpine School District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and Management</dc:title>
  <dc:creator>Amber Baines</dc:creator>
  <cp:lastModifiedBy>Microsoft Office User</cp:lastModifiedBy>
  <cp:revision>17</cp:revision>
  <dcterms:created xsi:type="dcterms:W3CDTF">2019-02-20T14:13:45Z</dcterms:created>
  <dcterms:modified xsi:type="dcterms:W3CDTF">2019-08-21T19:35:06Z</dcterms:modified>
</cp:coreProperties>
</file>