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82" r:id="rId9"/>
    <p:sldId id="286" r:id="rId10"/>
    <p:sldId id="302" r:id="rId11"/>
    <p:sldId id="301" r:id="rId12"/>
    <p:sldId id="298" r:id="rId13"/>
    <p:sldId id="299" r:id="rId14"/>
    <p:sldId id="287" r:id="rId15"/>
    <p:sldId id="300" r:id="rId1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3" d="100"/>
          <a:sy n="73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D42954D-A44B-46E8-AE44-77CE2026E0B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9AB42D5-2986-454D-AA33-1138DC13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0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B0F309-04D1-4D61-B3AD-B2E2EB4468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9AC2C9-9428-4C0C-9110-AE719AEFE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2CBB_b24c&amp;sns=em" TargetMode="External"/><Relationship Id="rId2" Type="http://schemas.openxmlformats.org/officeDocument/2006/relationships/hyperlink" Target="https://www.youtube.com/watch?v=7kFMSxEkjYA&amp;sns=e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wwNb2uJYus" TargetMode="External"/><Relationship Id="rId4" Type="http://schemas.openxmlformats.org/officeDocument/2006/relationships/hyperlink" Target="https://www.youtube.com/watch?v=xT_lqtgyMHg&amp;sns=e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_UyyLRqah3E&amp;index=13&amp;list=PLOWtK4zzSdiucZElVPTEXAI3usok43YnN&amp;t=0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Meat, Poultry, Seafood</a:t>
            </a:r>
          </a:p>
        </p:txBody>
      </p:sp>
      <p:pic>
        <p:nvPicPr>
          <p:cNvPr id="60419" name="Picture 3" descr="C:\Users\Becky\AppData\Local\Microsoft\Windows\Temporary Internet Files\Content.IE5\WXAMRZEZ\MCj042412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708089"/>
            <a:ext cx="1346014" cy="931333"/>
          </a:xfrm>
          <a:prstGeom prst="rect">
            <a:avLst/>
          </a:prstGeom>
          <a:noFill/>
        </p:spPr>
      </p:pic>
      <p:pic>
        <p:nvPicPr>
          <p:cNvPr id="60420" name="Picture 4" descr="C:\Users\Becky\AppData\Local\Microsoft\Windows\Temporary Internet Files\Content.IE5\T7PGOQ7J\MCj042412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56312"/>
            <a:ext cx="2209800" cy="1234888"/>
          </a:xfrm>
          <a:prstGeom prst="rect">
            <a:avLst/>
          </a:prstGeom>
          <a:noFill/>
        </p:spPr>
      </p:pic>
      <p:pic>
        <p:nvPicPr>
          <p:cNvPr id="60421" name="Picture 5" descr="C:\Users\Becky\AppData\Local\Microsoft\Windows\Temporary Internet Files\Content.IE5\MJQNNX5V\MCj042468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80112"/>
            <a:ext cx="1295741" cy="1311088"/>
          </a:xfrm>
          <a:prstGeom prst="rect">
            <a:avLst/>
          </a:prstGeom>
          <a:noFill/>
        </p:spPr>
      </p:pic>
      <p:pic>
        <p:nvPicPr>
          <p:cNvPr id="1026" name="Picture 2" descr="http://www.clipartbest.com/cliparts/yTo/erg/yToergd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77" y="4636475"/>
            <a:ext cx="2051143" cy="9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fish caught?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Hand Line </a:t>
            </a:r>
            <a:r>
              <a:rPr lang="en-US" sz="3200" dirty="0" smtClean="0"/>
              <a:t>- </a:t>
            </a:r>
            <a:r>
              <a:rPr lang="en-US" sz="3200" dirty="0"/>
              <a:t>tuna, snapper and grouper</a:t>
            </a:r>
            <a:endParaRPr lang="en-US" sz="3200" dirty="0" smtClean="0"/>
          </a:p>
          <a:p>
            <a:r>
              <a:rPr lang="en-US" sz="3200" dirty="0" smtClean="0"/>
              <a:t>Mid-water Trawl - </a:t>
            </a:r>
            <a:r>
              <a:rPr lang="en-US" sz="3200" dirty="0"/>
              <a:t>krill, rockfish and smelt</a:t>
            </a:r>
            <a:endParaRPr lang="en-US" sz="3200" dirty="0" smtClean="0"/>
          </a:p>
          <a:p>
            <a:r>
              <a:rPr lang="en-US" sz="3200" dirty="0" smtClean="0"/>
              <a:t>Bottom Trawl - cod</a:t>
            </a:r>
            <a:r>
              <a:rPr lang="en-US" sz="3200" dirty="0"/>
              <a:t>, halibut, lobster, rockfish, shrimp and other bottom-dwellers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Pots</a:t>
            </a:r>
            <a:r>
              <a:rPr lang="en-US" sz="3200" dirty="0" smtClean="0"/>
              <a:t> - </a:t>
            </a:r>
            <a:r>
              <a:rPr lang="en-US" sz="3200" dirty="0"/>
              <a:t>lobsters, </a:t>
            </a:r>
            <a:r>
              <a:rPr lang="en-US" sz="3200" dirty="0">
                <a:hlinkClick r:id="rId4"/>
              </a:rPr>
              <a:t>crabs</a:t>
            </a:r>
            <a:r>
              <a:rPr lang="en-US" sz="3200" dirty="0"/>
              <a:t> and Pacific </a:t>
            </a:r>
            <a:r>
              <a:rPr lang="en-US" sz="3200" dirty="0" smtClean="0"/>
              <a:t>cod</a:t>
            </a:r>
          </a:p>
          <a:p>
            <a:r>
              <a:rPr lang="en-US" sz="3200" dirty="0" smtClean="0"/>
              <a:t>Fish farming – or </a:t>
            </a:r>
            <a:r>
              <a:rPr lang="en-US" sz="3200" dirty="0" smtClean="0">
                <a:hlinkClick r:id="rId5"/>
              </a:rPr>
              <a:t>aquaculture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Fishing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Unsustainable fishing</a:t>
            </a:r>
          </a:p>
          <a:p>
            <a:pPr lvl="1"/>
            <a:r>
              <a:rPr lang="en-US" dirty="0" smtClean="0"/>
              <a:t>Overfishing:  removing more too many fish so there is nothing left to replenish the population. Currently endangered:  Orange </a:t>
            </a:r>
            <a:r>
              <a:rPr lang="en-US" dirty="0" err="1" smtClean="0"/>
              <a:t>roughy</a:t>
            </a:r>
            <a:r>
              <a:rPr lang="en-US" dirty="0" smtClean="0"/>
              <a:t>, eel, haddock, halibut, Atlantic cod, skate, Atlantic salmon.</a:t>
            </a:r>
          </a:p>
          <a:p>
            <a:pPr lvl="1"/>
            <a:r>
              <a:rPr lang="en-US" dirty="0" smtClean="0"/>
              <a:t>Bycatch:  other species (dolphins, turtles, birds) caught in addition to what is intended to catch.  </a:t>
            </a:r>
          </a:p>
          <a:p>
            <a:pPr lvl="1"/>
            <a:r>
              <a:rPr lang="en-US" dirty="0" smtClean="0"/>
              <a:t>Habitat destruction:  some fishing methods destroy sensitive habitats like coral reefs &amp; pollution</a:t>
            </a:r>
          </a:p>
        </p:txBody>
      </p:sp>
      <p:pic>
        <p:nvPicPr>
          <p:cNvPr id="1026" name="Picture 2" descr="Image result for overfis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83974"/>
            <a:ext cx="2540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bycat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bycatch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541774"/>
            <a:ext cx="2209800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cean habitat destr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65723"/>
            <a:ext cx="2040369" cy="15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444DE3-2E99-4FEE-AD05-D48D05DA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and Fabrication for Fin Fish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4DA000-EDAF-426F-A44F-87DBB64B23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200400"/>
          </a:xfrm>
        </p:spPr>
        <p:txBody>
          <a:bodyPr/>
          <a:lstStyle/>
          <a:p>
            <a:r>
              <a:rPr lang="en-US" dirty="0"/>
              <a:t>Drawn:  Gutted and viscera removed</a:t>
            </a:r>
          </a:p>
          <a:p>
            <a:r>
              <a:rPr lang="en-US" dirty="0"/>
              <a:t>Dressed:  Viscera and fins removed</a:t>
            </a:r>
          </a:p>
          <a:p>
            <a:r>
              <a:rPr lang="en-US" dirty="0"/>
              <a:t>Pan Dressed:  Dressed and scales removed, head and tail optional</a:t>
            </a:r>
          </a:p>
          <a:p>
            <a:r>
              <a:rPr lang="en-US" dirty="0"/>
              <a:t>Filet:  Boneless side of fish (cut parallel to spine)</a:t>
            </a:r>
          </a:p>
          <a:p>
            <a:r>
              <a:rPr lang="en-US" dirty="0"/>
              <a:t>Steaks:  Cut perpendicular to the spine, may include bone and/or skin – usually larger fish</a:t>
            </a:r>
          </a:p>
        </p:txBody>
      </p:sp>
      <p:pic>
        <p:nvPicPr>
          <p:cNvPr id="8194" name="Picture 2" descr="Image result for dressed fish">
            <a:extLst>
              <a:ext uri="{FF2B5EF4-FFF2-40B4-BE49-F238E27FC236}">
                <a16:creationId xmlns:a16="http://schemas.microsoft.com/office/drawing/2014/main" id="{87514D37-6F99-410F-B2EE-EDEB955DF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6235"/>
          <a:stretch/>
        </p:blipFill>
        <p:spPr bwMode="auto">
          <a:xfrm>
            <a:off x="930812" y="4800600"/>
            <a:ext cx="3352800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dressed fish">
            <a:extLst>
              <a:ext uri="{FF2B5EF4-FFF2-40B4-BE49-F238E27FC236}">
                <a16:creationId xmlns:a16="http://schemas.microsoft.com/office/drawing/2014/main" id="{C71B0B03-A127-44B0-BABA-3C7F1CCE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6" y="4861832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dressed fish">
            <a:extLst>
              <a:ext uri="{FF2B5EF4-FFF2-40B4-BE49-F238E27FC236}">
                <a16:creationId xmlns:a16="http://schemas.microsoft.com/office/drawing/2014/main" id="{CB8BBCE0-632C-4D56-8D3D-6FA16570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61832"/>
            <a:ext cx="1905000" cy="13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8833-2161-4C77-A837-2B5EEEFD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39287-AD6C-44AA-9E18-E24980ECF6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943600" cy="4572000"/>
          </a:xfrm>
        </p:spPr>
        <p:txBody>
          <a:bodyPr/>
          <a:lstStyle/>
          <a:p>
            <a:r>
              <a:rPr lang="en-US" dirty="0"/>
              <a:t>Fin fish:  broil, grill, pan fry, poach, steam, deep fry, bake</a:t>
            </a:r>
          </a:p>
          <a:p>
            <a:r>
              <a:rPr lang="en-US" dirty="0"/>
              <a:t>Shellfish</a:t>
            </a:r>
          </a:p>
          <a:p>
            <a:pPr lvl="1"/>
            <a:r>
              <a:rPr lang="en-US" dirty="0"/>
              <a:t>Shrimp 3-5 minutes, turns pink and firm.  Can boil, grill, pan fry, poach, deep fry, bake.</a:t>
            </a:r>
          </a:p>
          <a:p>
            <a:pPr lvl="1"/>
            <a:r>
              <a:rPr lang="en-US" dirty="0"/>
              <a:t>Lobster and crab boil 18-20 minutes per lb.  Turns red when cooked.</a:t>
            </a:r>
          </a:p>
          <a:p>
            <a:pPr lvl="1"/>
            <a:r>
              <a:rPr lang="en-US" dirty="0"/>
              <a:t>Clams, mussels, oysters open when cooked.  Takes 3-4 minutes if in a single layer.  Steam.  Clams can also be fried.</a:t>
            </a:r>
          </a:p>
        </p:txBody>
      </p:sp>
      <p:pic>
        <p:nvPicPr>
          <p:cNvPr id="9218" name="Picture 2" descr="Image result for cooking fish">
            <a:extLst>
              <a:ext uri="{FF2B5EF4-FFF2-40B4-BE49-F238E27FC236}">
                <a16:creationId xmlns:a16="http://schemas.microsoft.com/office/drawing/2014/main" id="{A1A04511-5F3D-4E63-BE2C-5AF50E43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8789" y="2719387"/>
            <a:ext cx="3047247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Temperature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Seafood – 145 degrees</a:t>
            </a:r>
          </a:p>
          <a:p>
            <a:r>
              <a:rPr lang="en-US" dirty="0"/>
              <a:t>Shellfish over cooked becomes tough and rubbery</a:t>
            </a:r>
          </a:p>
          <a:p>
            <a:r>
              <a:rPr lang="en-US" dirty="0"/>
              <a:t>Sashimi – is raw thinly sliced fish – fish must be sashimi grade </a:t>
            </a:r>
          </a:p>
        </p:txBody>
      </p:sp>
      <p:pic>
        <p:nvPicPr>
          <p:cNvPr id="11266" name="Picture 2" descr="http://www.fsis.usda.gov/wps/wcm/connect/a7226cde-b4ad-405d-8de3-dfe087f06e1a/catfish___thermometer.jpg?MOD=AJPE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19320"/>
          <a:stretch/>
        </p:blipFill>
        <p:spPr bwMode="auto">
          <a:xfrm>
            <a:off x="685800" y="3733800"/>
            <a:ext cx="3448050" cy="25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pi.ning.com/files/SuR4Pi59FTBSBqTHGf61t8YteVoptTqvUNl8zfr-GOcnBmLZ9aBuF0qK1FI8Sdv9ES9IGGEtNq4XLdj9SiTmvJMNlHV6O4*t/BlogAssortedSashimi22pie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733800" cy="18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D431-73FA-4591-9DA6-BA0387D9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Vegetarian Protein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9053-6805-4085-A6EF-B30A8ACAAE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86000"/>
          </a:xfrm>
        </p:spPr>
        <p:txBody>
          <a:bodyPr/>
          <a:lstStyle/>
          <a:p>
            <a:r>
              <a:rPr lang="en-US" dirty="0"/>
              <a:t>Complementary proteins:  Combine incomplete protein foods such as beans and rice for a complete protein – all necessary amino acids.</a:t>
            </a:r>
          </a:p>
          <a:p>
            <a:r>
              <a:rPr lang="en-US" dirty="0"/>
              <a:t>Most complete proteins are of animal source but soy and quinoa are complete plant sourced proteins.</a:t>
            </a:r>
          </a:p>
        </p:txBody>
      </p:sp>
      <p:pic>
        <p:nvPicPr>
          <p:cNvPr id="10242" name="Picture 2" descr="Image result for plant complete proteins">
            <a:extLst>
              <a:ext uri="{FF2B5EF4-FFF2-40B4-BE49-F238E27FC236}">
                <a16:creationId xmlns:a16="http://schemas.microsoft.com/office/drawing/2014/main" id="{46ED2087-A853-4EAE-9D39-213D97297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b="6576"/>
          <a:stretch/>
        </p:blipFill>
        <p:spPr bwMode="auto">
          <a:xfrm>
            <a:off x="2328862" y="3763962"/>
            <a:ext cx="4943475" cy="27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EC87-9B39-4235-9389-6ADE065D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91FAB-5F87-4AF2-819A-DBBD900594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14400"/>
          </a:xfrm>
        </p:spPr>
        <p:txBody>
          <a:bodyPr/>
          <a:lstStyle/>
          <a:p>
            <a:r>
              <a:rPr lang="en-US" dirty="0"/>
              <a:t>The process of cutting or breaking down the meat/poultry into its usable parts.</a:t>
            </a:r>
          </a:p>
        </p:txBody>
      </p:sp>
      <p:pic>
        <p:nvPicPr>
          <p:cNvPr id="1026" name="Picture 2" descr="Image result for fabricated chicken 8 piece">
            <a:hlinkClick r:id="rId2"/>
            <a:extLst>
              <a:ext uri="{FF2B5EF4-FFF2-40B4-BE49-F238E27FC236}">
                <a16:creationId xmlns:a16="http://schemas.microsoft.com/office/drawing/2014/main" id="{BF965E3C-B087-49D8-8B8B-B53F9ADD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5069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2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8C6A-66FB-4B63-92DB-60433ED4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Poultry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37C6-0539-43E5-B6ED-A0BDED1818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48000"/>
          </a:xfrm>
        </p:spPr>
        <p:txBody>
          <a:bodyPr/>
          <a:lstStyle/>
          <a:p>
            <a:r>
              <a:rPr lang="en-US" dirty="0"/>
              <a:t>Types of poultry include turkey, chicken, duck, goose, pheasant, quail and other birds.</a:t>
            </a:r>
          </a:p>
          <a:p>
            <a:r>
              <a:rPr lang="en-US" dirty="0"/>
              <a:t>Poultry works good with dry or moist heat methods although more mature birds are best cooked with moist methods to help with tenderness.</a:t>
            </a:r>
          </a:p>
          <a:p>
            <a:r>
              <a:rPr lang="en-US" dirty="0"/>
              <a:t>All poultry (whole, ground or stuffed) must be cooked to a minimum temperature of 165 F.</a:t>
            </a:r>
          </a:p>
        </p:txBody>
      </p:sp>
      <p:pic>
        <p:nvPicPr>
          <p:cNvPr id="2050" name="Picture 2" descr="Image result for variety of cooked poultry">
            <a:extLst>
              <a:ext uri="{FF2B5EF4-FFF2-40B4-BE49-F238E27FC236}">
                <a16:creationId xmlns:a16="http://schemas.microsoft.com/office/drawing/2014/main" id="{AE3C66EC-7D2E-43E2-B52D-9C903ABE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4579879"/>
            <a:ext cx="2784764" cy="200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mping poultry">
            <a:extLst>
              <a:ext uri="{FF2B5EF4-FFF2-40B4-BE49-F238E27FC236}">
                <a16:creationId xmlns:a16="http://schemas.microsoft.com/office/drawing/2014/main" id="{7C992C3B-4E36-404D-A862-1A3C724FA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2523"/>
          <a:stretch/>
        </p:blipFill>
        <p:spPr bwMode="auto">
          <a:xfrm>
            <a:off x="6096000" y="4634650"/>
            <a:ext cx="2783729" cy="19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rock pot chicken">
            <a:extLst>
              <a:ext uri="{FF2B5EF4-FFF2-40B4-BE49-F238E27FC236}">
                <a16:creationId xmlns:a16="http://schemas.microsoft.com/office/drawing/2014/main" id="{C84865BB-C5DC-42C6-BFD6-D6E01750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1064" y="4101502"/>
            <a:ext cx="1974176" cy="29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7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3EB8-810A-46FC-8FEB-839A188C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 – Beef, Veal, Lamb, Pork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B860-7CD7-4101-863A-0EFDA090D9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657600" cy="4648200"/>
          </a:xfrm>
        </p:spPr>
        <p:txBody>
          <a:bodyPr/>
          <a:lstStyle/>
          <a:p>
            <a:r>
              <a:rPr lang="en-US" dirty="0"/>
              <a:t>All meat is inspected for safety</a:t>
            </a:r>
          </a:p>
          <a:p>
            <a:r>
              <a:rPr lang="en-US" dirty="0"/>
              <a:t>Quality grading is optional</a:t>
            </a:r>
          </a:p>
          <a:p>
            <a:pPr lvl="1"/>
            <a:r>
              <a:rPr lang="en-US" dirty="0"/>
              <a:t>Beef</a:t>
            </a:r>
          </a:p>
          <a:p>
            <a:pPr lvl="2"/>
            <a:r>
              <a:rPr lang="en-US" dirty="0"/>
              <a:t>Prime – restaurants</a:t>
            </a:r>
          </a:p>
          <a:p>
            <a:pPr lvl="2"/>
            <a:r>
              <a:rPr lang="en-US" dirty="0"/>
              <a:t>Choice – restaurants and stores</a:t>
            </a:r>
          </a:p>
          <a:p>
            <a:pPr lvl="2"/>
            <a:r>
              <a:rPr lang="en-US" dirty="0"/>
              <a:t>Select – stores and used in processed food</a:t>
            </a:r>
          </a:p>
        </p:txBody>
      </p:sp>
      <p:pic>
        <p:nvPicPr>
          <p:cNvPr id="3074" name="Picture 2" descr="Image result for inspecting meat">
            <a:extLst>
              <a:ext uri="{FF2B5EF4-FFF2-40B4-BE49-F238E27FC236}">
                <a16:creationId xmlns:a16="http://schemas.microsoft.com/office/drawing/2014/main" id="{D5B00315-6913-4FEF-AC9E-2BB8C8C2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93" y="1447800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quality grading meat">
            <a:extLst>
              <a:ext uri="{FF2B5EF4-FFF2-40B4-BE49-F238E27FC236}">
                <a16:creationId xmlns:a16="http://schemas.microsoft.com/office/drawing/2014/main" id="{7499B82B-942F-458E-A894-EB0C4193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9756"/>
            <a:ext cx="314773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5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0B20-E776-4AC5-97E4-02FEFCDB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Cuts of Meat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89A0-419C-41D1-B6E4-6C18050FF9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191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Wholesale</a:t>
            </a:r>
          </a:p>
          <a:p>
            <a:pPr lvl="1"/>
            <a:r>
              <a:rPr lang="en-US" dirty="0"/>
              <a:t>More tender comes from support muscles</a:t>
            </a:r>
          </a:p>
          <a:p>
            <a:pPr lvl="2"/>
            <a:r>
              <a:rPr lang="en-US" dirty="0"/>
              <a:t>Beef:  rib, short loin, sirloin and tenderloin</a:t>
            </a:r>
          </a:p>
          <a:p>
            <a:pPr lvl="2"/>
            <a:r>
              <a:rPr lang="en-US" dirty="0"/>
              <a:t>Veal:  rack and loin</a:t>
            </a:r>
          </a:p>
          <a:p>
            <a:pPr lvl="2"/>
            <a:r>
              <a:rPr lang="en-US" dirty="0"/>
              <a:t>Pork:  loin</a:t>
            </a:r>
          </a:p>
          <a:p>
            <a:pPr lvl="2"/>
            <a:r>
              <a:rPr lang="en-US" dirty="0"/>
              <a:t>Lamb:  loin and rib</a:t>
            </a:r>
          </a:p>
          <a:p>
            <a:pPr lvl="1"/>
            <a:r>
              <a:rPr lang="en-US" dirty="0"/>
              <a:t>Less tender comes from movement muscles</a:t>
            </a:r>
          </a:p>
          <a:p>
            <a:pPr lvl="2"/>
            <a:r>
              <a:rPr lang="en-US" dirty="0"/>
              <a:t>Beef:  chuck, brisket, shank, plate, flank and round</a:t>
            </a:r>
          </a:p>
          <a:p>
            <a:pPr lvl="2"/>
            <a:r>
              <a:rPr lang="en-US" dirty="0"/>
              <a:t>Veal:  chuck, breast, leg</a:t>
            </a:r>
          </a:p>
          <a:p>
            <a:pPr lvl="2"/>
            <a:r>
              <a:rPr lang="en-US" dirty="0"/>
              <a:t>Pork:  shoulder, butt, leg</a:t>
            </a:r>
          </a:p>
          <a:p>
            <a:pPr lvl="2"/>
            <a:r>
              <a:rPr lang="en-US" dirty="0"/>
              <a:t>Lamb:  fore and hind shank, leg, breast, shoulder, neck</a:t>
            </a:r>
          </a:p>
          <a:p>
            <a:r>
              <a:rPr lang="en-US" dirty="0"/>
              <a:t>Retail Cuts:  examples include roast, steak, chops, stew meat and ground</a:t>
            </a:r>
          </a:p>
        </p:txBody>
      </p:sp>
      <p:pic>
        <p:nvPicPr>
          <p:cNvPr id="5" name="Picture 2" descr="http://www.philandjerrys.com/wp-content/uploads/2011/12/beefcuts2.gif">
            <a:extLst>
              <a:ext uri="{FF2B5EF4-FFF2-40B4-BE49-F238E27FC236}">
                <a16:creationId xmlns:a16="http://schemas.microsoft.com/office/drawing/2014/main" id="{7692EF0A-08DF-41E6-ACEA-DDEE9415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576"/>
            <a:ext cx="3771900" cy="23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2.ca.uky.edu/agripedia/agmania/meatid/img/WHOLELA.GIF">
            <a:extLst>
              <a:ext uri="{FF2B5EF4-FFF2-40B4-BE49-F238E27FC236}">
                <a16:creationId xmlns:a16="http://schemas.microsoft.com/office/drawing/2014/main" id="{72BA3E94-25A9-4642-96EE-AAF2C3B8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51" y="4341287"/>
            <a:ext cx="2261595" cy="20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arelli.com/blog/wp-content/uploads/2011/01/pig_cuts_l.jpg">
            <a:extLst>
              <a:ext uri="{FF2B5EF4-FFF2-40B4-BE49-F238E27FC236}">
                <a16:creationId xmlns:a16="http://schemas.microsoft.com/office/drawing/2014/main" id="{B87016CC-75E0-4E3E-86F4-A1BCCF1A8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/>
          <a:stretch/>
        </p:blipFill>
        <p:spPr bwMode="auto">
          <a:xfrm>
            <a:off x="5922113" y="2996785"/>
            <a:ext cx="2790478" cy="15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3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B0F7-8BCC-4D28-AD8D-47C16B0B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1E4E-BF74-4A93-96C8-5A4AA2B4DE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257800" cy="4953000"/>
          </a:xfrm>
        </p:spPr>
        <p:txBody>
          <a:bodyPr>
            <a:normAutofit/>
          </a:bodyPr>
          <a:lstStyle/>
          <a:p>
            <a:r>
              <a:rPr lang="en-US" dirty="0"/>
              <a:t>Dry Heat – More tender</a:t>
            </a:r>
          </a:p>
          <a:p>
            <a:pPr lvl="1"/>
            <a:r>
              <a:rPr lang="en-US" dirty="0"/>
              <a:t>Roasting/baking, grilling, broiling, sautéing, pan-frying, deep frying</a:t>
            </a:r>
          </a:p>
          <a:p>
            <a:r>
              <a:rPr lang="en-US" dirty="0"/>
              <a:t>Moist Heat – Less tender or tender</a:t>
            </a:r>
          </a:p>
          <a:p>
            <a:pPr lvl="1"/>
            <a:r>
              <a:rPr lang="en-US" dirty="0"/>
              <a:t>Stewing, steaming, simmering, boiling</a:t>
            </a:r>
          </a:p>
          <a:p>
            <a:r>
              <a:rPr lang="en-US" dirty="0"/>
              <a:t>Combination – works for less tender or tender</a:t>
            </a:r>
          </a:p>
          <a:p>
            <a:pPr lvl="1"/>
            <a:r>
              <a:rPr lang="en-US" dirty="0"/>
              <a:t>Braising – seared first then liquid added and cooked covered.</a:t>
            </a:r>
          </a:p>
        </p:txBody>
      </p:sp>
      <p:pic>
        <p:nvPicPr>
          <p:cNvPr id="5122" name="Picture 2" descr="Image result for dry heat cooking">
            <a:extLst>
              <a:ext uri="{FF2B5EF4-FFF2-40B4-BE49-F238E27FC236}">
                <a16:creationId xmlns:a16="http://schemas.microsoft.com/office/drawing/2014/main" id="{6D4D034A-434D-43E8-92AA-DDC0BD0A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61" y="1143000"/>
            <a:ext cx="2217239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oist heat cooking">
            <a:extLst>
              <a:ext uri="{FF2B5EF4-FFF2-40B4-BE49-F238E27FC236}">
                <a16:creationId xmlns:a16="http://schemas.microsoft.com/office/drawing/2014/main" id="{A3120F3B-E1E6-4AE5-9DD0-82FECA288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5556" r="34166" b="16667"/>
          <a:stretch/>
        </p:blipFill>
        <p:spPr bwMode="auto">
          <a:xfrm>
            <a:off x="6537469" y="3048000"/>
            <a:ext cx="2123540" cy="16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ombination cooking method">
            <a:extLst>
              <a:ext uri="{FF2B5EF4-FFF2-40B4-BE49-F238E27FC236}">
                <a16:creationId xmlns:a16="http://schemas.microsoft.com/office/drawing/2014/main" id="{5356D55E-8D12-48DB-AC62-06D71A27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72" y="4806244"/>
            <a:ext cx="2158338" cy="121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71BA-3214-4A26-9F75-7F038A29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Tenderizing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44F1-AE83-404D-ABE2-D191E4343D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48000"/>
          </a:xfrm>
        </p:spPr>
        <p:txBody>
          <a:bodyPr/>
          <a:lstStyle/>
          <a:p>
            <a:r>
              <a:rPr lang="en-US" dirty="0"/>
              <a:t>Mechanical</a:t>
            </a:r>
          </a:p>
          <a:p>
            <a:pPr lvl="1"/>
            <a:r>
              <a:rPr lang="en-US" dirty="0"/>
              <a:t>Grinding, needling, pounding, cutting thin</a:t>
            </a:r>
          </a:p>
          <a:p>
            <a:r>
              <a:rPr lang="en-US" dirty="0"/>
              <a:t>Chemical</a:t>
            </a:r>
          </a:p>
          <a:p>
            <a:pPr lvl="1"/>
            <a:r>
              <a:rPr lang="en-US" dirty="0"/>
              <a:t>Marinating, meat tenderizers</a:t>
            </a:r>
          </a:p>
          <a:p>
            <a:r>
              <a:rPr lang="en-US" dirty="0"/>
              <a:t>Cooking</a:t>
            </a:r>
          </a:p>
          <a:p>
            <a:pPr lvl="1"/>
            <a:r>
              <a:rPr lang="en-US" dirty="0"/>
              <a:t>Slow and dry like smoking, slow and moist like stewing, braising or cooking in a crock pot</a:t>
            </a:r>
          </a:p>
        </p:txBody>
      </p:sp>
      <p:pic>
        <p:nvPicPr>
          <p:cNvPr id="6146" name="Picture 2" descr="Image result for mechanical tenderization of meat">
            <a:extLst>
              <a:ext uri="{FF2B5EF4-FFF2-40B4-BE49-F238E27FC236}">
                <a16:creationId xmlns:a16="http://schemas.microsoft.com/office/drawing/2014/main" id="{370358A8-4FFF-4ECB-A8EC-AEDFC6EE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00612"/>
            <a:ext cx="192405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arinating meat">
            <a:extLst>
              <a:ext uri="{FF2B5EF4-FFF2-40B4-BE49-F238E27FC236}">
                <a16:creationId xmlns:a16="http://schemas.microsoft.com/office/drawing/2014/main" id="{00717A57-2824-441B-840E-AE0FE640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83848"/>
            <a:ext cx="2209800" cy="14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moking meat">
            <a:extLst>
              <a:ext uri="{FF2B5EF4-FFF2-40B4-BE49-F238E27FC236}">
                <a16:creationId xmlns:a16="http://schemas.microsoft.com/office/drawing/2014/main" id="{A74EDE0A-BC3B-433F-98AF-B0BC66BA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1" y="4873052"/>
            <a:ext cx="2209800" cy="14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78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Temperatures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600200"/>
          </a:xfrm>
        </p:spPr>
        <p:txBody>
          <a:bodyPr/>
          <a:lstStyle/>
          <a:p>
            <a:r>
              <a:rPr lang="en-US" dirty="0"/>
              <a:t>Ground Pork, Beef, Veal or Lamb – 155 degrees</a:t>
            </a:r>
          </a:p>
          <a:p>
            <a:r>
              <a:rPr lang="en-US" dirty="0"/>
              <a:t>Whole Pork, Beef, Veal or Lamb – 145 degrees</a:t>
            </a:r>
          </a:p>
          <a:p>
            <a:pPr lvl="1"/>
            <a:r>
              <a:rPr lang="en-US" dirty="0"/>
              <a:t>(Steak and roasts)</a:t>
            </a:r>
          </a:p>
        </p:txBody>
      </p:sp>
      <p:pic>
        <p:nvPicPr>
          <p:cNvPr id="4" name="Picture 2" descr="http://images.meredith.com/bhg/images/07/p_BKS055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3429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3124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center of the meat away from bone and fat.</a:t>
            </a:r>
          </a:p>
        </p:txBody>
      </p:sp>
      <p:pic>
        <p:nvPicPr>
          <p:cNvPr id="6146" name="Picture 2" descr="http://www.foodsafetynews.com/files/2012/10/hamburger-thermometer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5"/>
          <a:stretch/>
        </p:blipFill>
        <p:spPr bwMode="auto">
          <a:xfrm>
            <a:off x="5628761" y="4457700"/>
            <a:ext cx="2382278" cy="19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Seafood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271632"/>
            <a:ext cx="3733800" cy="762000"/>
          </a:xfrm>
        </p:spPr>
        <p:txBody>
          <a:bodyPr/>
          <a:lstStyle/>
          <a:p>
            <a:r>
              <a:rPr lang="en-US" sz="4000" dirty="0"/>
              <a:t>Finfish or Fish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53000" y="1263650"/>
            <a:ext cx="3733800" cy="762000"/>
          </a:xfrm>
        </p:spPr>
        <p:txBody>
          <a:bodyPr/>
          <a:lstStyle/>
          <a:p>
            <a:r>
              <a:rPr lang="en-US" sz="4000" dirty="0"/>
              <a:t>Shellfish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2002566"/>
            <a:ext cx="3733800" cy="2340834"/>
          </a:xfrm>
        </p:spPr>
        <p:txBody>
          <a:bodyPr>
            <a:normAutofit/>
          </a:bodyPr>
          <a:lstStyle/>
          <a:p>
            <a:r>
              <a:rPr lang="en-US" dirty="0"/>
              <a:t>Two categories – fresh water or salt water</a:t>
            </a:r>
          </a:p>
          <a:p>
            <a:r>
              <a:rPr lang="en-US" dirty="0"/>
              <a:t>Wild or farmed raised</a:t>
            </a:r>
          </a:p>
          <a:p>
            <a:r>
              <a:rPr lang="en-US" dirty="0"/>
              <a:t>Round: Trout, salmon</a:t>
            </a:r>
          </a:p>
          <a:p>
            <a:r>
              <a:rPr lang="en-US" dirty="0"/>
              <a:t>Flat: Halibut, flounder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>
          <a:xfrm>
            <a:off x="4953000" y="1989670"/>
            <a:ext cx="3733800" cy="25061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Crustaceans</a:t>
            </a:r>
          </a:p>
          <a:p>
            <a:pPr lvl="1"/>
            <a:r>
              <a:rPr lang="en-US" dirty="0"/>
              <a:t>Shrimp, lobster, crab</a:t>
            </a:r>
          </a:p>
          <a:p>
            <a:r>
              <a:rPr lang="en-US" dirty="0"/>
              <a:t>Mollusks</a:t>
            </a:r>
          </a:p>
          <a:p>
            <a:pPr lvl="1"/>
            <a:r>
              <a:rPr lang="en-US" dirty="0"/>
              <a:t>Cephalopods:  Squid, octopus</a:t>
            </a:r>
          </a:p>
          <a:p>
            <a:pPr lvl="1"/>
            <a:r>
              <a:rPr lang="en-US" dirty="0"/>
              <a:t>Bivalves: Clams, mussels, oyster, scallops</a:t>
            </a:r>
          </a:p>
          <a:p>
            <a:pPr lvl="1"/>
            <a:r>
              <a:rPr lang="en-US" dirty="0"/>
              <a:t>Gastropods: conch, abalone</a:t>
            </a:r>
          </a:p>
        </p:txBody>
      </p:sp>
      <p:pic>
        <p:nvPicPr>
          <p:cNvPr id="10242" name="Picture 2" descr="http://www.seriouseats.com/images/2014/10/20141026-mussels-how-to-food-lab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200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fs.washington.edu/assets/0/86/384/d243c07e-2d2f-4ce8-89e5-daaeb30a58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9536"/>
            <a:ext cx="3124200" cy="17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2593</TotalTime>
  <Words>736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Franklin Gothic Book</vt:lpstr>
      <vt:lpstr>Franklin Gothic Medium</vt:lpstr>
      <vt:lpstr>Wingdings 2</vt:lpstr>
      <vt:lpstr>Equity</vt:lpstr>
      <vt:lpstr>Meat, Poultry, Seafood</vt:lpstr>
      <vt:lpstr>Fabrication</vt:lpstr>
      <vt:lpstr>Poultry Preparation</vt:lpstr>
      <vt:lpstr>Meat – Beef, Veal, Lamb, Pork</vt:lpstr>
      <vt:lpstr>Cuts of Meat</vt:lpstr>
      <vt:lpstr>Cooking Methods</vt:lpstr>
      <vt:lpstr>Tenderizing Methods</vt:lpstr>
      <vt:lpstr>Cooking Temperatures</vt:lpstr>
      <vt:lpstr>Seafood</vt:lpstr>
      <vt:lpstr>How is fish caught?</vt:lpstr>
      <vt:lpstr>Impact of Fishing</vt:lpstr>
      <vt:lpstr>Cuts and Fabrication for Fin Fish</vt:lpstr>
      <vt:lpstr>Cooking Fish</vt:lpstr>
      <vt:lpstr>Cooking Temperature</vt:lpstr>
      <vt:lpstr>Vegetarian Protein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and Poultry</dc:title>
  <dc:creator>Becky</dc:creator>
  <cp:lastModifiedBy>Rebecca Cox</cp:lastModifiedBy>
  <cp:revision>78</cp:revision>
  <cp:lastPrinted>2015-03-22T22:20:39Z</cp:lastPrinted>
  <dcterms:created xsi:type="dcterms:W3CDTF">2010-04-01T03:30:02Z</dcterms:created>
  <dcterms:modified xsi:type="dcterms:W3CDTF">2018-04-23T17:14:03Z</dcterms:modified>
</cp:coreProperties>
</file>