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5" r:id="rId4"/>
    <p:sldId id="266" r:id="rId5"/>
    <p:sldId id="267" r:id="rId6"/>
    <p:sldId id="268" r:id="rId7"/>
    <p:sldId id="269" r:id="rId8"/>
    <p:sldId id="270" r:id="rId9"/>
    <p:sldId id="27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0396DF8-9735-4F4D-A52A-BB1CEFE9B52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6DF8-9735-4F4D-A52A-BB1CEFE9B52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6DF8-9735-4F4D-A52A-BB1CEFE9B52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6DF8-9735-4F4D-A52A-BB1CEFE9B523}"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F0396DF8-9735-4F4D-A52A-BB1CEFE9B523}" type="datetimeFigureOut">
              <a:rPr lang="en-US" smtClean="0"/>
              <a:t>1/25/2018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AB94DEB-F4DD-4B53-B2B2-98F31D6A95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396DF8-9735-4F4D-A52A-BB1CEFE9B52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96DF8-9735-4F4D-A52A-BB1CEFE9B523}"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96DF8-9735-4F4D-A52A-BB1CEFE9B523}"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96DF8-9735-4F4D-A52A-BB1CEFE9B523}"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396DF8-9735-4F4D-A52A-BB1CEFE9B52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F0396DF8-9735-4F4D-A52A-BB1CEFE9B523}"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0396DF8-9735-4F4D-A52A-BB1CEFE9B523}" type="datetimeFigureOut">
              <a:rPr lang="en-US" smtClean="0"/>
              <a:t>1/25/2018</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AB94DEB-F4DD-4B53-B2B2-98F31D6A95E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8q9dZWXCb4&amp;list=PLOWtK4zzSdiucZElVPTEXAI3usok43YnN&amp;index=15"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Chocolate	</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80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uses</a:t>
            </a:r>
          </a:p>
        </p:txBody>
      </p:sp>
      <p:sp>
        <p:nvSpPr>
          <p:cNvPr id="3" name="Content Placeholder 2"/>
          <p:cNvSpPr>
            <a:spLocks noGrp="1"/>
          </p:cNvSpPr>
          <p:nvPr>
            <p:ph idx="1"/>
          </p:nvPr>
        </p:nvSpPr>
        <p:spPr>
          <a:xfrm>
            <a:off x="457200" y="1600200"/>
            <a:ext cx="2667000" cy="4525963"/>
          </a:xfrm>
        </p:spPr>
        <p:txBody>
          <a:bodyPr/>
          <a:lstStyle/>
          <a:p>
            <a:r>
              <a:rPr lang="en-US" dirty="0"/>
              <a:t>Sauces or icing (</a:t>
            </a:r>
            <a:r>
              <a:rPr lang="en-US" dirty="0" err="1"/>
              <a:t>Ganache</a:t>
            </a:r>
            <a:r>
              <a:rPr lang="en-US" dirty="0"/>
              <a:t>)</a:t>
            </a:r>
          </a:p>
          <a:p>
            <a:r>
              <a:rPr lang="en-US" dirty="0"/>
              <a:t>Dipping</a:t>
            </a:r>
          </a:p>
          <a:p>
            <a:r>
              <a:rPr lang="en-US" dirty="0">
                <a:hlinkClick r:id="rId2"/>
              </a:rPr>
              <a:t>Piping - garnish</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722" y="1447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94796"/>
            <a:ext cx="27178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394796"/>
            <a:ext cx="2380095" cy="178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1148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838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History	</a:t>
            </a:r>
          </a:p>
        </p:txBody>
      </p:sp>
      <p:sp>
        <p:nvSpPr>
          <p:cNvPr id="3" name="Content Placeholder 2"/>
          <p:cNvSpPr>
            <a:spLocks noGrp="1"/>
          </p:cNvSpPr>
          <p:nvPr>
            <p:ph idx="1"/>
          </p:nvPr>
        </p:nvSpPr>
        <p:spPr/>
        <p:txBody>
          <a:bodyPr/>
          <a:lstStyle/>
          <a:p>
            <a:r>
              <a:rPr lang="en-US" dirty="0"/>
              <a:t>Mayans believed it was a divine food from the gods.</a:t>
            </a:r>
          </a:p>
          <a:p>
            <a:r>
              <a:rPr lang="en-US" dirty="0"/>
              <a:t>French thought it to be a dangerous drug</a:t>
            </a:r>
          </a:p>
          <a:p>
            <a:r>
              <a:rPr lang="en-US" dirty="0"/>
              <a:t>Love, romance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0"/>
            <a:ext cx="2466975" cy="35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72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preparation</a:t>
            </a:r>
          </a:p>
        </p:txBody>
      </p:sp>
      <p:sp>
        <p:nvSpPr>
          <p:cNvPr id="3" name="Content Placeholder 2"/>
          <p:cNvSpPr>
            <a:spLocks noGrp="1"/>
          </p:cNvSpPr>
          <p:nvPr>
            <p:ph idx="1"/>
          </p:nvPr>
        </p:nvSpPr>
        <p:spPr/>
        <p:txBody>
          <a:bodyPr/>
          <a:lstStyle/>
          <a:p>
            <a:r>
              <a:rPr lang="en-US" dirty="0"/>
              <a:t>Comes from cocoa beans from </a:t>
            </a:r>
          </a:p>
          <a:p>
            <a:pPr marL="0" indent="0">
              <a:buNone/>
            </a:pPr>
            <a:r>
              <a:rPr lang="en-US" dirty="0"/>
              <a:t>	cacao trees.</a:t>
            </a:r>
          </a:p>
          <a:p>
            <a:endParaRPr lang="en-US" dirty="0"/>
          </a:p>
          <a:p>
            <a:endParaRPr lang="en-US" dirty="0"/>
          </a:p>
          <a:p>
            <a:endParaRPr lang="en-US" dirty="0"/>
          </a:p>
          <a:p>
            <a:r>
              <a:rPr lang="en-US" dirty="0"/>
              <a:t>Roast cocoa beans – dry fermentation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40727"/>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Loosen outer shell and crack bean</a:t>
            </a:r>
          </a:p>
          <a:p>
            <a:pPr marL="0" indent="0">
              <a:buNone/>
            </a:pPr>
            <a:r>
              <a:rPr lang="en-US" dirty="0"/>
              <a:t>	shown:  shells, used in gardens</a:t>
            </a:r>
          </a:p>
          <a:p>
            <a:pPr marL="0" indent="0">
              <a:buNone/>
            </a:pPr>
            <a:endParaRPr lang="en-US" dirty="0"/>
          </a:p>
          <a:p>
            <a:pPr marL="0" indent="0">
              <a:buNone/>
            </a:pPr>
            <a:endParaRPr lang="en-US" dirty="0"/>
          </a:p>
          <a:p>
            <a:pPr marL="0" indent="0">
              <a:buNone/>
            </a:pPr>
            <a:endParaRPr lang="en-US" dirty="0"/>
          </a:p>
          <a:p>
            <a:r>
              <a:rPr lang="en-US" dirty="0"/>
              <a:t>Beans are broken into small pieces</a:t>
            </a:r>
          </a:p>
          <a:p>
            <a:pPr marL="365760" lvl="1" indent="0">
              <a:buNone/>
            </a:pPr>
            <a:r>
              <a:rPr lang="en-US" dirty="0"/>
              <a:t>	called nibs</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3428999"/>
            <a:ext cx="26193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72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Crushed into paste – completely</a:t>
            </a:r>
          </a:p>
          <a:p>
            <a:pPr marL="0" indent="0">
              <a:buNone/>
            </a:pPr>
            <a:r>
              <a:rPr lang="en-US" dirty="0"/>
              <a:t>	unsweetened, called chocolate</a:t>
            </a:r>
          </a:p>
          <a:p>
            <a:pPr marL="0" indent="0">
              <a:buNone/>
            </a:pPr>
            <a:r>
              <a:rPr lang="en-US" dirty="0"/>
              <a:t>	</a:t>
            </a:r>
            <a:r>
              <a:rPr lang="en-US" dirty="0" err="1"/>
              <a:t>liquour</a:t>
            </a:r>
            <a:endParaRPr lang="en-US" dirty="0"/>
          </a:p>
          <a:p>
            <a:pPr marL="0" indent="0">
              <a:buNone/>
            </a:pPr>
            <a:endParaRPr lang="en-US" dirty="0"/>
          </a:p>
          <a:p>
            <a:pPr marL="0" indent="0">
              <a:buNone/>
            </a:pPr>
            <a:endParaRPr lang="en-US" dirty="0"/>
          </a:p>
          <a:p>
            <a:pPr marL="0" indent="0">
              <a:buNone/>
            </a:pPr>
            <a:endParaRPr lang="en-US" dirty="0"/>
          </a:p>
          <a:p>
            <a:r>
              <a:rPr lang="en-US" dirty="0"/>
              <a:t>Pressed to separate the liquid from </a:t>
            </a:r>
          </a:p>
          <a:p>
            <a:pPr marL="0" indent="0">
              <a:buNone/>
            </a:pPr>
            <a:r>
              <a:rPr lang="en-US" dirty="0"/>
              <a:t>	the solid.  Liquid is cocoa butter.  </a:t>
            </a:r>
          </a:p>
          <a:p>
            <a:pPr marL="0" indent="0">
              <a:buNone/>
            </a:pPr>
            <a:r>
              <a:rPr lang="en-US" dirty="0"/>
              <a:t>	This can be combined with chocolate</a:t>
            </a:r>
          </a:p>
          <a:p>
            <a:pPr marL="0" indent="0">
              <a:buNone/>
            </a:pPr>
            <a:r>
              <a:rPr lang="en-US" dirty="0"/>
              <a:t>	 </a:t>
            </a:r>
            <a:r>
              <a:rPr lang="en-US" dirty="0" err="1"/>
              <a:t>liquour</a:t>
            </a:r>
            <a:r>
              <a:rPr lang="en-US" dirty="0"/>
              <a:t> to make eating chocolate.</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794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92682"/>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065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dirty="0"/>
              <a:t>Types of Chocolate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9152667"/>
              </p:ext>
            </p:extLst>
          </p:nvPr>
        </p:nvGraphicFramePr>
        <p:xfrm>
          <a:off x="533400" y="1143000"/>
          <a:ext cx="8229600" cy="3881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Type</a:t>
                      </a:r>
                    </a:p>
                  </a:txBody>
                  <a:tcPr/>
                </a:tc>
                <a:tc>
                  <a:txBody>
                    <a:bodyPr/>
                    <a:lstStyle/>
                    <a:p>
                      <a:r>
                        <a:rPr lang="en-US" dirty="0"/>
                        <a:t>Description</a:t>
                      </a:r>
                    </a:p>
                  </a:txBody>
                  <a:tcPr/>
                </a:tc>
                <a:tc>
                  <a:txBody>
                    <a:bodyPr/>
                    <a:lstStyle/>
                    <a:p>
                      <a:r>
                        <a:rPr lang="en-US" dirty="0"/>
                        <a:t>Form</a:t>
                      </a:r>
                    </a:p>
                  </a:txBody>
                  <a:tcPr/>
                </a:tc>
                <a:extLst>
                  <a:ext uri="{0D108BD9-81ED-4DB2-BD59-A6C34878D82A}">
                    <a16:rowId xmlns:a16="http://schemas.microsoft.com/office/drawing/2014/main" val="10000"/>
                  </a:ext>
                </a:extLst>
              </a:tr>
              <a:tr h="370840">
                <a:tc>
                  <a:txBody>
                    <a:bodyPr/>
                    <a:lstStyle/>
                    <a:p>
                      <a:r>
                        <a:rPr lang="en-US" sz="1600" dirty="0"/>
                        <a:t>Unsweetened Chocolate</a:t>
                      </a:r>
                    </a:p>
                  </a:txBody>
                  <a:tcPr/>
                </a:tc>
                <a:tc>
                  <a:txBody>
                    <a:bodyPr/>
                    <a:lstStyle/>
                    <a:p>
                      <a:r>
                        <a:rPr lang="en-US" sz="1600" dirty="0"/>
                        <a:t>90% chocolate</a:t>
                      </a:r>
                      <a:r>
                        <a:rPr lang="en-US" sz="1600" baseline="0" dirty="0"/>
                        <a:t> liquor, 5% cocoa butter, maybe 5% sugar</a:t>
                      </a:r>
                      <a:endParaRPr lang="en-US" sz="1600" dirty="0"/>
                    </a:p>
                  </a:txBody>
                  <a:tcPr/>
                </a:tc>
                <a:tc>
                  <a:txBody>
                    <a:bodyPr/>
                    <a:lstStyle/>
                    <a:p>
                      <a:r>
                        <a:rPr lang="en-US" sz="1600" dirty="0"/>
                        <a:t>Blocks or bars</a:t>
                      </a:r>
                    </a:p>
                  </a:txBody>
                  <a:tcPr/>
                </a:tc>
                <a:extLst>
                  <a:ext uri="{0D108BD9-81ED-4DB2-BD59-A6C34878D82A}">
                    <a16:rowId xmlns:a16="http://schemas.microsoft.com/office/drawing/2014/main" val="10001"/>
                  </a:ext>
                </a:extLst>
              </a:tr>
              <a:tr h="370840">
                <a:tc>
                  <a:txBody>
                    <a:bodyPr/>
                    <a:lstStyle/>
                    <a:p>
                      <a:r>
                        <a:rPr lang="en-US" sz="1600" dirty="0"/>
                        <a:t>Semi-sweet Chocolate</a:t>
                      </a:r>
                    </a:p>
                  </a:txBody>
                  <a:tcPr/>
                </a:tc>
                <a:tc>
                  <a:txBody>
                    <a:bodyPr/>
                    <a:lstStyle/>
                    <a:p>
                      <a:r>
                        <a:rPr lang="en-US" sz="1600" dirty="0"/>
                        <a:t>Solid chocolate about 45% chocolate liquor, 15% cocoa butter and 40% sugar</a:t>
                      </a:r>
                    </a:p>
                  </a:txBody>
                  <a:tcPr/>
                </a:tc>
                <a:tc>
                  <a:txBody>
                    <a:bodyPr/>
                    <a:lstStyle/>
                    <a:p>
                      <a:r>
                        <a:rPr lang="en-US" sz="1600" dirty="0"/>
                        <a:t>Blocks, bars, chunks &amp; chips</a:t>
                      </a:r>
                    </a:p>
                  </a:txBody>
                  <a:tcPr/>
                </a:tc>
                <a:extLst>
                  <a:ext uri="{0D108BD9-81ED-4DB2-BD59-A6C34878D82A}">
                    <a16:rowId xmlns:a16="http://schemas.microsoft.com/office/drawing/2014/main" val="10003"/>
                  </a:ext>
                </a:extLst>
              </a:tr>
              <a:tr h="370840">
                <a:tc>
                  <a:txBody>
                    <a:bodyPr/>
                    <a:lstStyle/>
                    <a:p>
                      <a:r>
                        <a:rPr lang="en-US" sz="1600" dirty="0"/>
                        <a:t>Milk Chocolate</a:t>
                      </a:r>
                    </a:p>
                  </a:txBody>
                  <a:tcPr/>
                </a:tc>
                <a:tc>
                  <a:txBody>
                    <a:bodyPr/>
                    <a:lstStyle/>
                    <a:p>
                      <a:r>
                        <a:rPr lang="en-US" sz="1600" dirty="0"/>
                        <a:t>chocolate</a:t>
                      </a:r>
                      <a:r>
                        <a:rPr lang="en-US" sz="1600" baseline="0" dirty="0"/>
                        <a:t> liquor, cocoa butter, sugar, and some type of milk</a:t>
                      </a:r>
                      <a:endParaRPr lang="en-US" sz="1600" dirty="0"/>
                    </a:p>
                  </a:txBody>
                  <a:tcPr/>
                </a:tc>
                <a:tc>
                  <a:txBody>
                    <a:bodyPr/>
                    <a:lstStyle/>
                    <a:p>
                      <a:r>
                        <a:rPr lang="en-US" sz="1600" dirty="0"/>
                        <a:t>Blocks or bars, chunks &amp; chips</a:t>
                      </a:r>
                    </a:p>
                  </a:txBody>
                  <a:tcPr/>
                </a:tc>
                <a:extLst>
                  <a:ext uri="{0D108BD9-81ED-4DB2-BD59-A6C34878D82A}">
                    <a16:rowId xmlns:a16="http://schemas.microsoft.com/office/drawing/2014/main" val="10004"/>
                  </a:ext>
                </a:extLst>
              </a:tr>
              <a:tr h="370840">
                <a:tc>
                  <a:txBody>
                    <a:bodyPr/>
                    <a:lstStyle/>
                    <a:p>
                      <a:r>
                        <a:rPr lang="en-US" sz="1600" dirty="0"/>
                        <a:t>White Chocolate</a:t>
                      </a:r>
                    </a:p>
                  </a:txBody>
                  <a:tcPr/>
                </a:tc>
                <a:tc>
                  <a:txBody>
                    <a:bodyPr/>
                    <a:lstStyle/>
                    <a:p>
                      <a:r>
                        <a:rPr lang="en-US" sz="1600" dirty="0"/>
                        <a:t>Sweetened cocoa butter</a:t>
                      </a:r>
                    </a:p>
                  </a:txBody>
                  <a:tcPr/>
                </a:tc>
                <a:tc>
                  <a:txBody>
                    <a:bodyPr/>
                    <a:lstStyle/>
                    <a:p>
                      <a:r>
                        <a:rPr lang="en-US" sz="1600" dirty="0"/>
                        <a:t>Blocks or bars, chunks &amp; chips</a:t>
                      </a:r>
                    </a:p>
                  </a:txBody>
                  <a:tcPr/>
                </a:tc>
                <a:extLst>
                  <a:ext uri="{0D108BD9-81ED-4DB2-BD59-A6C34878D82A}">
                    <a16:rowId xmlns:a16="http://schemas.microsoft.com/office/drawing/2014/main" val="10005"/>
                  </a:ext>
                </a:extLst>
              </a:tr>
              <a:tr h="370840">
                <a:tc>
                  <a:txBody>
                    <a:bodyPr/>
                    <a:lstStyle/>
                    <a:p>
                      <a:r>
                        <a:rPr lang="en-US" sz="1600" dirty="0"/>
                        <a:t>Cocoa</a:t>
                      </a:r>
                    </a:p>
                  </a:txBody>
                  <a:tcPr/>
                </a:tc>
                <a:tc>
                  <a:txBody>
                    <a:bodyPr/>
                    <a:lstStyle/>
                    <a:p>
                      <a:r>
                        <a:rPr lang="en-US" sz="1600" dirty="0"/>
                        <a:t>Only 10-25% of cocoa butter remains</a:t>
                      </a:r>
                    </a:p>
                  </a:txBody>
                  <a:tcPr/>
                </a:tc>
                <a:tc>
                  <a:txBody>
                    <a:bodyPr/>
                    <a:lstStyle/>
                    <a:p>
                      <a:r>
                        <a:rPr lang="en-US" sz="1600" dirty="0"/>
                        <a:t>Powdered</a:t>
                      </a:r>
                    </a:p>
                  </a:txBody>
                  <a:tcPr/>
                </a:tc>
                <a:extLst>
                  <a:ext uri="{0D108BD9-81ED-4DB2-BD59-A6C34878D82A}">
                    <a16:rowId xmlns:a16="http://schemas.microsoft.com/office/drawing/2014/main" val="10006"/>
                  </a:ext>
                </a:extLst>
              </a:tr>
              <a:tr h="370840">
                <a:tc>
                  <a:txBody>
                    <a:bodyPr/>
                    <a:lstStyle/>
                    <a:p>
                      <a:r>
                        <a:rPr lang="en-US" sz="1600" dirty="0"/>
                        <a:t>Dutch Cocoa</a:t>
                      </a:r>
                    </a:p>
                  </a:txBody>
                  <a:tcPr/>
                </a:tc>
                <a:tc>
                  <a:txBody>
                    <a:bodyPr/>
                    <a:lstStyle/>
                    <a:p>
                      <a:r>
                        <a:rPr lang="en-US" sz="1600" dirty="0"/>
                        <a:t>Cocoa powder treated with alkali to reduce acidity</a:t>
                      </a:r>
                    </a:p>
                  </a:txBody>
                  <a:tcPr/>
                </a:tc>
                <a:tc>
                  <a:txBody>
                    <a:bodyPr/>
                    <a:lstStyle/>
                    <a:p>
                      <a:r>
                        <a:rPr lang="en-US" sz="1600" dirty="0"/>
                        <a:t>Powdered</a:t>
                      </a:r>
                    </a:p>
                  </a:txBody>
                  <a:tcPr/>
                </a:tc>
                <a:extLst>
                  <a:ext uri="{0D108BD9-81ED-4DB2-BD59-A6C34878D82A}">
                    <a16:rowId xmlns:a16="http://schemas.microsoft.com/office/drawing/2014/main" val="2116733599"/>
                  </a:ext>
                </a:extLst>
              </a:tr>
            </a:tbl>
          </a:graphicData>
        </a:graphic>
      </p:graphicFrame>
    </p:spTree>
    <p:extLst>
      <p:ext uri="{BB962C8B-B14F-4D97-AF65-F5344CB8AC3E}">
        <p14:creationId xmlns:p14="http://schemas.microsoft.com/office/powerpoint/2010/main" val="2203038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Tasting Chocolate</a:t>
            </a:r>
          </a:p>
        </p:txBody>
      </p:sp>
      <p:sp>
        <p:nvSpPr>
          <p:cNvPr id="3" name="Content Placeholder 2"/>
          <p:cNvSpPr>
            <a:spLocks noGrp="1"/>
          </p:cNvSpPr>
          <p:nvPr>
            <p:ph idx="1"/>
          </p:nvPr>
        </p:nvSpPr>
        <p:spPr>
          <a:xfrm>
            <a:off x="457200" y="1600201"/>
            <a:ext cx="8229600" cy="2438400"/>
          </a:xfrm>
        </p:spPr>
        <p:txBody>
          <a:bodyPr/>
          <a:lstStyle/>
          <a:p>
            <a:r>
              <a:rPr lang="en-US" dirty="0"/>
              <a:t>Cleanse your palate</a:t>
            </a:r>
          </a:p>
          <a:p>
            <a:r>
              <a:rPr lang="en-US" dirty="0"/>
              <a:t>Chocolate needs to be room temperature</a:t>
            </a:r>
          </a:p>
          <a:p>
            <a:r>
              <a:rPr lang="en-US" dirty="0"/>
              <a:t>Allow the chocolate to dissolve in your mouth – don’t bite or chew</a:t>
            </a:r>
          </a:p>
          <a:p>
            <a:r>
              <a:rPr lang="en-US" dirty="0"/>
              <a:t>Describe what you taste at the beginning, during and after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95" y="3962400"/>
            <a:ext cx="3619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176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t>
            </a:r>
          </a:p>
        </p:txBody>
      </p:sp>
      <p:sp>
        <p:nvSpPr>
          <p:cNvPr id="3" name="Content Placeholder 2"/>
          <p:cNvSpPr>
            <a:spLocks noGrp="1"/>
          </p:cNvSpPr>
          <p:nvPr>
            <p:ph idx="1"/>
          </p:nvPr>
        </p:nvSpPr>
        <p:spPr/>
        <p:txBody>
          <a:bodyPr/>
          <a:lstStyle/>
          <a:p>
            <a:r>
              <a:rPr lang="en-US" dirty="0"/>
              <a:t>Cool, dry place.  </a:t>
            </a:r>
          </a:p>
          <a:p>
            <a:r>
              <a:rPr lang="en-US" dirty="0"/>
              <a:t>Wrap carefully</a:t>
            </a:r>
          </a:p>
          <a:p>
            <a:r>
              <a:rPr lang="en-US" dirty="0"/>
              <a:t>Refrigeration causes moisture to condense.  May need to refrigerate in hot humid weather.</a:t>
            </a:r>
          </a:p>
          <a:p>
            <a:r>
              <a:rPr lang="en-US" dirty="0"/>
              <a:t>Bloom – cocoa butter has melted and recrystallized on the surface.  No change in flavor, but looks funny.</a:t>
            </a:r>
          </a:p>
          <a:p>
            <a:r>
              <a:rPr lang="en-US" dirty="0"/>
              <a:t>Should keep several months.</a:t>
            </a:r>
          </a:p>
        </p:txBody>
      </p:sp>
    </p:spTree>
    <p:extLst>
      <p:ext uri="{BB962C8B-B14F-4D97-AF65-F5344CB8AC3E}">
        <p14:creationId xmlns:p14="http://schemas.microsoft.com/office/powerpoint/2010/main" val="158604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Tempering Chocolate</a:t>
            </a:r>
          </a:p>
        </p:txBody>
      </p:sp>
      <p:sp>
        <p:nvSpPr>
          <p:cNvPr id="3" name="Content Placeholder 2"/>
          <p:cNvSpPr>
            <a:spLocks noGrp="1"/>
          </p:cNvSpPr>
          <p:nvPr>
            <p:ph idx="1"/>
          </p:nvPr>
        </p:nvSpPr>
        <p:spPr/>
        <p:txBody>
          <a:bodyPr>
            <a:normAutofit/>
          </a:bodyPr>
          <a:lstStyle/>
          <a:p>
            <a:r>
              <a:rPr lang="en-US" dirty="0"/>
              <a:t>Why?</a:t>
            </a:r>
          </a:p>
          <a:p>
            <a:pPr lvl="1"/>
            <a:r>
              <a:rPr lang="en-US" dirty="0"/>
              <a:t>So it will harden evenly and have a good shine  </a:t>
            </a:r>
          </a:p>
          <a:p>
            <a:pPr lvl="1"/>
            <a:r>
              <a:rPr lang="en-US" dirty="0"/>
              <a:t>Can be purchased already tempered</a:t>
            </a:r>
          </a:p>
          <a:p>
            <a:pPr lvl="1"/>
            <a:endParaRPr lang="en-US" dirty="0"/>
          </a:p>
          <a:p>
            <a:r>
              <a:rPr lang="en-US" dirty="0"/>
              <a:t>How?</a:t>
            </a:r>
          </a:p>
          <a:p>
            <a:pPr lvl="1"/>
            <a:r>
              <a:rPr lang="en-US" dirty="0"/>
              <a:t>Finely chop 1 pound of chocolate. </a:t>
            </a:r>
          </a:p>
          <a:p>
            <a:pPr lvl="1"/>
            <a:r>
              <a:rPr lang="en-US" dirty="0"/>
              <a:t>Combine ¾ of the chocolate and 2 tsp. shortening in a heat proof bowl set over a pan of simmering water.  Don’t let the water near the chocolate.</a:t>
            </a:r>
          </a:p>
          <a:p>
            <a:pPr lvl="1"/>
            <a:r>
              <a:rPr lang="en-US" dirty="0"/>
              <a:t>Melt the chocolate to 105 degrees, stirring.  Place the bowl in a larger bowl of cold water, stir in the remaining chocolate until melted.  The temperature should drop to 87 degrees.  Place back over simmering water.  Heat back to 92 over hot water.  Re-heat to 92 if it gets too thick.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21823"/>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4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307</TotalTime>
  <Words>363</Words>
  <Application>Microsoft Office PowerPoint</Application>
  <PresentationFormat>On-screen Show (4:3)</PresentationFormat>
  <Paragraphs>77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Thatch</vt:lpstr>
      <vt:lpstr>Chocolate </vt:lpstr>
      <vt:lpstr>Chocolate History </vt:lpstr>
      <vt:lpstr>Chocolate preparation</vt:lpstr>
      <vt:lpstr>Continued</vt:lpstr>
      <vt:lpstr>Continued</vt:lpstr>
      <vt:lpstr>Types of Chocolate</vt:lpstr>
      <vt:lpstr>Tasting Chocolate</vt:lpstr>
      <vt:lpstr>Storage </vt:lpstr>
      <vt:lpstr>Tempering Chocolate</vt:lpstr>
      <vt:lpstr>Chocolate 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Chocolate</dc:title>
  <dc:creator>Teacher</dc:creator>
  <cp:lastModifiedBy>Rebecca Cox</cp:lastModifiedBy>
  <cp:revision>10</cp:revision>
  <dcterms:created xsi:type="dcterms:W3CDTF">2012-03-15T21:31:59Z</dcterms:created>
  <dcterms:modified xsi:type="dcterms:W3CDTF">2018-01-25T18:57:25Z</dcterms:modified>
</cp:coreProperties>
</file>