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80" autoAdjust="0"/>
  </p:normalViewPr>
  <p:slideViewPr>
    <p:cSldViewPr snapToGrid="0">
      <p:cViewPr varScale="1">
        <p:scale>
          <a:sx n="73" d="100"/>
          <a:sy n="73" d="100"/>
        </p:scale>
        <p:origin x="10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50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55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07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380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703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260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042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582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373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14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908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0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953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34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5/7/2018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6410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11225-A023-472D-B3CE-AB0510D919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Cuisines of Europe, Asia, Middle East and Mediterranean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A2B674-771C-4920-A6FA-F4E0CC4F3B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Strand 11 – Culinary Management</a:t>
            </a:r>
          </a:p>
        </p:txBody>
      </p:sp>
    </p:spTree>
    <p:extLst>
      <p:ext uri="{BB962C8B-B14F-4D97-AF65-F5344CB8AC3E}">
        <p14:creationId xmlns:p14="http://schemas.microsoft.com/office/powerpoint/2010/main" val="113455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2BDEF1B6-CABC-4FE5-BBB0-98BACFAB07E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230A4968-C885-4F3C-99B4-C8236214C9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6" r="23346" b="-5"/>
          <a:stretch/>
        </p:blipFill>
        <p:spPr bwMode="auto">
          <a:xfrm>
            <a:off x="4856923" y="4213079"/>
            <a:ext cx="2116481" cy="264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moussaka">
            <a:extLst>
              <a:ext uri="{FF2B5EF4-FFF2-40B4-BE49-F238E27FC236}">
                <a16:creationId xmlns:a16="http://schemas.microsoft.com/office/drawing/2014/main" id="{6987EFC0-CF5B-4DE5-B30D-D5FFDFEF4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6" r="26763" b="2"/>
          <a:stretch/>
        </p:blipFill>
        <p:spPr bwMode="auto">
          <a:xfrm>
            <a:off x="7042355" y="4213075"/>
            <a:ext cx="2101644" cy="264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psito">
            <a:extLst>
              <a:ext uri="{FF2B5EF4-FFF2-40B4-BE49-F238E27FC236}">
                <a16:creationId xmlns:a16="http://schemas.microsoft.com/office/drawing/2014/main" id="{6B339DDC-CEBF-4398-A0CE-98305431CF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7" r="12477" b="1"/>
          <a:stretch/>
        </p:blipFill>
        <p:spPr bwMode="auto">
          <a:xfrm>
            <a:off x="4489044" y="-1"/>
            <a:ext cx="4654956" cy="412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9" name="Freeform 9">
            <a:extLst>
              <a:ext uri="{FF2B5EF4-FFF2-40B4-BE49-F238E27FC236}">
                <a16:creationId xmlns:a16="http://schemas.microsoft.com/office/drawing/2014/main" id="{B48BE8E5-C0F4-4C06-9B14-3DD8C03838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864100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347878-3B51-4430-A268-BA3871AB6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00" y="447188"/>
            <a:ext cx="3697800" cy="1559412"/>
          </a:xfrm>
          <a:effectLst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>
                <a:solidFill>
                  <a:schemeClr val="tx1"/>
                </a:solidFill>
              </a:rPr>
              <a:t>Flavors and Techniques of Greece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1C3A9-2EEF-4CA8-B087-DE056864B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034" y="2413000"/>
            <a:ext cx="3691265" cy="3632200"/>
          </a:xfrm>
          <a:effectLst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Cucumber, feta, garlic, honey, lemon, olive oil, yogurt, lamb, oregano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 err="1"/>
              <a:t>Souvla</a:t>
            </a:r>
            <a:r>
              <a:rPr lang="en-US" dirty="0"/>
              <a:t>:  cooking meat or fish on skewers over direct source of heat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 err="1"/>
              <a:t>Psito</a:t>
            </a:r>
            <a:r>
              <a:rPr lang="en-US" dirty="0"/>
              <a:t>:  method of roasting meat, chicken or fish in the oven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Moussaka:  ground lamb and eggplant layered in a dish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3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A1DFCBE5-52C1-48A9-89CF-E7D68CCA162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06AB74CA-E76D-4922-91FE-A4AAF0487C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47203"/>
            <a:ext cx="8780525" cy="2572622"/>
          </a:xfrm>
          <a:custGeom>
            <a:avLst/>
            <a:gdLst>
              <a:gd name="connsiteX0" fmla="*/ 0 w 11707367"/>
              <a:gd name="connsiteY0" fmla="*/ 0 h 2572622"/>
              <a:gd name="connsiteX1" fmla="*/ 1888420 w 11707367"/>
              <a:gd name="connsiteY1" fmla="*/ 0 h 2572622"/>
              <a:gd name="connsiteX2" fmla="*/ 2198560 w 11707367"/>
              <a:gd name="connsiteY2" fmla="*/ 310139 h 2572622"/>
              <a:gd name="connsiteX3" fmla="*/ 2425431 w 11707367"/>
              <a:gd name="connsiteY3" fmla="*/ 310139 h 2572622"/>
              <a:gd name="connsiteX4" fmla="*/ 2735570 w 11707367"/>
              <a:gd name="connsiteY4" fmla="*/ 0 h 2572622"/>
              <a:gd name="connsiteX5" fmla="*/ 11707367 w 11707367"/>
              <a:gd name="connsiteY5" fmla="*/ 0 h 2572622"/>
              <a:gd name="connsiteX6" fmla="*/ 11707367 w 11707367"/>
              <a:gd name="connsiteY6" fmla="*/ 2572622 h 2572622"/>
              <a:gd name="connsiteX7" fmla="*/ 0 w 11707367"/>
              <a:gd name="connsiteY7" fmla="*/ 2572622 h 257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07367" h="2572622">
                <a:moveTo>
                  <a:pt x="0" y="0"/>
                </a:moveTo>
                <a:lnTo>
                  <a:pt x="1888420" y="0"/>
                </a:lnTo>
                <a:lnTo>
                  <a:pt x="2198560" y="310139"/>
                </a:lnTo>
                <a:cubicBezTo>
                  <a:pt x="2261209" y="372788"/>
                  <a:pt x="2362782" y="372788"/>
                  <a:pt x="2425431" y="310139"/>
                </a:cubicBezTo>
                <a:lnTo>
                  <a:pt x="2735570" y="0"/>
                </a:lnTo>
                <a:lnTo>
                  <a:pt x="11707367" y="0"/>
                </a:lnTo>
                <a:lnTo>
                  <a:pt x="11707367" y="2572622"/>
                </a:lnTo>
                <a:lnTo>
                  <a:pt x="0" y="2572622"/>
                </a:lnTo>
                <a:close/>
              </a:path>
            </a:pathLst>
          </a:custGeom>
          <a:solidFill>
            <a:srgbClr val="59595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076" name="Picture 4" descr="Image result for tagine">
            <a:extLst>
              <a:ext uri="{FF2B5EF4-FFF2-40B4-BE49-F238E27FC236}">
                <a16:creationId xmlns:a16="http://schemas.microsoft.com/office/drawing/2014/main" id="{A6A1F650-3B96-4692-B882-05D93B7A3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48" y="484633"/>
            <a:ext cx="1919369" cy="287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harissa">
            <a:extLst>
              <a:ext uri="{FF2B5EF4-FFF2-40B4-BE49-F238E27FC236}">
                <a16:creationId xmlns:a16="http://schemas.microsoft.com/office/drawing/2014/main" id="{C0C773F1-E2D0-439A-A105-B3DB03926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68" y="733573"/>
            <a:ext cx="3897673" cy="237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00B67A-9E82-4C31-8FFC-B33A69CF9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475" y="3991900"/>
            <a:ext cx="3619110" cy="188322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Flavors and Techniques of Morocco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74750-73E5-44BA-BD84-2684FB43E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40" y="3844726"/>
            <a:ext cx="4389120" cy="227970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Dried fruits, ginger, lemon, couscous, almonds</a:t>
            </a: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rgbClr val="FFFFFF"/>
                </a:solidFill>
              </a:rPr>
              <a:t>Haissa</a:t>
            </a:r>
            <a:r>
              <a:rPr lang="en-US" dirty="0">
                <a:solidFill>
                  <a:srgbClr val="FFFFFF"/>
                </a:solidFill>
              </a:rPr>
              <a:t>:  Moroccan red sauce made of chilies, garlic and olive oil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Tagine:  spicy stew cooked in shallow earthenware cooking dish with a tall conical lid</a:t>
            </a:r>
          </a:p>
        </p:txBody>
      </p:sp>
    </p:spTree>
    <p:extLst>
      <p:ext uri="{BB962C8B-B14F-4D97-AF65-F5344CB8AC3E}">
        <p14:creationId xmlns:p14="http://schemas.microsoft.com/office/powerpoint/2010/main" val="285567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2BDEF1B6-CABC-4FE5-BBB0-98BACFAB07E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 descr="Image result for a la plancha">
            <a:extLst>
              <a:ext uri="{FF2B5EF4-FFF2-40B4-BE49-F238E27FC236}">
                <a16:creationId xmlns:a16="http://schemas.microsoft.com/office/drawing/2014/main" id="{8C566950-885D-4BC8-84A2-755796BB4A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8" r="27288" b="3"/>
          <a:stretch/>
        </p:blipFill>
        <p:spPr bwMode="auto">
          <a:xfrm>
            <a:off x="4864230" y="3474721"/>
            <a:ext cx="2109174" cy="338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paella">
            <a:extLst>
              <a:ext uri="{FF2B5EF4-FFF2-40B4-BE49-F238E27FC236}">
                <a16:creationId xmlns:a16="http://schemas.microsoft.com/office/drawing/2014/main" id="{C5844A52-E898-485C-8A55-41080F3841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3" r="40624" b="1"/>
          <a:stretch/>
        </p:blipFill>
        <p:spPr bwMode="auto">
          <a:xfrm>
            <a:off x="7042355" y="3474717"/>
            <a:ext cx="2101644" cy="337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19BE50A3-C56D-416F-B8CE-DEBBD23778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7" r="24558" b="-2"/>
          <a:stretch/>
        </p:blipFill>
        <p:spPr bwMode="auto">
          <a:xfrm>
            <a:off x="4489044" y="-1"/>
            <a:ext cx="2484361" cy="338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>
            <a:extLst>
              <a:ext uri="{FF2B5EF4-FFF2-40B4-BE49-F238E27FC236}">
                <a16:creationId xmlns:a16="http://schemas.microsoft.com/office/drawing/2014/main" id="{C83A35CD-45AC-4C76-B667-5D63453F28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6" r="32873" b="2"/>
          <a:stretch/>
        </p:blipFill>
        <p:spPr bwMode="auto">
          <a:xfrm>
            <a:off x="7042356" y="-4"/>
            <a:ext cx="2101644" cy="338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9" name="Freeform 9">
            <a:extLst>
              <a:ext uri="{FF2B5EF4-FFF2-40B4-BE49-F238E27FC236}">
                <a16:creationId xmlns:a16="http://schemas.microsoft.com/office/drawing/2014/main" id="{B48BE8E5-C0F4-4C06-9B14-3DD8C03838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864100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4F3BC-8C7A-40CF-B74B-98138640E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00" y="447188"/>
            <a:ext cx="3697800" cy="1559412"/>
          </a:xfrm>
          <a:effectLst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>
                <a:solidFill>
                  <a:schemeClr val="tx1"/>
                </a:solidFill>
              </a:rPr>
              <a:t>Flavors and Techniques of Spain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0FB88-4EE6-4408-A6B7-809DFC430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034" y="2413000"/>
            <a:ext cx="3691265" cy="3632200"/>
          </a:xfrm>
          <a:effectLst/>
        </p:spPr>
        <p:txBody>
          <a:bodyPr>
            <a:normAutofit/>
          </a:bodyPr>
          <a:lstStyle/>
          <a:p>
            <a:r>
              <a:rPr lang="en-US" dirty="0"/>
              <a:t>Anchovies, cheese, garlic, ham, honey, olive oil, onions, nuts, saffron</a:t>
            </a:r>
          </a:p>
          <a:p>
            <a:r>
              <a:rPr lang="en-US" dirty="0"/>
              <a:t>A la </a:t>
            </a:r>
            <a:r>
              <a:rPr lang="en-US" dirty="0" err="1"/>
              <a:t>brasa</a:t>
            </a:r>
            <a:r>
              <a:rPr lang="en-US" dirty="0"/>
              <a:t>:  Cook using a charcoal grill</a:t>
            </a:r>
          </a:p>
          <a:p>
            <a:r>
              <a:rPr lang="en-US" dirty="0" err="1"/>
              <a:t>Cocida</a:t>
            </a:r>
            <a:r>
              <a:rPr lang="en-US" dirty="0"/>
              <a:t>:  To stew or stewed</a:t>
            </a:r>
          </a:p>
          <a:p>
            <a:r>
              <a:rPr lang="en-US" dirty="0"/>
              <a:t>A la </a:t>
            </a:r>
            <a:r>
              <a:rPr lang="en-US" dirty="0" err="1"/>
              <a:t>plancha</a:t>
            </a:r>
            <a:r>
              <a:rPr lang="en-US" dirty="0"/>
              <a:t>:  To grill on a metal plate</a:t>
            </a:r>
          </a:p>
          <a:p>
            <a:r>
              <a:rPr lang="en-US" dirty="0"/>
              <a:t>Paella:  Shellfish, rice and saffron</a:t>
            </a:r>
          </a:p>
        </p:txBody>
      </p:sp>
    </p:spTree>
    <p:extLst>
      <p:ext uri="{BB962C8B-B14F-4D97-AF65-F5344CB8AC3E}">
        <p14:creationId xmlns:p14="http://schemas.microsoft.com/office/powerpoint/2010/main" val="91356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2BDEF1B6-CABC-4FE5-BBB0-98BACFAB07E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boeuf bourguignon">
            <a:extLst>
              <a:ext uri="{FF2B5EF4-FFF2-40B4-BE49-F238E27FC236}">
                <a16:creationId xmlns:a16="http://schemas.microsoft.com/office/drawing/2014/main" id="{D56007DD-63E1-4779-AC31-B5DC6DDFDA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3" r="29912" b="-3"/>
          <a:stretch/>
        </p:blipFill>
        <p:spPr bwMode="auto">
          <a:xfrm>
            <a:off x="4856923" y="4213079"/>
            <a:ext cx="2116481" cy="264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ouillabaisse">
            <a:extLst>
              <a:ext uri="{FF2B5EF4-FFF2-40B4-BE49-F238E27FC236}">
                <a16:creationId xmlns:a16="http://schemas.microsoft.com/office/drawing/2014/main" id="{0816BF95-5E7A-48B0-AFD2-A0B812D153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2" r="19868" b="-1"/>
          <a:stretch/>
        </p:blipFill>
        <p:spPr bwMode="auto">
          <a:xfrm>
            <a:off x="7042355" y="4213075"/>
            <a:ext cx="2101644" cy="264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cassoulet">
            <a:extLst>
              <a:ext uri="{FF2B5EF4-FFF2-40B4-BE49-F238E27FC236}">
                <a16:creationId xmlns:a16="http://schemas.microsoft.com/office/drawing/2014/main" id="{423CB054-73CA-4177-862B-6185C0B3E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6" r="5765"/>
          <a:stretch/>
        </p:blipFill>
        <p:spPr bwMode="auto">
          <a:xfrm>
            <a:off x="4489044" y="-1"/>
            <a:ext cx="4654956" cy="412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9" name="Freeform 9">
            <a:extLst>
              <a:ext uri="{FF2B5EF4-FFF2-40B4-BE49-F238E27FC236}">
                <a16:creationId xmlns:a16="http://schemas.microsoft.com/office/drawing/2014/main" id="{B48BE8E5-C0F4-4C06-9B14-3DD8C03838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864100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C82A75-0C80-44E0-B1A7-D716429AE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00" y="447188"/>
            <a:ext cx="3697800" cy="1559412"/>
          </a:xfrm>
          <a:effectLst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>
                <a:solidFill>
                  <a:schemeClr val="tx1"/>
                </a:solidFill>
              </a:rPr>
              <a:t>Flavors and Techniques of France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FB5D5-553C-4309-A689-E70A71B33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034" y="2413000"/>
            <a:ext cx="3691265" cy="3632200"/>
          </a:xfrm>
          <a:effectLst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/>
              <a:t>Fleur de </a:t>
            </a:r>
            <a:r>
              <a:rPr lang="en-US" sz="1400" err="1"/>
              <a:t>sel</a:t>
            </a:r>
            <a:r>
              <a:rPr lang="en-US" sz="1400"/>
              <a:t>, </a:t>
            </a:r>
            <a:r>
              <a:rPr lang="en-US" sz="1400" err="1"/>
              <a:t>Herbes</a:t>
            </a:r>
            <a:r>
              <a:rPr lang="en-US" sz="1400"/>
              <a:t> de Provence, Garlic, Olive Oil, Butter, Wine, Cheeses, Olives, Lemons, Artisan Bread</a:t>
            </a:r>
          </a:p>
          <a:p>
            <a:pPr>
              <a:lnSpc>
                <a:spcPct val="90000"/>
              </a:lnSpc>
            </a:pPr>
            <a:r>
              <a:rPr lang="en-US" sz="1400"/>
              <a:t>Cassoulet:  Stew made with meat and beans</a:t>
            </a:r>
          </a:p>
          <a:p>
            <a:pPr>
              <a:lnSpc>
                <a:spcPct val="90000"/>
              </a:lnSpc>
            </a:pPr>
            <a:r>
              <a:rPr lang="en-US" sz="1400"/>
              <a:t>Bouillabaisse:  Rich, Spicy stew or soup made with various kinds of fish</a:t>
            </a:r>
          </a:p>
          <a:p>
            <a:pPr>
              <a:lnSpc>
                <a:spcPct val="90000"/>
              </a:lnSpc>
            </a:pPr>
            <a:r>
              <a:rPr lang="en-US" sz="1400"/>
              <a:t>Quiche:  Savory, open-faced pastry crust with a filling of savory custard with cheese, meat, seafood or vegetables</a:t>
            </a:r>
          </a:p>
          <a:p>
            <a:pPr>
              <a:lnSpc>
                <a:spcPct val="90000"/>
              </a:lnSpc>
            </a:pPr>
            <a:r>
              <a:rPr lang="en-US" sz="1400"/>
              <a:t>Boeuf Bourguignon:  beef braised in red wine with mushrooms and onions</a:t>
            </a:r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0835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2BDEF1B6-CABC-4FE5-BBB0-98BACFAB07E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lefsa">
            <a:extLst>
              <a:ext uri="{FF2B5EF4-FFF2-40B4-BE49-F238E27FC236}">
                <a16:creationId xmlns:a16="http://schemas.microsoft.com/office/drawing/2014/main" id="{2B672198-2ED8-4F93-8F32-C8D9CE383E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6" r="13196" b="-5"/>
          <a:stretch/>
        </p:blipFill>
        <p:spPr bwMode="auto">
          <a:xfrm>
            <a:off x="4856923" y="4213079"/>
            <a:ext cx="2116481" cy="264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lutefisk">
            <a:extLst>
              <a:ext uri="{FF2B5EF4-FFF2-40B4-BE49-F238E27FC236}">
                <a16:creationId xmlns:a16="http://schemas.microsoft.com/office/drawing/2014/main" id="{2A0633A4-B43F-4111-9D74-64E72907FE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3" r="13307" b="4"/>
          <a:stretch/>
        </p:blipFill>
        <p:spPr bwMode="auto">
          <a:xfrm>
            <a:off x="7042355" y="4213075"/>
            <a:ext cx="2101644" cy="264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ebleskiver">
            <a:extLst>
              <a:ext uri="{FF2B5EF4-FFF2-40B4-BE49-F238E27FC236}">
                <a16:creationId xmlns:a16="http://schemas.microsoft.com/office/drawing/2014/main" id="{FF4F552F-C261-41D5-9A5F-14F99A4EED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r="9031" b="-2"/>
          <a:stretch/>
        </p:blipFill>
        <p:spPr bwMode="auto">
          <a:xfrm>
            <a:off x="4489044" y="-1"/>
            <a:ext cx="4654956" cy="412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7" name="Freeform 9">
            <a:extLst>
              <a:ext uri="{FF2B5EF4-FFF2-40B4-BE49-F238E27FC236}">
                <a16:creationId xmlns:a16="http://schemas.microsoft.com/office/drawing/2014/main" id="{B48BE8E5-C0F4-4C06-9B14-3DD8C03838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864100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FE2EBA-D93C-4B3B-825E-8435A784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00" y="447188"/>
            <a:ext cx="3697800" cy="1559412"/>
          </a:xfrm>
          <a:effectLst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>
                <a:solidFill>
                  <a:schemeClr val="tx1"/>
                </a:solidFill>
              </a:rPr>
              <a:t>Flavors and Techniques of Scandinavia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48682-66F1-459B-A1B5-237DEA3FA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034" y="2413000"/>
            <a:ext cx="3691265" cy="3632200"/>
          </a:xfrm>
          <a:effectLst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Dill, onions, mustard, juniper berries, gravlax, meatballs, fish, vinegar</a:t>
            </a:r>
          </a:p>
          <a:p>
            <a:pPr>
              <a:lnSpc>
                <a:spcPct val="90000"/>
              </a:lnSpc>
            </a:pPr>
            <a:r>
              <a:rPr lang="en-US" dirty="0"/>
              <a:t>Lefsa:  traditional Norwegian flatbread made with potatoes, flour, butter and milk.  Cooked on a griddle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Lukefisk</a:t>
            </a:r>
            <a:r>
              <a:rPr lang="en-US" dirty="0" smtClean="0"/>
              <a:t>:  </a:t>
            </a:r>
            <a:r>
              <a:rPr lang="en-US" dirty="0" err="1"/>
              <a:t>lyed</a:t>
            </a:r>
            <a:r>
              <a:rPr lang="en-US" dirty="0"/>
              <a:t> fish, dried cod steeped in lye for preservation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AEbleskiver</a:t>
            </a:r>
            <a:r>
              <a:rPr lang="en-US" dirty="0"/>
              <a:t>:  pancake puffs</a:t>
            </a:r>
          </a:p>
        </p:txBody>
      </p:sp>
    </p:spTree>
    <p:extLst>
      <p:ext uri="{BB962C8B-B14F-4D97-AF65-F5344CB8AC3E}">
        <p14:creationId xmlns:p14="http://schemas.microsoft.com/office/powerpoint/2010/main" val="156860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2BDEF1B6-CABC-4FE5-BBB0-98BACFAB07E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Image result for pierogies">
            <a:extLst>
              <a:ext uri="{FF2B5EF4-FFF2-40B4-BE49-F238E27FC236}">
                <a16:creationId xmlns:a16="http://schemas.microsoft.com/office/drawing/2014/main" id="{1F985CEE-C10A-44F4-950D-F18B5A7739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1" r="16141" b="-5"/>
          <a:stretch/>
        </p:blipFill>
        <p:spPr bwMode="auto">
          <a:xfrm>
            <a:off x="4856923" y="4213079"/>
            <a:ext cx="2116481" cy="264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goulash">
            <a:extLst>
              <a:ext uri="{FF2B5EF4-FFF2-40B4-BE49-F238E27FC236}">
                <a16:creationId xmlns:a16="http://schemas.microsoft.com/office/drawing/2014/main" id="{2F832898-B9A4-4052-9A0E-9597A27754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" r="13227" b="-5"/>
          <a:stretch/>
        </p:blipFill>
        <p:spPr bwMode="auto">
          <a:xfrm>
            <a:off x="7042355" y="4213075"/>
            <a:ext cx="2101644" cy="264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borscht">
            <a:extLst>
              <a:ext uri="{FF2B5EF4-FFF2-40B4-BE49-F238E27FC236}">
                <a16:creationId xmlns:a16="http://schemas.microsoft.com/office/drawing/2014/main" id="{9DBB5C98-8CB4-46AE-B23C-594A9A2A8A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0" r="-3" b="-3"/>
          <a:stretch/>
        </p:blipFill>
        <p:spPr bwMode="auto">
          <a:xfrm>
            <a:off x="4489044" y="-1"/>
            <a:ext cx="4654956" cy="412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7" name="Freeform 9">
            <a:extLst>
              <a:ext uri="{FF2B5EF4-FFF2-40B4-BE49-F238E27FC236}">
                <a16:creationId xmlns:a16="http://schemas.microsoft.com/office/drawing/2014/main" id="{B48BE8E5-C0F4-4C06-9B14-3DD8C03838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864100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032691-6FF5-4FC7-B616-1CFC005D5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00" y="447188"/>
            <a:ext cx="3697800" cy="1559412"/>
          </a:xfrm>
          <a:effectLst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>
                <a:solidFill>
                  <a:schemeClr val="tx1"/>
                </a:solidFill>
              </a:rPr>
              <a:t>Flavors and Techniques of Eastern Europe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14F40-D0B7-4DB1-84A3-0A808BF83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034" y="2413000"/>
            <a:ext cx="3691265" cy="3632200"/>
          </a:xfrm>
          <a:effectLst/>
        </p:spPr>
        <p:txBody>
          <a:bodyPr>
            <a:normAutofit/>
          </a:bodyPr>
          <a:lstStyle/>
          <a:p>
            <a:r>
              <a:rPr lang="en-US" sz="1700"/>
              <a:t>Paprika, onion, dill, sour cream, pickled vegetables, caraway, mustard seed.</a:t>
            </a:r>
          </a:p>
          <a:p>
            <a:r>
              <a:rPr lang="en-US" sz="1700"/>
              <a:t>Borscht:  Soup made with beets and served with sour cream</a:t>
            </a:r>
          </a:p>
          <a:p>
            <a:r>
              <a:rPr lang="en-US" sz="1700"/>
              <a:t>Pierogis:  dough dumping filled with potatoes or cheese</a:t>
            </a:r>
          </a:p>
          <a:p>
            <a:r>
              <a:rPr lang="en-US" sz="1700"/>
              <a:t>Goulash:  Hungarian soup or stew of meat and vegetables flavored with paprika</a:t>
            </a:r>
          </a:p>
        </p:txBody>
      </p:sp>
    </p:spTree>
    <p:extLst>
      <p:ext uri="{BB962C8B-B14F-4D97-AF65-F5344CB8AC3E}">
        <p14:creationId xmlns:p14="http://schemas.microsoft.com/office/powerpoint/2010/main" val="160105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2BDEF1B6-CABC-4FE5-BBB0-98BACFAB07E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 result for yorkshire pudding">
            <a:extLst>
              <a:ext uri="{FF2B5EF4-FFF2-40B4-BE49-F238E27FC236}">
                <a16:creationId xmlns:a16="http://schemas.microsoft.com/office/drawing/2014/main" id="{09EFE13F-8F85-4618-84A5-6EF12BC5E6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2" r="25493" b="1"/>
          <a:stretch/>
        </p:blipFill>
        <p:spPr bwMode="auto">
          <a:xfrm>
            <a:off x="4856923" y="4213079"/>
            <a:ext cx="2116481" cy="264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scotch egg">
            <a:extLst>
              <a:ext uri="{FF2B5EF4-FFF2-40B4-BE49-F238E27FC236}">
                <a16:creationId xmlns:a16="http://schemas.microsoft.com/office/drawing/2014/main" id="{FB90FF7D-7D03-4F7A-86DA-C555B27D9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0" r="21898" b="-3"/>
          <a:stretch/>
        </p:blipFill>
        <p:spPr bwMode="auto">
          <a:xfrm>
            <a:off x="7042355" y="4213075"/>
            <a:ext cx="2101644" cy="264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trifle">
            <a:extLst>
              <a:ext uri="{FF2B5EF4-FFF2-40B4-BE49-F238E27FC236}">
                <a16:creationId xmlns:a16="http://schemas.microsoft.com/office/drawing/2014/main" id="{8D35E0FC-80E8-4126-8598-D675FF3146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8" r="-2" b="27307"/>
          <a:stretch/>
        </p:blipFill>
        <p:spPr bwMode="auto">
          <a:xfrm>
            <a:off x="4489044" y="-1"/>
            <a:ext cx="4654956" cy="412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7" name="Freeform 9">
            <a:extLst>
              <a:ext uri="{FF2B5EF4-FFF2-40B4-BE49-F238E27FC236}">
                <a16:creationId xmlns:a16="http://schemas.microsoft.com/office/drawing/2014/main" id="{B48BE8E5-C0F4-4C06-9B14-3DD8C03838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864100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F8197B-CAC9-42E4-9293-AD69ED515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00" y="447188"/>
            <a:ext cx="3697800" cy="1559412"/>
          </a:xfrm>
          <a:effectLst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chemeClr val="tx1"/>
                </a:solidFill>
              </a:rPr>
              <a:t>Flavors and techniques of the United Kingdom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5E144-88C1-4999-8FD7-6A11B1D29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034" y="2413000"/>
            <a:ext cx="3691265" cy="3632200"/>
          </a:xfrm>
          <a:effectLst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/>
              <a:t>Onions, Brussel sprouts, potatoes, cabbage</a:t>
            </a:r>
          </a:p>
          <a:p>
            <a:pPr>
              <a:lnSpc>
                <a:spcPct val="90000"/>
              </a:lnSpc>
            </a:pPr>
            <a:r>
              <a:rPr lang="en-US" sz="1700"/>
              <a:t>Yorkshire pudding:  popover made of baking egg batter, typically eaten with roast beef.</a:t>
            </a:r>
          </a:p>
          <a:p>
            <a:pPr>
              <a:lnSpc>
                <a:spcPct val="90000"/>
              </a:lnSpc>
            </a:pPr>
            <a:r>
              <a:rPr lang="en-US" sz="1700"/>
              <a:t>Scotch eggs:  hard boiled egg encased in sausage meat, rolled in breadcrumbs and fried</a:t>
            </a:r>
          </a:p>
          <a:p>
            <a:pPr>
              <a:lnSpc>
                <a:spcPct val="90000"/>
              </a:lnSpc>
            </a:pPr>
            <a:r>
              <a:rPr lang="en-US" sz="1700"/>
              <a:t>Trifle:  multi layered dessert including cake, custard and cream.</a:t>
            </a:r>
          </a:p>
        </p:txBody>
      </p:sp>
    </p:spTree>
    <p:extLst>
      <p:ext uri="{BB962C8B-B14F-4D97-AF65-F5344CB8AC3E}">
        <p14:creationId xmlns:p14="http://schemas.microsoft.com/office/powerpoint/2010/main" val="393147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6" name="Rectangle 72">
            <a:extLst>
              <a:ext uri="{FF2B5EF4-FFF2-40B4-BE49-F238E27FC236}">
                <a16:creationId xmlns:a16="http://schemas.microsoft.com/office/drawing/2014/main" id="{2BDEF1B6-CABC-4FE5-BBB0-98BACFAB07E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mage result for indian curry">
            <a:extLst>
              <a:ext uri="{FF2B5EF4-FFF2-40B4-BE49-F238E27FC236}">
                <a16:creationId xmlns:a16="http://schemas.microsoft.com/office/drawing/2014/main" id="{3E1855F9-02A2-42CC-9CB1-1322FD338C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5292"/>
          <a:stretch/>
        </p:blipFill>
        <p:spPr bwMode="auto">
          <a:xfrm>
            <a:off x="4864100" y="4213075"/>
            <a:ext cx="4279899" cy="264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tandoor">
            <a:extLst>
              <a:ext uri="{FF2B5EF4-FFF2-40B4-BE49-F238E27FC236}">
                <a16:creationId xmlns:a16="http://schemas.microsoft.com/office/drawing/2014/main" id="{D08C6402-E546-4BC2-9476-4ECBA3721E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" r="17736"/>
          <a:stretch/>
        </p:blipFill>
        <p:spPr bwMode="auto">
          <a:xfrm>
            <a:off x="4489044" y="-1"/>
            <a:ext cx="4654956" cy="412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127" name="Freeform 9">
            <a:extLst>
              <a:ext uri="{FF2B5EF4-FFF2-40B4-BE49-F238E27FC236}">
                <a16:creationId xmlns:a16="http://schemas.microsoft.com/office/drawing/2014/main" id="{B48BE8E5-C0F4-4C06-9B14-3DD8C03838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864100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C1CE0B-023E-467B-AD46-7CB1294E2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00" y="447188"/>
            <a:ext cx="3697800" cy="1559412"/>
          </a:xfrm>
          <a:effectLst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>
                <a:solidFill>
                  <a:schemeClr val="tx1"/>
                </a:solidFill>
              </a:rPr>
              <a:t>Flavors and Techniques of India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C1C69-6105-44A7-976D-9B1CB79D7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034" y="2413000"/>
            <a:ext cx="3691265" cy="3632200"/>
          </a:xfrm>
          <a:effectLst/>
        </p:spPr>
        <p:txBody>
          <a:bodyPr>
            <a:normAutofit/>
          </a:bodyPr>
          <a:lstStyle/>
          <a:p>
            <a:r>
              <a:rPr lang="en-US" dirty="0"/>
              <a:t>Garlic, onion, potatoes, peas, basmati rice, lentils, ghee, yogurt, </a:t>
            </a:r>
            <a:r>
              <a:rPr lang="en-US" dirty="0" smtClean="0"/>
              <a:t>lamb, </a:t>
            </a:r>
            <a:r>
              <a:rPr lang="en-US" dirty="0"/>
              <a:t>goat, naan, cardamom, cloves</a:t>
            </a:r>
          </a:p>
          <a:p>
            <a:r>
              <a:rPr lang="en-US" dirty="0"/>
              <a:t>Curry:  spiced vegetables and or meat dish with a hearty sauce</a:t>
            </a:r>
          </a:p>
          <a:p>
            <a:r>
              <a:rPr lang="en-US" dirty="0"/>
              <a:t>Tandoori:  cooking in a </a:t>
            </a:r>
            <a:r>
              <a:rPr lang="en-US" dirty="0" err="1"/>
              <a:t>cylindric</a:t>
            </a:r>
            <a:r>
              <a:rPr lang="en-US" dirty="0"/>
              <a:t> clay or metal oven - tandoor</a:t>
            </a:r>
          </a:p>
        </p:txBody>
      </p:sp>
    </p:spTree>
    <p:extLst>
      <p:ext uri="{BB962C8B-B14F-4D97-AF65-F5344CB8AC3E}">
        <p14:creationId xmlns:p14="http://schemas.microsoft.com/office/powerpoint/2010/main" val="401886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bamboo steamer over wok">
            <a:extLst>
              <a:ext uri="{FF2B5EF4-FFF2-40B4-BE49-F238E27FC236}">
                <a16:creationId xmlns:a16="http://schemas.microsoft.com/office/drawing/2014/main" id="{510BB07A-20B8-4294-8D99-76D2D23CB3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4" r="22871"/>
          <a:stretch/>
        </p:blipFill>
        <p:spPr bwMode="auto">
          <a:xfrm>
            <a:off x="720328" y="2485748"/>
            <a:ext cx="2184797" cy="3555614"/>
          </a:xfrm>
          <a:prstGeom prst="roundRect">
            <a:avLst>
              <a:gd name="adj" fmla="val 3876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CA5C5C-CB5E-41A1-87B1-F1206C7A6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8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Flavors and Techniques of Northeast Asia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60BE3-BE83-4CB5-835A-EB8D85142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8024" y="2413000"/>
            <a:ext cx="5289550" cy="3632200"/>
          </a:xfrm>
        </p:spPr>
        <p:txBody>
          <a:bodyPr>
            <a:normAutofit/>
          </a:bodyPr>
          <a:lstStyle/>
          <a:p>
            <a:r>
              <a:rPr lang="en-US"/>
              <a:t>Rice, ginger, garlic, sesame seeds, </a:t>
            </a:r>
            <a:r>
              <a:rPr lang="en-US" err="1"/>
              <a:t>bok</a:t>
            </a:r>
            <a:r>
              <a:rPr lang="en-US"/>
              <a:t> choy, seafood, soy, tofu, dashi, cilantro, peanuts, cabbage, rice noodles</a:t>
            </a:r>
          </a:p>
          <a:p>
            <a:r>
              <a:rPr lang="en-US"/>
              <a:t>Steaming:  in a bamboo steamer over a wok</a:t>
            </a:r>
          </a:p>
        </p:txBody>
      </p:sp>
    </p:spTree>
    <p:extLst>
      <p:ext uri="{BB962C8B-B14F-4D97-AF65-F5344CB8AC3E}">
        <p14:creationId xmlns:p14="http://schemas.microsoft.com/office/powerpoint/2010/main" val="364163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Image result for kebab">
            <a:extLst>
              <a:ext uri="{FF2B5EF4-FFF2-40B4-BE49-F238E27FC236}">
                <a16:creationId xmlns:a16="http://schemas.microsoft.com/office/drawing/2014/main" id="{F65844BE-8705-4A75-9C99-28CFD5F52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9" r="29440" b="2"/>
          <a:stretch/>
        </p:blipFill>
        <p:spPr bwMode="auto">
          <a:xfrm>
            <a:off x="720328" y="2413005"/>
            <a:ext cx="1590519" cy="1731885"/>
          </a:xfrm>
          <a:prstGeom prst="roundRect">
            <a:avLst>
              <a:gd name="adj" fmla="val 5343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falafel">
            <a:extLst>
              <a:ext uri="{FF2B5EF4-FFF2-40B4-BE49-F238E27FC236}">
                <a16:creationId xmlns:a16="http://schemas.microsoft.com/office/drawing/2014/main" id="{C335CDC6-EEB6-4709-A8D1-BCA483BD88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5" r="24754" b="-3"/>
          <a:stretch/>
        </p:blipFill>
        <p:spPr bwMode="auto">
          <a:xfrm>
            <a:off x="720327" y="4309476"/>
            <a:ext cx="1590519" cy="1731885"/>
          </a:xfrm>
          <a:prstGeom prst="roundRect">
            <a:avLst>
              <a:gd name="adj" fmla="val 5832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shawarma">
            <a:extLst>
              <a:ext uri="{FF2B5EF4-FFF2-40B4-BE49-F238E27FC236}">
                <a16:creationId xmlns:a16="http://schemas.microsoft.com/office/drawing/2014/main" id="{A1E420FF-01CC-4A32-91AB-6BABB172C3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4" r="29184" b="6"/>
          <a:stretch/>
        </p:blipFill>
        <p:spPr bwMode="auto">
          <a:xfrm>
            <a:off x="2422385" y="2413000"/>
            <a:ext cx="1885675" cy="3632200"/>
          </a:xfrm>
          <a:prstGeom prst="roundRect">
            <a:avLst>
              <a:gd name="adj" fmla="val 2551"/>
            </a:avLst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Image result for falafel">
            <a:extLst>
              <a:ext uri="{FF2B5EF4-FFF2-40B4-BE49-F238E27FC236}">
                <a16:creationId xmlns:a16="http://schemas.microsoft.com/office/drawing/2014/main" id="{CF2E0AB0-5C92-4EA4-BF42-404FF69E58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D5B497-0A09-477C-B0EA-CAA3A89C3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8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Flavors and Techniques of the Middle East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ABC15-B0DB-4DC1-97F4-63B4519EB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3300" y="2413000"/>
            <a:ext cx="3724274" cy="3632200"/>
          </a:xfrm>
        </p:spPr>
        <p:txBody>
          <a:bodyPr>
            <a:normAutofit/>
          </a:bodyPr>
          <a:lstStyle/>
          <a:p>
            <a:r>
              <a:rPr lang="en-US" dirty="0"/>
              <a:t>Citrus, ghee, olive oil, lentils, chickpeas, olives, pitas, honey, sesame, pine nuts, lamb</a:t>
            </a:r>
          </a:p>
          <a:p>
            <a:r>
              <a:rPr lang="en-US" dirty="0"/>
              <a:t>Kebabs:  food threaded on a skewer and roasted</a:t>
            </a:r>
          </a:p>
          <a:p>
            <a:r>
              <a:rPr lang="en-US" dirty="0"/>
              <a:t>Shawarma:  pita filled with seasoned roasted meat</a:t>
            </a:r>
          </a:p>
          <a:p>
            <a:r>
              <a:rPr lang="en-US" dirty="0"/>
              <a:t>Falafel:  Spiced mashed chickpeas formed into fritters and deep fried</a:t>
            </a:r>
          </a:p>
        </p:txBody>
      </p:sp>
    </p:spTree>
    <p:extLst>
      <p:ext uri="{BB962C8B-B14F-4D97-AF65-F5344CB8AC3E}">
        <p14:creationId xmlns:p14="http://schemas.microsoft.com/office/powerpoint/2010/main" val="58625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2BDEF1B6-CABC-4FE5-BBB0-98BACFAB07E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9DADBAB2-6601-453D-9F4D-11145B4FE2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7" r="16429" b="-1"/>
          <a:stretch/>
        </p:blipFill>
        <p:spPr bwMode="auto">
          <a:xfrm>
            <a:off x="4856923" y="4213079"/>
            <a:ext cx="2116481" cy="264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al forno">
            <a:extLst>
              <a:ext uri="{FF2B5EF4-FFF2-40B4-BE49-F238E27FC236}">
                <a16:creationId xmlns:a16="http://schemas.microsoft.com/office/drawing/2014/main" id="{5BE1F9F1-269F-4F95-B71C-9EF4BDE077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2" r="1" b="1666"/>
          <a:stretch/>
        </p:blipFill>
        <p:spPr bwMode="auto">
          <a:xfrm>
            <a:off x="7042355" y="4213075"/>
            <a:ext cx="2101644" cy="264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aprese">
            <a:extLst>
              <a:ext uri="{FF2B5EF4-FFF2-40B4-BE49-F238E27FC236}">
                <a16:creationId xmlns:a16="http://schemas.microsoft.com/office/drawing/2014/main" id="{921D1FA4-0FE6-44FC-8F07-1B10A13B1F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4" r="21511" b="-2"/>
          <a:stretch/>
        </p:blipFill>
        <p:spPr bwMode="auto">
          <a:xfrm>
            <a:off x="4489044" y="-1"/>
            <a:ext cx="4654956" cy="412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7" name="Freeform 9">
            <a:extLst>
              <a:ext uri="{FF2B5EF4-FFF2-40B4-BE49-F238E27FC236}">
                <a16:creationId xmlns:a16="http://schemas.microsoft.com/office/drawing/2014/main" id="{B48BE8E5-C0F4-4C06-9B14-3DD8C03838B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864100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E705E7-782A-4F0D-95C9-54781925A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00" y="447188"/>
            <a:ext cx="3697800" cy="1559412"/>
          </a:xfrm>
          <a:effectLst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>
                <a:solidFill>
                  <a:schemeClr val="tx1"/>
                </a:solidFill>
              </a:rPr>
              <a:t>Flavors and Techniques of Italy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F91C7-64CC-41D8-A971-DC90F1EA0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034" y="2413000"/>
            <a:ext cx="3691265" cy="3632200"/>
          </a:xfrm>
          <a:effectLst/>
        </p:spPr>
        <p:txBody>
          <a:bodyPr>
            <a:normAutofit/>
          </a:bodyPr>
          <a:lstStyle/>
          <a:p>
            <a:r>
              <a:rPr lang="en-US" dirty="0"/>
              <a:t>Anchovies, balsamic vinegar, capers, garlic, sweet peppers, olives, olive oil, basil, oregano</a:t>
            </a:r>
          </a:p>
          <a:p>
            <a:r>
              <a:rPr lang="en-US" dirty="0"/>
              <a:t>Al </a:t>
            </a:r>
            <a:r>
              <a:rPr lang="en-US" dirty="0" err="1"/>
              <a:t>Forno</a:t>
            </a:r>
            <a:r>
              <a:rPr lang="en-US" dirty="0"/>
              <a:t>:  in the oven</a:t>
            </a:r>
          </a:p>
          <a:p>
            <a:r>
              <a:rPr lang="en-US" dirty="0"/>
              <a:t>Bolognese:  meat sauce with vegetable and tomato base cooked several hours</a:t>
            </a:r>
          </a:p>
          <a:p>
            <a:r>
              <a:rPr lang="en-US" dirty="0" err="1"/>
              <a:t>Caprese</a:t>
            </a:r>
            <a:r>
              <a:rPr lang="en-US" dirty="0"/>
              <a:t>:  olive oil, basil, tomato and fresh mozzarella dish</a:t>
            </a:r>
          </a:p>
        </p:txBody>
      </p:sp>
    </p:spTree>
    <p:extLst>
      <p:ext uri="{BB962C8B-B14F-4D97-AF65-F5344CB8AC3E}">
        <p14:creationId xmlns:p14="http://schemas.microsoft.com/office/powerpoint/2010/main" val="31051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230</TotalTime>
  <Words>639</Words>
  <Application>Microsoft Office PowerPoint</Application>
  <PresentationFormat>On-screen Show (4:3)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Century Gothic</vt:lpstr>
      <vt:lpstr>Trebuchet MS</vt:lpstr>
      <vt:lpstr>Wingdings 2</vt:lpstr>
      <vt:lpstr>Quotable</vt:lpstr>
      <vt:lpstr>Cuisines of Europe, Asia, Middle East and Mediterranean</vt:lpstr>
      <vt:lpstr>Flavors and Techniques of France</vt:lpstr>
      <vt:lpstr>Flavors and Techniques of Scandinavia</vt:lpstr>
      <vt:lpstr>Flavors and Techniques of Eastern Europe</vt:lpstr>
      <vt:lpstr>Flavors and techniques of the United Kingdom</vt:lpstr>
      <vt:lpstr>Flavors and Techniques of India</vt:lpstr>
      <vt:lpstr>Flavors and Techniques of Northeast Asia</vt:lpstr>
      <vt:lpstr>Flavors and Techniques of the Middle East</vt:lpstr>
      <vt:lpstr>Flavors and Techniques of Italy</vt:lpstr>
      <vt:lpstr>Flavors and Techniques of Greece</vt:lpstr>
      <vt:lpstr>Flavors and Techniques of Morocco</vt:lpstr>
      <vt:lpstr>Flavors and Techniques of Spain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Cuisines of Europe, Asia, Middle East and Mediterranean</dc:title>
  <dc:creator>Becky Cox</dc:creator>
  <cp:lastModifiedBy>Rebecca Cox</cp:lastModifiedBy>
  <cp:revision>11</cp:revision>
  <dcterms:created xsi:type="dcterms:W3CDTF">2018-04-05T05:37:48Z</dcterms:created>
  <dcterms:modified xsi:type="dcterms:W3CDTF">2018-05-07T16:34:10Z</dcterms:modified>
</cp:coreProperties>
</file>