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8" r:id="rId5"/>
    <p:sldId id="263" r:id="rId6"/>
    <p:sldId id="259" r:id="rId7"/>
    <p:sldId id="261" r:id="rId8"/>
    <p:sldId id="270" r:id="rId9"/>
    <p:sldId id="271" r:id="rId10"/>
    <p:sldId id="272" r:id="rId11"/>
    <p:sldId id="262" r:id="rId12"/>
    <p:sldId id="266" r:id="rId13"/>
    <p:sldId id="260"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55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0202002-FFDD-45B2-B96A-B7323A83DA0F}" type="datetimeFigureOut">
              <a:rPr lang="en-US" smtClean="0"/>
              <a:t>8/6/2018</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8F3D9E9-9AE4-4C2E-B90B-F3E61BF2ED36}"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202002-FFDD-45B2-B96A-B7323A83DA0F}"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202002-FFDD-45B2-B96A-B7323A83DA0F}"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202002-FFDD-45B2-B96A-B7323A83DA0F}"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202002-FFDD-45B2-B96A-B7323A83DA0F}"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80202002-FFDD-45B2-B96A-B7323A83DA0F}" type="datetimeFigureOut">
              <a:rPr lang="en-US" smtClean="0"/>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3D9E9-9AE4-4C2E-B90B-F3E61BF2ED3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202002-FFDD-45B2-B96A-B7323A83DA0F}" type="datetimeFigureOut">
              <a:rPr lang="en-US" smtClean="0"/>
              <a:t>8/6/2018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202002-FFDD-45B2-B96A-B7323A83DA0F}" type="datetimeFigureOut">
              <a:rPr lang="en-US" smtClean="0"/>
              <a:t>8/6/2018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202002-FFDD-45B2-B96A-B7323A83DA0F}" type="datetimeFigureOut">
              <a:rPr lang="en-US" smtClean="0"/>
              <a:t>8/6/2018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0202002-FFDD-45B2-B96A-B7323A83DA0F}" type="datetimeFigureOut">
              <a:rPr lang="en-US" smtClean="0"/>
              <a:t>8/6/2018</a:t>
            </a:fld>
            <a:endParaRPr lang="en-US"/>
          </a:p>
        </p:txBody>
      </p:sp>
      <p:sp>
        <p:nvSpPr>
          <p:cNvPr id="7" name="Slide Number Placeholder 6"/>
          <p:cNvSpPr>
            <a:spLocks noGrp="1"/>
          </p:cNvSpPr>
          <p:nvPr>
            <p:ph type="sldNum" sz="quarter" idx="12"/>
          </p:nvPr>
        </p:nvSpPr>
        <p:spPr/>
        <p:txBody>
          <a:bodyPr/>
          <a:lstStyle/>
          <a:p>
            <a:fld id="{18F3D9E9-9AE4-4C2E-B90B-F3E61BF2ED36}"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202002-FFDD-45B2-B96A-B7323A83DA0F}" type="datetimeFigureOut">
              <a:rPr lang="en-US" smtClean="0"/>
              <a:t>8/6/2018</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18F3D9E9-9AE4-4C2E-B90B-F3E61BF2ED3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0202002-FFDD-45B2-B96A-B7323A83DA0F}" type="datetimeFigureOut">
              <a:rPr lang="en-US" smtClean="0"/>
              <a:t>8/6/2018</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8F3D9E9-9AE4-4C2E-B90B-F3E61BF2ED3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Standardized Recipes</a:t>
            </a:r>
          </a:p>
        </p:txBody>
      </p:sp>
      <p:sp>
        <p:nvSpPr>
          <p:cNvPr id="3" name="Subtitle 2"/>
          <p:cNvSpPr>
            <a:spLocks noGrp="1"/>
          </p:cNvSpPr>
          <p:nvPr>
            <p:ph type="subTitle" idx="1"/>
          </p:nvPr>
        </p:nvSpPr>
        <p:spPr/>
        <p:txBody>
          <a:bodyPr/>
          <a:lstStyle/>
          <a:p>
            <a:r>
              <a:rPr lang="en-US" dirty="0"/>
              <a:t>ProStart Year 1 Chapter 4</a:t>
            </a:r>
          </a:p>
        </p:txBody>
      </p:sp>
      <p:pic>
        <p:nvPicPr>
          <p:cNvPr id="1028" name="Picture 4" descr="http://www2.worldpub.net/images/saveurmag/7-STACK_OF_BOOK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838200"/>
            <a:ext cx="3810000" cy="476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1369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0CA87-D4C9-4385-83A2-B41F8C1DEB0C}"/>
              </a:ext>
            </a:extLst>
          </p:cNvPr>
          <p:cNvSpPr>
            <a:spLocks noGrp="1"/>
          </p:cNvSpPr>
          <p:nvPr>
            <p:ph type="title"/>
          </p:nvPr>
        </p:nvSpPr>
        <p:spPr/>
        <p:txBody>
          <a:bodyPr/>
          <a:lstStyle/>
          <a:p>
            <a:r>
              <a:rPr lang="en-US" dirty="0"/>
              <a:t>Reduced Record Keeping</a:t>
            </a:r>
          </a:p>
        </p:txBody>
      </p:sp>
      <p:sp>
        <p:nvSpPr>
          <p:cNvPr id="3" name="Content Placeholder 2">
            <a:extLst>
              <a:ext uri="{FF2B5EF4-FFF2-40B4-BE49-F238E27FC236}">
                <a16:creationId xmlns:a16="http://schemas.microsoft.com/office/drawing/2014/main" id="{FF97CD62-6661-4F82-B30C-B7E018A2F836}"/>
              </a:ext>
            </a:extLst>
          </p:cNvPr>
          <p:cNvSpPr>
            <a:spLocks noGrp="1"/>
          </p:cNvSpPr>
          <p:nvPr>
            <p:ph idx="1"/>
          </p:nvPr>
        </p:nvSpPr>
        <p:spPr>
          <a:xfrm>
            <a:off x="1043492" y="2323653"/>
            <a:ext cx="6777317" cy="952948"/>
          </a:xfrm>
        </p:spPr>
        <p:txBody>
          <a:bodyPr/>
          <a:lstStyle/>
          <a:p>
            <a:r>
              <a:rPr lang="en-US" dirty="0"/>
              <a:t>Keeps everything streamlined.  Food production records are always the same.</a:t>
            </a:r>
          </a:p>
        </p:txBody>
      </p:sp>
      <p:pic>
        <p:nvPicPr>
          <p:cNvPr id="3074" name="Picture 2" descr="Image result for chef with paperwork">
            <a:extLst>
              <a:ext uri="{FF2B5EF4-FFF2-40B4-BE49-F238E27FC236}">
                <a16:creationId xmlns:a16="http://schemas.microsoft.com/office/drawing/2014/main" id="{3F4D94A5-610F-4FE3-ABA6-86BAB738FC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2425" y="3521531"/>
            <a:ext cx="3219450" cy="2144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2559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Parts of a Standardized Recipe</a:t>
            </a:r>
          </a:p>
        </p:txBody>
      </p:sp>
      <p:sp>
        <p:nvSpPr>
          <p:cNvPr id="3" name="Content Placeholder 2"/>
          <p:cNvSpPr>
            <a:spLocks noGrp="1"/>
          </p:cNvSpPr>
          <p:nvPr>
            <p:ph idx="1"/>
          </p:nvPr>
        </p:nvSpPr>
        <p:spPr/>
        <p:txBody>
          <a:bodyPr>
            <a:normAutofit fontScale="92500" lnSpcReduction="20000"/>
          </a:bodyPr>
          <a:lstStyle/>
          <a:p>
            <a:r>
              <a:rPr lang="en-US" dirty="0"/>
              <a:t>Name of the recipe</a:t>
            </a:r>
          </a:p>
          <a:p>
            <a:r>
              <a:rPr lang="en-US" dirty="0"/>
              <a:t>Yield – how much will this make?</a:t>
            </a:r>
          </a:p>
          <a:p>
            <a:r>
              <a:rPr lang="en-US" dirty="0"/>
              <a:t>Portion Size – what is one serving?</a:t>
            </a:r>
          </a:p>
          <a:p>
            <a:r>
              <a:rPr lang="en-US" dirty="0"/>
              <a:t>Ingredients – be specific in what is needed and how much, use weight if possible</a:t>
            </a:r>
          </a:p>
          <a:p>
            <a:r>
              <a:rPr lang="en-US" dirty="0"/>
              <a:t>Step by step directions</a:t>
            </a:r>
          </a:p>
          <a:p>
            <a:r>
              <a:rPr lang="en-US" dirty="0"/>
              <a:t>Temperature, Time and Equipment</a:t>
            </a:r>
          </a:p>
          <a:p>
            <a:r>
              <a:rPr lang="en-US" dirty="0"/>
              <a:t>Nutrition information – federal law requires chains with 20 or more restaurants to have nutritional information available online or in the restaurant</a:t>
            </a:r>
          </a:p>
          <a:p>
            <a:endParaRPr lang="en-US" dirty="0"/>
          </a:p>
        </p:txBody>
      </p:sp>
    </p:spTree>
    <p:extLst>
      <p:ext uri="{BB962C8B-B14F-4D97-AF65-F5344CB8AC3E}">
        <p14:creationId xmlns:p14="http://schemas.microsoft.com/office/powerpoint/2010/main" val="1622269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5909" y="914400"/>
            <a:ext cx="2438400" cy="3046988"/>
          </a:xfrm>
          <a:prstGeom prst="rect">
            <a:avLst/>
          </a:prstGeom>
          <a:noFill/>
        </p:spPr>
        <p:txBody>
          <a:bodyPr wrap="square" rtlCol="0">
            <a:spAutoFit/>
          </a:bodyPr>
          <a:lstStyle/>
          <a:p>
            <a:r>
              <a:rPr lang="en-US" sz="800" u="sng" dirty="0"/>
              <a:t>Grandma J’s Oatmeal Cookie-1</a:t>
            </a:r>
            <a:endParaRPr lang="en-US" sz="800" dirty="0"/>
          </a:p>
          <a:p>
            <a:r>
              <a:rPr lang="en-US" sz="800" dirty="0"/>
              <a:t>½ cup shortening</a:t>
            </a:r>
          </a:p>
          <a:p>
            <a:r>
              <a:rPr lang="en-US" sz="800" dirty="0"/>
              <a:t>1/3 cup sugar</a:t>
            </a:r>
          </a:p>
          <a:p>
            <a:r>
              <a:rPr lang="en-US" sz="800" dirty="0"/>
              <a:t>½ cup brown sugar</a:t>
            </a:r>
          </a:p>
          <a:p>
            <a:r>
              <a:rPr lang="en-US" sz="800" dirty="0"/>
              <a:t>1 egg</a:t>
            </a:r>
          </a:p>
          <a:p>
            <a:r>
              <a:rPr lang="en-US" sz="800" dirty="0"/>
              <a:t>1 tsp. vanilla</a:t>
            </a:r>
          </a:p>
          <a:p>
            <a:r>
              <a:rPr lang="en-US" sz="800" dirty="0"/>
              <a:t>1 C + 2 tbsp. flour</a:t>
            </a:r>
          </a:p>
          <a:p>
            <a:r>
              <a:rPr lang="en-US" sz="800" dirty="0"/>
              <a:t>1/4 tsp. salt</a:t>
            </a:r>
          </a:p>
          <a:p>
            <a:r>
              <a:rPr lang="en-US" sz="800" dirty="0"/>
              <a:t>½ tsp. baking soda</a:t>
            </a:r>
          </a:p>
          <a:p>
            <a:r>
              <a:rPr lang="en-US" sz="800" dirty="0"/>
              <a:t>½ tsp. baking powder</a:t>
            </a:r>
          </a:p>
          <a:p>
            <a:r>
              <a:rPr lang="en-US" sz="800" dirty="0"/>
              <a:t>1 cup oatmeal</a:t>
            </a:r>
          </a:p>
          <a:p>
            <a:r>
              <a:rPr lang="en-US" sz="800" dirty="0"/>
              <a:t>¼ cup raisins or </a:t>
            </a:r>
            <a:r>
              <a:rPr lang="en-US" sz="800" dirty="0" err="1"/>
              <a:t>craisins</a:t>
            </a:r>
            <a:r>
              <a:rPr lang="en-US" sz="800" dirty="0"/>
              <a:t> - optional</a:t>
            </a:r>
          </a:p>
          <a:p>
            <a:r>
              <a:rPr lang="en-US" sz="800" dirty="0"/>
              <a:t> </a:t>
            </a:r>
          </a:p>
          <a:p>
            <a:r>
              <a:rPr lang="en-US" sz="800" dirty="0"/>
              <a:t>Preheat the oven to 350.</a:t>
            </a:r>
          </a:p>
          <a:p>
            <a:r>
              <a:rPr lang="en-US" sz="800" dirty="0"/>
              <a:t>Cream shortening, sugar and brown sugar.  Add eggs and vanilla and mix well.  Add flour, salt, baking powder and baking soda and mix about 30 seconds.  Add oatmeal and fully mix all ingredients.  Stir in raisins or </a:t>
            </a:r>
            <a:r>
              <a:rPr lang="en-US" sz="800" dirty="0" err="1"/>
              <a:t>craisins</a:t>
            </a:r>
            <a:r>
              <a:rPr lang="en-US" sz="800" dirty="0"/>
              <a:t>.  Using a cookie scoop, place on ungreased cookie sheet.  </a:t>
            </a:r>
            <a:r>
              <a:rPr lang="en-US" sz="800" u="sng" dirty="0"/>
              <a:t>Flatten with a fork or hand</a:t>
            </a:r>
            <a:r>
              <a:rPr lang="en-US" sz="800" dirty="0"/>
              <a:t>.  Bake at 350 for 8-10 minutes.  Makes 8-12 cookies </a:t>
            </a:r>
          </a:p>
          <a:p>
            <a:r>
              <a:rPr lang="en-US" sz="800" dirty="0"/>
              <a:t> </a:t>
            </a:r>
          </a:p>
        </p:txBody>
      </p:sp>
      <p:sp>
        <p:nvSpPr>
          <p:cNvPr id="5" name="TextBox 4"/>
          <p:cNvSpPr txBox="1"/>
          <p:nvPr/>
        </p:nvSpPr>
        <p:spPr>
          <a:xfrm>
            <a:off x="865909" y="4114800"/>
            <a:ext cx="2514600" cy="2092881"/>
          </a:xfrm>
          <a:prstGeom prst="rect">
            <a:avLst/>
          </a:prstGeom>
          <a:noFill/>
        </p:spPr>
        <p:txBody>
          <a:bodyPr wrap="square" rtlCol="0">
            <a:spAutoFit/>
          </a:bodyPr>
          <a:lstStyle/>
          <a:p>
            <a:r>
              <a:rPr lang="en-US" sz="800" u="sng" dirty="0"/>
              <a:t>Grandma J’s Oatmeal Cookie-2</a:t>
            </a:r>
            <a:endParaRPr lang="en-US" sz="800" dirty="0"/>
          </a:p>
          <a:p>
            <a:r>
              <a:rPr lang="en-US" sz="800" dirty="0"/>
              <a:t>½ cup shortening</a:t>
            </a:r>
          </a:p>
          <a:p>
            <a:r>
              <a:rPr lang="en-US" sz="800" dirty="0"/>
              <a:t>1/3 cup sugar</a:t>
            </a:r>
          </a:p>
          <a:p>
            <a:r>
              <a:rPr lang="en-US" sz="800" dirty="0"/>
              <a:t>½ cup brown sugar</a:t>
            </a:r>
          </a:p>
          <a:p>
            <a:r>
              <a:rPr lang="en-US" sz="800" dirty="0"/>
              <a:t>1 egg</a:t>
            </a:r>
          </a:p>
          <a:p>
            <a:r>
              <a:rPr lang="en-US" sz="800" dirty="0"/>
              <a:t>1 tsp. vanilla</a:t>
            </a:r>
          </a:p>
          <a:p>
            <a:r>
              <a:rPr lang="en-US" sz="800" dirty="0"/>
              <a:t>1 C + 2 tbsp. flour</a:t>
            </a:r>
          </a:p>
          <a:p>
            <a:r>
              <a:rPr lang="en-US" sz="800" dirty="0"/>
              <a:t>1/4 tsp. salt</a:t>
            </a:r>
          </a:p>
          <a:p>
            <a:r>
              <a:rPr lang="en-US" sz="800" dirty="0"/>
              <a:t>½ tsp. baking soda</a:t>
            </a:r>
          </a:p>
          <a:p>
            <a:r>
              <a:rPr lang="en-US" sz="800" dirty="0"/>
              <a:t>½ tsp. baking powder</a:t>
            </a:r>
          </a:p>
          <a:p>
            <a:r>
              <a:rPr lang="en-US" sz="800" dirty="0"/>
              <a:t>1 cup oatmeal</a:t>
            </a:r>
          </a:p>
          <a:p>
            <a:r>
              <a:rPr lang="en-US" sz="800" dirty="0"/>
              <a:t>¼ cup raisins or </a:t>
            </a:r>
            <a:r>
              <a:rPr lang="en-US" sz="800" dirty="0" err="1"/>
              <a:t>craisins</a:t>
            </a:r>
            <a:r>
              <a:rPr lang="en-US" sz="800" dirty="0"/>
              <a:t> - optional</a:t>
            </a:r>
          </a:p>
          <a:p>
            <a:r>
              <a:rPr lang="en-US" sz="800" dirty="0"/>
              <a:t> </a:t>
            </a:r>
          </a:p>
          <a:p>
            <a:r>
              <a:rPr lang="en-US" sz="800" dirty="0"/>
              <a:t>Bake at 350 for 8-10 minutes.  </a:t>
            </a:r>
          </a:p>
          <a:p>
            <a:endParaRPr lang="en-US" dirty="0"/>
          </a:p>
        </p:txBody>
      </p:sp>
      <p:sp>
        <p:nvSpPr>
          <p:cNvPr id="6" name="TextBox 5"/>
          <p:cNvSpPr txBox="1"/>
          <p:nvPr/>
        </p:nvSpPr>
        <p:spPr>
          <a:xfrm>
            <a:off x="4343400" y="1676400"/>
            <a:ext cx="3352800" cy="1231106"/>
          </a:xfrm>
          <a:prstGeom prst="rect">
            <a:avLst/>
          </a:prstGeom>
          <a:noFill/>
        </p:spPr>
        <p:txBody>
          <a:bodyPr wrap="square" rtlCol="0">
            <a:spAutoFit/>
          </a:bodyPr>
          <a:lstStyle/>
          <a:p>
            <a:r>
              <a:rPr lang="en-US" sz="800" u="sng" dirty="0"/>
              <a:t>Grandma J’s Oatmeal Cookie-3</a:t>
            </a:r>
            <a:endParaRPr lang="en-US" sz="800" dirty="0"/>
          </a:p>
          <a:p>
            <a:r>
              <a:rPr lang="en-US" sz="800" dirty="0"/>
              <a:t>Cream ½ cup shortening, 1/3 cup sugar, and ½ cup brown sugar in a mixer.  Beat in 1 egg and 1 </a:t>
            </a:r>
            <a:r>
              <a:rPr lang="en-US" sz="800" dirty="0" err="1"/>
              <a:t>tsp</a:t>
            </a:r>
            <a:r>
              <a:rPr lang="en-US" sz="800" dirty="0"/>
              <a:t> vanilla.  Mix in 1 cup + 2 </a:t>
            </a:r>
            <a:r>
              <a:rPr lang="en-US" sz="800" dirty="0" err="1"/>
              <a:t>tbsp</a:t>
            </a:r>
            <a:r>
              <a:rPr lang="en-US" sz="800" dirty="0"/>
              <a:t> flour, ¼ </a:t>
            </a:r>
            <a:r>
              <a:rPr lang="en-US" sz="800" dirty="0" err="1"/>
              <a:t>tsp</a:t>
            </a:r>
            <a:r>
              <a:rPr lang="en-US" sz="800" dirty="0"/>
              <a:t> salt, ½ </a:t>
            </a:r>
            <a:r>
              <a:rPr lang="en-US" sz="800" dirty="0" err="1"/>
              <a:t>tsp</a:t>
            </a:r>
            <a:r>
              <a:rPr lang="en-US" sz="800" dirty="0"/>
              <a:t> baking soda, ½ </a:t>
            </a:r>
            <a:r>
              <a:rPr lang="en-US" sz="800" dirty="0" err="1"/>
              <a:t>tsp</a:t>
            </a:r>
            <a:r>
              <a:rPr lang="en-US" sz="800" dirty="0"/>
              <a:t> baking powder.  Stir in 1 cup oatmeal and ¼ cup of raisins or </a:t>
            </a:r>
            <a:r>
              <a:rPr lang="en-US" sz="800" dirty="0" err="1"/>
              <a:t>craisins</a:t>
            </a:r>
            <a:r>
              <a:rPr lang="en-US" sz="800" dirty="0"/>
              <a:t>.  Roll in balls, flatten with a fork or hand.  Bake at 350 8-10 minutes on an ungreased cookie sheet.</a:t>
            </a:r>
          </a:p>
          <a:p>
            <a:endParaRPr lang="en-US" dirty="0"/>
          </a:p>
        </p:txBody>
      </p:sp>
      <p:sp>
        <p:nvSpPr>
          <p:cNvPr id="7" name="TextBox 6"/>
          <p:cNvSpPr txBox="1"/>
          <p:nvPr/>
        </p:nvSpPr>
        <p:spPr>
          <a:xfrm>
            <a:off x="4343400" y="3048000"/>
            <a:ext cx="3803073" cy="3046988"/>
          </a:xfrm>
          <a:prstGeom prst="rect">
            <a:avLst/>
          </a:prstGeom>
          <a:noFill/>
        </p:spPr>
        <p:txBody>
          <a:bodyPr wrap="square" rtlCol="0">
            <a:spAutoFit/>
          </a:bodyPr>
          <a:lstStyle/>
          <a:p>
            <a:r>
              <a:rPr lang="en-US" sz="800" u="sng" dirty="0"/>
              <a:t>Grandma J’s Oatmeal Cookie – Yields 12 cookies-4</a:t>
            </a:r>
            <a:endParaRPr lang="en-US" sz="800" dirty="0"/>
          </a:p>
          <a:p>
            <a:r>
              <a:rPr lang="en-US" sz="800" dirty="0"/>
              <a:t>½ cup shortening</a:t>
            </a:r>
          </a:p>
          <a:p>
            <a:r>
              <a:rPr lang="en-US" sz="800" dirty="0"/>
              <a:t>1/3 cup sugar</a:t>
            </a:r>
          </a:p>
          <a:p>
            <a:r>
              <a:rPr lang="en-US" sz="800" dirty="0"/>
              <a:t>½ cup brown sugar</a:t>
            </a:r>
          </a:p>
          <a:p>
            <a:r>
              <a:rPr lang="en-US" sz="800" dirty="0"/>
              <a:t>1 egg</a:t>
            </a:r>
          </a:p>
          <a:p>
            <a:r>
              <a:rPr lang="en-US" sz="800" dirty="0"/>
              <a:t>1 tsp. vanilla</a:t>
            </a:r>
          </a:p>
          <a:p>
            <a:r>
              <a:rPr lang="en-US" sz="800" dirty="0"/>
              <a:t>1 C + 2 tbsp. flour</a:t>
            </a:r>
          </a:p>
          <a:p>
            <a:r>
              <a:rPr lang="en-US" sz="800" dirty="0"/>
              <a:t>1/4 tsp. salt</a:t>
            </a:r>
          </a:p>
          <a:p>
            <a:r>
              <a:rPr lang="en-US" sz="800" dirty="0"/>
              <a:t>½ tsp. baking soda</a:t>
            </a:r>
          </a:p>
          <a:p>
            <a:r>
              <a:rPr lang="en-US" sz="800" dirty="0"/>
              <a:t>½ tsp. baking powder</a:t>
            </a:r>
          </a:p>
          <a:p>
            <a:r>
              <a:rPr lang="en-US" sz="800" dirty="0"/>
              <a:t>1 cup oatmeal</a:t>
            </a:r>
          </a:p>
          <a:p>
            <a:r>
              <a:rPr lang="en-US" sz="800" dirty="0"/>
              <a:t>¼ cup </a:t>
            </a:r>
            <a:r>
              <a:rPr lang="en-US" sz="800" dirty="0" err="1"/>
              <a:t>craisins</a:t>
            </a:r>
            <a:endParaRPr lang="en-US" sz="800" dirty="0"/>
          </a:p>
          <a:p>
            <a:r>
              <a:rPr lang="en-US" sz="800" dirty="0"/>
              <a:t> </a:t>
            </a:r>
          </a:p>
          <a:p>
            <a:r>
              <a:rPr lang="en-US" sz="800" dirty="0"/>
              <a:t>1.  Preheat the oven to 350.</a:t>
            </a:r>
          </a:p>
          <a:p>
            <a:r>
              <a:rPr lang="en-US" sz="800" dirty="0"/>
              <a:t>2.  Cream shortening, sugar and brown sugar.  </a:t>
            </a:r>
          </a:p>
          <a:p>
            <a:r>
              <a:rPr lang="en-US" sz="800" dirty="0"/>
              <a:t>3.  Add eggs and vanilla and mix well.  </a:t>
            </a:r>
          </a:p>
          <a:p>
            <a:r>
              <a:rPr lang="en-US" sz="800" dirty="0"/>
              <a:t>4.  Add flour, salt, baking powder and baking soda and mix </a:t>
            </a:r>
          </a:p>
          <a:p>
            <a:r>
              <a:rPr lang="en-US" sz="800" dirty="0"/>
              <a:t>     about 30 seconds.  </a:t>
            </a:r>
          </a:p>
          <a:p>
            <a:r>
              <a:rPr lang="en-US" sz="800" dirty="0"/>
              <a:t>5.  Add oatmeal and fully mix all ingredients.  </a:t>
            </a:r>
          </a:p>
          <a:p>
            <a:r>
              <a:rPr lang="en-US" sz="800" dirty="0"/>
              <a:t>6.  Stir in raisins or </a:t>
            </a:r>
            <a:r>
              <a:rPr lang="en-US" sz="800" dirty="0" err="1"/>
              <a:t>craisins</a:t>
            </a:r>
            <a:r>
              <a:rPr lang="en-US" sz="800" dirty="0"/>
              <a:t>.  </a:t>
            </a:r>
          </a:p>
          <a:p>
            <a:r>
              <a:rPr lang="en-US" sz="800" dirty="0"/>
              <a:t>7.  Using a ¾ oz. cookie scoop, scoop dough and place on ungreased      </a:t>
            </a:r>
          </a:p>
          <a:p>
            <a:r>
              <a:rPr lang="en-US" sz="800" dirty="0"/>
              <a:t>      cookie sheet.   </a:t>
            </a:r>
            <a:r>
              <a:rPr lang="en-US" sz="800" u="sng" dirty="0"/>
              <a:t>Flatten with a fork or hand</a:t>
            </a:r>
            <a:r>
              <a:rPr lang="en-US" sz="800" dirty="0"/>
              <a:t>.  </a:t>
            </a:r>
          </a:p>
          <a:p>
            <a:r>
              <a:rPr lang="en-US" sz="800" dirty="0"/>
              <a:t>8.  Bake at 350 for 8-10 minutes.  </a:t>
            </a:r>
          </a:p>
          <a:p>
            <a:endParaRPr lang="en-US" sz="800" dirty="0"/>
          </a:p>
        </p:txBody>
      </p:sp>
      <p:sp>
        <p:nvSpPr>
          <p:cNvPr id="8" name="TextBox 7"/>
          <p:cNvSpPr txBox="1"/>
          <p:nvPr/>
        </p:nvSpPr>
        <p:spPr>
          <a:xfrm>
            <a:off x="2667000" y="914400"/>
            <a:ext cx="5638800" cy="461665"/>
          </a:xfrm>
          <a:prstGeom prst="rect">
            <a:avLst/>
          </a:prstGeom>
          <a:noFill/>
        </p:spPr>
        <p:txBody>
          <a:bodyPr wrap="square" rtlCol="0">
            <a:spAutoFit/>
          </a:bodyPr>
          <a:lstStyle/>
          <a:p>
            <a:r>
              <a:rPr lang="en-US" sz="2400" dirty="0"/>
              <a:t>Which one is a standardized recipe?</a:t>
            </a:r>
          </a:p>
        </p:txBody>
      </p:sp>
    </p:spTree>
    <p:extLst>
      <p:ext uri="{BB962C8B-B14F-4D97-AF65-F5344CB8AC3E}">
        <p14:creationId xmlns:p14="http://schemas.microsoft.com/office/powerpoint/2010/main" val="1364295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1"/>
            <a:ext cx="6777317" cy="2362200"/>
          </a:xfrm>
        </p:spPr>
        <p:txBody>
          <a:bodyPr>
            <a:normAutofit/>
          </a:bodyPr>
          <a:lstStyle/>
          <a:p>
            <a:pPr marL="68580" indent="0">
              <a:buNone/>
            </a:pPr>
            <a:r>
              <a:rPr lang="en-US" sz="4800" dirty="0"/>
              <a:t>Do standardized recipes matter at home?</a:t>
            </a:r>
          </a:p>
        </p:txBody>
      </p:sp>
      <p:pic>
        <p:nvPicPr>
          <p:cNvPr id="2050" name="Picture 2" descr="http://photo.goodreads.com/books/1174513619l/41105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743200"/>
            <a:ext cx="2533650" cy="342385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primdoodles.com/images/kitchenrecipecardtempla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810000"/>
            <a:ext cx="2486025" cy="1702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714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48736"/>
          </a:xfrm>
        </p:spPr>
        <p:txBody>
          <a:bodyPr>
            <a:normAutofit fontScale="90000"/>
          </a:bodyPr>
          <a:lstStyle/>
          <a:p>
            <a:r>
              <a:rPr lang="en-US" dirty="0"/>
              <a:t>How to use a recipe</a:t>
            </a:r>
          </a:p>
        </p:txBody>
      </p:sp>
      <p:sp>
        <p:nvSpPr>
          <p:cNvPr id="3" name="Content Placeholder 2"/>
          <p:cNvSpPr>
            <a:spLocks noGrp="1"/>
          </p:cNvSpPr>
          <p:nvPr>
            <p:ph idx="1"/>
          </p:nvPr>
        </p:nvSpPr>
        <p:spPr>
          <a:xfrm>
            <a:off x="1066800" y="1828800"/>
            <a:ext cx="6777317" cy="1447800"/>
          </a:xfrm>
        </p:spPr>
        <p:txBody>
          <a:bodyPr/>
          <a:lstStyle/>
          <a:p>
            <a:r>
              <a:rPr lang="en-US" dirty="0"/>
              <a:t>READ THE RECIPE COMPLETELY!!!!!</a:t>
            </a:r>
          </a:p>
          <a:p>
            <a:r>
              <a:rPr lang="en-US" dirty="0" err="1"/>
              <a:t>Mise</a:t>
            </a:r>
            <a:r>
              <a:rPr lang="en-US" dirty="0"/>
              <a:t> en place – </a:t>
            </a:r>
            <a:r>
              <a:rPr lang="en-US"/>
              <a:t>get it </a:t>
            </a:r>
            <a:r>
              <a:rPr lang="en-US" dirty="0"/>
              <a:t>all ready</a:t>
            </a:r>
          </a:p>
          <a:p>
            <a:r>
              <a:rPr lang="en-US" dirty="0"/>
              <a:t>Measure carefully and  Follow instructions</a:t>
            </a:r>
          </a:p>
        </p:txBody>
      </p:sp>
      <p:pic>
        <p:nvPicPr>
          <p:cNvPr id="6148" name="Picture 4" descr="http://www.antoniotahhan.com/posts/mushroom_cups/mise_en_pl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276600"/>
            <a:ext cx="4461579"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529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219200"/>
            <a:ext cx="6777317" cy="4191000"/>
          </a:xfrm>
        </p:spPr>
        <p:txBody>
          <a:bodyPr>
            <a:noAutofit/>
          </a:bodyPr>
          <a:lstStyle/>
          <a:p>
            <a:pPr marL="68580" indent="0">
              <a:buNone/>
            </a:pPr>
            <a:r>
              <a:rPr lang="en-US" sz="6600" dirty="0"/>
              <a:t>What does it mean to standardize something? </a:t>
            </a:r>
          </a:p>
        </p:txBody>
      </p:sp>
      <p:pic>
        <p:nvPicPr>
          <p:cNvPr id="4098" name="Picture 2" descr="http://automationprimer.com/wp-content/uploads/2012/05/standardDuck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438400"/>
            <a:ext cx="17145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0360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8C6A8-405A-43E7-AC79-22524E2D7346}"/>
              </a:ext>
            </a:extLst>
          </p:cNvPr>
          <p:cNvSpPr>
            <a:spLocks noGrp="1"/>
          </p:cNvSpPr>
          <p:nvPr>
            <p:ph type="title"/>
          </p:nvPr>
        </p:nvSpPr>
        <p:spPr/>
        <p:txBody>
          <a:bodyPr/>
          <a:lstStyle/>
          <a:p>
            <a:r>
              <a:rPr lang="en-US" dirty="0"/>
              <a:t>Standardized Recipe</a:t>
            </a:r>
          </a:p>
        </p:txBody>
      </p:sp>
      <p:sp>
        <p:nvSpPr>
          <p:cNvPr id="3" name="Content Placeholder 2">
            <a:extLst>
              <a:ext uri="{FF2B5EF4-FFF2-40B4-BE49-F238E27FC236}">
                <a16:creationId xmlns:a16="http://schemas.microsoft.com/office/drawing/2014/main" id="{CDAB4891-86E9-4721-A146-6CA72C24DFB9}"/>
              </a:ext>
            </a:extLst>
          </p:cNvPr>
          <p:cNvSpPr>
            <a:spLocks noGrp="1"/>
          </p:cNvSpPr>
          <p:nvPr>
            <p:ph idx="1"/>
          </p:nvPr>
        </p:nvSpPr>
        <p:spPr>
          <a:xfrm>
            <a:off x="1043492" y="2323653"/>
            <a:ext cx="6777317" cy="1333948"/>
          </a:xfrm>
        </p:spPr>
        <p:txBody>
          <a:bodyPr/>
          <a:lstStyle/>
          <a:p>
            <a:r>
              <a:rPr lang="en-US" dirty="0"/>
              <a:t>A standardized recipe has been found to produce the same good results and yield every time using a standardized format.</a:t>
            </a:r>
          </a:p>
        </p:txBody>
      </p:sp>
    </p:spTree>
    <p:extLst>
      <p:ext uri="{BB962C8B-B14F-4D97-AF65-F5344CB8AC3E}">
        <p14:creationId xmlns:p14="http://schemas.microsoft.com/office/powerpoint/2010/main" val="242616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371600"/>
            <a:ext cx="6777317" cy="4461029"/>
          </a:xfrm>
        </p:spPr>
        <p:txBody>
          <a:bodyPr>
            <a:normAutofit/>
          </a:bodyPr>
          <a:lstStyle/>
          <a:p>
            <a:pPr marL="68580" indent="0">
              <a:buNone/>
            </a:pPr>
            <a:r>
              <a:rPr lang="en-US" sz="5400" dirty="0"/>
              <a:t>Why would it be important for restaurants to standardize recipes?</a:t>
            </a:r>
          </a:p>
        </p:txBody>
      </p:sp>
      <p:pic>
        <p:nvPicPr>
          <p:cNvPr id="5122" name="Picture 2" descr="http://4.bp.blogspot.com/_jBIk61pGWyk/THvzSqZcbKI/AAAAAAAAC7E/wGLQOFf_KGw/s1600/Chili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3962400"/>
            <a:ext cx="2286000" cy="1809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621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27664"/>
            <a:ext cx="8077200" cy="1182136"/>
          </a:xfrm>
        </p:spPr>
        <p:txBody>
          <a:bodyPr>
            <a:normAutofit/>
          </a:bodyPr>
          <a:lstStyle/>
          <a:p>
            <a:r>
              <a:rPr lang="en-US" sz="3200" dirty="0"/>
              <a:t>Customer Satisfaction</a:t>
            </a:r>
            <a:br>
              <a:rPr lang="en-US" sz="3200" dirty="0">
                <a:solidFill>
                  <a:schemeClr val="tx1"/>
                </a:solidFill>
              </a:rPr>
            </a:br>
            <a:endParaRPr lang="en-US" sz="3200" dirty="0">
              <a:solidFill>
                <a:schemeClr val="tx1"/>
              </a:solidFill>
            </a:endParaRPr>
          </a:p>
        </p:txBody>
      </p:sp>
      <p:pic>
        <p:nvPicPr>
          <p:cNvPr id="3074" name="Picture 2" descr="http://whatscookingamerica.net/Poultry/OliveGarden_VenetianChick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895601"/>
            <a:ext cx="3225112" cy="2209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229100" y="3606800"/>
            <a:ext cx="609600" cy="369332"/>
          </a:xfrm>
          <a:prstGeom prst="rect">
            <a:avLst/>
          </a:prstGeom>
          <a:noFill/>
        </p:spPr>
        <p:txBody>
          <a:bodyPr wrap="square" rtlCol="0">
            <a:spAutoFit/>
          </a:bodyPr>
          <a:lstStyle/>
          <a:p>
            <a:r>
              <a:rPr lang="en-US" dirty="0"/>
              <a:t>OR</a:t>
            </a:r>
          </a:p>
        </p:txBody>
      </p:sp>
      <p:pic>
        <p:nvPicPr>
          <p:cNvPr id="3076" name="Picture 4" descr="http://4.bp.blogspot.com/_WzlogPi33K8/S58GFdIFXzI/AAAAAAAAAYM/zm-8c-EY-4I/s320/venetianapricotchicken_21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895601"/>
            <a:ext cx="3304374" cy="22098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AB5CF74-F531-4667-9CA9-3945C40326E9}"/>
              </a:ext>
            </a:extLst>
          </p:cNvPr>
          <p:cNvSpPr txBox="1"/>
          <p:nvPr/>
        </p:nvSpPr>
        <p:spPr>
          <a:xfrm>
            <a:off x="1295400" y="5638800"/>
            <a:ext cx="6477000" cy="646331"/>
          </a:xfrm>
          <a:prstGeom prst="rect">
            <a:avLst/>
          </a:prstGeom>
          <a:noFill/>
        </p:spPr>
        <p:txBody>
          <a:bodyPr wrap="square" rtlCol="0">
            <a:spAutoFit/>
          </a:bodyPr>
          <a:lstStyle/>
          <a:p>
            <a:pPr algn="ctr"/>
            <a:r>
              <a:rPr lang="en-US" dirty="0"/>
              <a:t>Consistency in every detail including preparation, nutritional content and presentation</a:t>
            </a:r>
          </a:p>
        </p:txBody>
      </p:sp>
      <p:sp>
        <p:nvSpPr>
          <p:cNvPr id="5" name="TextBox 4">
            <a:extLst>
              <a:ext uri="{FF2B5EF4-FFF2-40B4-BE49-F238E27FC236}">
                <a16:creationId xmlns:a16="http://schemas.microsoft.com/office/drawing/2014/main" id="{B9527D66-D801-4344-919F-6B06A395882C}"/>
              </a:ext>
            </a:extLst>
          </p:cNvPr>
          <p:cNvSpPr txBox="1"/>
          <p:nvPr/>
        </p:nvSpPr>
        <p:spPr>
          <a:xfrm>
            <a:off x="1143000" y="2362200"/>
            <a:ext cx="6324600" cy="369332"/>
          </a:xfrm>
          <a:prstGeom prst="rect">
            <a:avLst/>
          </a:prstGeom>
          <a:noFill/>
        </p:spPr>
        <p:txBody>
          <a:bodyPr wrap="square" rtlCol="0">
            <a:spAutoFit/>
          </a:bodyPr>
          <a:lstStyle/>
          <a:p>
            <a:pPr algn="ctr"/>
            <a:r>
              <a:rPr lang="en-US"/>
              <a:t>Olive Garden Venetian Apricot Chicken</a:t>
            </a:r>
            <a:endParaRPr lang="en-US" dirty="0"/>
          </a:p>
        </p:txBody>
      </p:sp>
    </p:spTree>
    <p:extLst>
      <p:ext uri="{BB962C8B-B14F-4D97-AF65-F5344CB8AC3E}">
        <p14:creationId xmlns:p14="http://schemas.microsoft.com/office/powerpoint/2010/main" val="2750737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295400"/>
            <a:ext cx="6777317" cy="4537229"/>
          </a:xfrm>
        </p:spPr>
        <p:txBody>
          <a:bodyPr>
            <a:normAutofit lnSpcReduction="10000"/>
          </a:bodyPr>
          <a:lstStyle/>
          <a:p>
            <a:pPr marL="68580" indent="0">
              <a:buNone/>
            </a:pPr>
            <a:r>
              <a:rPr lang="en-US" sz="4800" dirty="0"/>
              <a:t>What if we owned a bakery and these were the cookies we sold?</a:t>
            </a:r>
          </a:p>
          <a:p>
            <a:pPr marL="68580" indent="0">
              <a:buNone/>
            </a:pPr>
            <a:r>
              <a:rPr lang="en-US" sz="4800" dirty="0"/>
              <a:t>What if we opened a second store?</a:t>
            </a:r>
          </a:p>
        </p:txBody>
      </p:sp>
    </p:spTree>
    <p:extLst>
      <p:ext uri="{BB962C8B-B14F-4D97-AF65-F5344CB8AC3E}">
        <p14:creationId xmlns:p14="http://schemas.microsoft.com/office/powerpoint/2010/main" val="157228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295400"/>
            <a:ext cx="6777317" cy="4537229"/>
          </a:xfrm>
        </p:spPr>
        <p:txBody>
          <a:bodyPr>
            <a:normAutofit/>
          </a:bodyPr>
          <a:lstStyle/>
          <a:p>
            <a:pPr marL="68580" indent="0">
              <a:buNone/>
            </a:pPr>
            <a:r>
              <a:rPr lang="en-US" sz="4000" dirty="0">
                <a:solidFill>
                  <a:schemeClr val="accent1"/>
                </a:solidFill>
              </a:rPr>
              <a:t>Cost control</a:t>
            </a:r>
          </a:p>
          <a:p>
            <a:pPr marL="68580" indent="0">
              <a:buNone/>
            </a:pPr>
            <a:endParaRPr lang="en-US" sz="3200" dirty="0"/>
          </a:p>
          <a:p>
            <a:pPr marL="68580" indent="0">
              <a:buNone/>
            </a:pPr>
            <a:r>
              <a:rPr lang="en-US" sz="2000" dirty="0"/>
              <a:t>What if you didn’t measure accurately and used .04 in extra ingredients each time you made something (like extra </a:t>
            </a:r>
            <a:r>
              <a:rPr lang="en-US" sz="2000" dirty="0" err="1"/>
              <a:t>craisins</a:t>
            </a:r>
            <a:r>
              <a:rPr lang="en-US" sz="2000" dirty="0"/>
              <a:t>).  Let’s say you sold 160 oatmeal </a:t>
            </a:r>
            <a:r>
              <a:rPr lang="en-US" sz="2000" dirty="0" err="1"/>
              <a:t>craisin</a:t>
            </a:r>
            <a:r>
              <a:rPr lang="en-US" sz="2000" dirty="0"/>
              <a:t> cookies every day and you were open 6 days a week and closed major holidays – so let’s say you’re open 300 days a year.  How much money will you lose?  .04 x 160 x 300 = $1920 a year!!</a:t>
            </a:r>
          </a:p>
          <a:p>
            <a:pPr marL="68580" indent="0">
              <a:buNone/>
            </a:pPr>
            <a:endParaRPr lang="en-US" dirty="0"/>
          </a:p>
          <a:p>
            <a:pPr marL="68580" indent="0">
              <a:buNone/>
            </a:pPr>
            <a:endParaRPr lang="en-US" dirty="0"/>
          </a:p>
        </p:txBody>
      </p:sp>
    </p:spTree>
    <p:extLst>
      <p:ext uri="{BB962C8B-B14F-4D97-AF65-F5344CB8AC3E}">
        <p14:creationId xmlns:p14="http://schemas.microsoft.com/office/powerpoint/2010/main" val="976646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30272-3DD0-448E-82B9-7ADDE8B317E5}"/>
              </a:ext>
            </a:extLst>
          </p:cNvPr>
          <p:cNvSpPr>
            <a:spLocks noGrp="1"/>
          </p:cNvSpPr>
          <p:nvPr>
            <p:ph type="title"/>
          </p:nvPr>
        </p:nvSpPr>
        <p:spPr/>
        <p:txBody>
          <a:bodyPr>
            <a:normAutofit fontScale="90000"/>
          </a:bodyPr>
          <a:lstStyle/>
          <a:p>
            <a:r>
              <a:rPr lang="en-US" dirty="0"/>
              <a:t>Purchasing Procedures and Inventory Control</a:t>
            </a:r>
          </a:p>
        </p:txBody>
      </p:sp>
      <p:sp>
        <p:nvSpPr>
          <p:cNvPr id="3" name="Content Placeholder 2">
            <a:extLst>
              <a:ext uri="{FF2B5EF4-FFF2-40B4-BE49-F238E27FC236}">
                <a16:creationId xmlns:a16="http://schemas.microsoft.com/office/drawing/2014/main" id="{94F36BA6-D143-43B8-B585-320D7B6C4104}"/>
              </a:ext>
            </a:extLst>
          </p:cNvPr>
          <p:cNvSpPr>
            <a:spLocks noGrp="1"/>
          </p:cNvSpPr>
          <p:nvPr>
            <p:ph idx="1"/>
          </p:nvPr>
        </p:nvSpPr>
        <p:spPr>
          <a:xfrm>
            <a:off x="1043492" y="2323653"/>
            <a:ext cx="6777317" cy="1333948"/>
          </a:xfrm>
        </p:spPr>
        <p:txBody>
          <a:bodyPr/>
          <a:lstStyle/>
          <a:p>
            <a:r>
              <a:rPr lang="en-US" dirty="0"/>
              <a:t>You know what to purchase, how much to purchase and how much should be stored.</a:t>
            </a:r>
          </a:p>
        </p:txBody>
      </p:sp>
      <p:pic>
        <p:nvPicPr>
          <p:cNvPr id="1026" name="Picture 2" descr="Image result for restaurant inventory">
            <a:extLst>
              <a:ext uri="{FF2B5EF4-FFF2-40B4-BE49-F238E27FC236}">
                <a16:creationId xmlns:a16="http://schemas.microsoft.com/office/drawing/2014/main" id="{54A480CF-6075-44A0-A969-1355F35CE6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4631" y="3722667"/>
            <a:ext cx="3614738" cy="2398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2207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50FF3-CE87-4687-B2CD-7FE579370013}"/>
              </a:ext>
            </a:extLst>
          </p:cNvPr>
          <p:cNvSpPr>
            <a:spLocks noGrp="1"/>
          </p:cNvSpPr>
          <p:nvPr>
            <p:ph type="title"/>
          </p:nvPr>
        </p:nvSpPr>
        <p:spPr/>
        <p:txBody>
          <a:bodyPr>
            <a:normAutofit fontScale="90000"/>
          </a:bodyPr>
          <a:lstStyle/>
          <a:p>
            <a:r>
              <a:rPr lang="en-US" dirty="0"/>
              <a:t>Labor Cost Control &amp; Employee Confidence</a:t>
            </a:r>
          </a:p>
        </p:txBody>
      </p:sp>
      <p:sp>
        <p:nvSpPr>
          <p:cNvPr id="3" name="Content Placeholder 2">
            <a:extLst>
              <a:ext uri="{FF2B5EF4-FFF2-40B4-BE49-F238E27FC236}">
                <a16:creationId xmlns:a16="http://schemas.microsoft.com/office/drawing/2014/main" id="{98175E3C-6952-48B7-A584-7B4DEE9E4A99}"/>
              </a:ext>
            </a:extLst>
          </p:cNvPr>
          <p:cNvSpPr>
            <a:spLocks noGrp="1"/>
          </p:cNvSpPr>
          <p:nvPr>
            <p:ph idx="1"/>
          </p:nvPr>
        </p:nvSpPr>
        <p:spPr>
          <a:xfrm>
            <a:off x="1043492" y="2323653"/>
            <a:ext cx="6777317" cy="1714948"/>
          </a:xfrm>
        </p:spPr>
        <p:txBody>
          <a:bodyPr/>
          <a:lstStyle/>
          <a:p>
            <a:r>
              <a:rPr lang="en-US" dirty="0"/>
              <a:t>Less training required.  </a:t>
            </a:r>
          </a:p>
          <a:p>
            <a:r>
              <a:rPr lang="en-US" dirty="0"/>
              <a:t>Creating the same recipe decreases preparation problems and food shortages.</a:t>
            </a:r>
          </a:p>
        </p:txBody>
      </p:sp>
      <p:pic>
        <p:nvPicPr>
          <p:cNvPr id="2050" name="Picture 2" descr="Image result for restaurant food prep">
            <a:extLst>
              <a:ext uri="{FF2B5EF4-FFF2-40B4-BE49-F238E27FC236}">
                <a16:creationId xmlns:a16="http://schemas.microsoft.com/office/drawing/2014/main" id="{98A65A46-0FAD-4719-8644-A2012599A3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995088"/>
            <a:ext cx="2800350" cy="1866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19840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668</TotalTime>
  <Words>576</Words>
  <Application>Microsoft Office PowerPoint</Application>
  <PresentationFormat>On-screen Show (4:3)</PresentationFormat>
  <Paragraphs>91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Century Gothic</vt:lpstr>
      <vt:lpstr>Wingdings 2</vt:lpstr>
      <vt:lpstr>Austin</vt:lpstr>
      <vt:lpstr>Standardized Recipes</vt:lpstr>
      <vt:lpstr>PowerPoint Presentation</vt:lpstr>
      <vt:lpstr>Standardized Recipe</vt:lpstr>
      <vt:lpstr>PowerPoint Presentation</vt:lpstr>
      <vt:lpstr>Customer Satisfaction </vt:lpstr>
      <vt:lpstr>PowerPoint Presentation</vt:lpstr>
      <vt:lpstr>PowerPoint Presentation</vt:lpstr>
      <vt:lpstr>Purchasing Procedures and Inventory Control</vt:lpstr>
      <vt:lpstr>Labor Cost Control &amp; Employee Confidence</vt:lpstr>
      <vt:lpstr>Reduced Record Keeping</vt:lpstr>
      <vt:lpstr>Parts of a Standardized Recipe</vt:lpstr>
      <vt:lpstr>PowerPoint Presentation</vt:lpstr>
      <vt:lpstr>PowerPoint Presentation</vt:lpstr>
      <vt:lpstr>How to use a recipe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Standardized Recipes</dc:title>
  <dc:creator>Teacher</dc:creator>
  <cp:lastModifiedBy>Becky</cp:lastModifiedBy>
  <cp:revision>14</cp:revision>
  <dcterms:created xsi:type="dcterms:W3CDTF">2012-10-24T17:02:36Z</dcterms:created>
  <dcterms:modified xsi:type="dcterms:W3CDTF">2018-08-07T01:37:33Z</dcterms:modified>
</cp:coreProperties>
</file>