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18" r:id="rId1"/>
  </p:sldMasterIdLst>
  <p:sldIdLst>
    <p:sldId id="256" r:id="rId2"/>
    <p:sldId id="26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59" r:id="rId13"/>
    <p:sldId id="272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2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498EF263-5733-CD48-997D-F8CFB910E2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>
              <a:extLst>
                <a:ext uri="{FF2B5EF4-FFF2-40B4-BE49-F238E27FC236}">
                  <a16:creationId xmlns:a16="http://schemas.microsoft.com/office/drawing/2014/main" id="{0B5FA668-5C7A-854A-BE34-5FCC66D1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2DBA8B-3255-1F4E-9F4D-550BD57BD8AB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D8631AF4-9698-AC40-91F1-30B13B7E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947D58AD-9B67-EA41-ACEB-9ABA2F3F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109273-2E69-CC45-8536-BDBF9692F2CA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CCCF3B-9780-5844-AD61-88C4E206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4B61EC-3F0C-C64D-B5DA-8F4611BD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6595D92-54A3-D747-AA05-F10CB655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1F2-6F2C-A44E-B5C0-743046B63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40597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CB28DC-C111-2E46-B50C-4B7FD6D2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338129-DA27-6B49-84DF-DE8FC232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0F5497-DF63-644C-AC08-83C6B3BB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7826-04EA-084B-879C-6609D96C1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0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587376-FC58-9D45-B7CB-F6FCA80528D7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520AE4-C20F-044D-82E1-7736D4B2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D3815B-1914-0C45-9564-2D8EB0B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A0261E-FE89-FB49-AA03-5FAFF5B7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12D4-1B93-E54D-8D4C-4EFF9D9B6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4E4C0-3354-D447-BB48-AD8FD1BB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A6BAB-7FA4-BB46-AB3E-6F819AB4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285268-80C6-6D47-B702-0A56B6BDB358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2F5C444-8434-8247-A1BD-E34825178F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3F1690-D34C-B746-B181-B0A06AB89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5B6C3F-6A13-384E-AC1E-4BFF228BD3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D6B0-9CA5-6743-9214-B60EAB229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2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52B46-0A39-1D40-A268-5D207908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67A6-4048-244E-9171-29207554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41AA-2715-7648-9B57-1211787A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09CA-4A7F-994C-9AA8-90769B2B9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0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2AE26D-C2B1-8248-8092-C737593E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5F5CB-53D8-5542-A688-B57A0456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28917-0CA4-B042-B344-478AF85BC053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452A614-43C4-B44E-B9F8-C242AA7A98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846A5C-2B6F-EC4F-A622-B253DD123C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2E72C4-70C0-D843-B941-FB91E1789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F9A1-6F7F-C046-856A-BC11D1586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65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AFA548-C7FB-D045-A368-6D37F1767A4A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5FC6934-43D5-954D-8C9E-B78B2D6F92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13DBB5-58C7-814F-AAE9-8D411226C8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5A35B2E-5EB8-1F46-9FEF-F3743903E0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7798-B136-6247-A1A9-1EF575DED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10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DF2FF-9A08-2647-AD58-52CE3B92C3F6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7BB385-EA65-7746-B8FD-1DE21CE4B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DE1ECA-3338-EE41-87D3-91DB6A60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7CE48-D3B0-0C4E-AE9F-BA59D54D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3451-03BB-1E40-AEDF-986F44410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799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50576D-C5A0-8B48-995C-8C40404053E9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B3D6BA-79F0-914E-ADE9-4B038C8A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B1EC7B-AF8C-6E4B-AD2F-FCB57235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A1EAD4-C1BD-2D4E-A3C7-EFCBCFF8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1BF0-ADDB-8541-9A91-366E8BE17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7831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68E3EE-3675-BA4C-8C58-1FC263F321BD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770F36-9BB7-7141-A0B0-4CBCA21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44AA2E-3B21-8447-AF2B-09D3CDC2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FC0A4B-9D36-B94B-8897-374357A3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335A-A356-8147-912D-DCC67CC88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6890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6033D9-511D-F345-83BF-B898BD07610C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E97199-B78C-8E4D-8BF0-3968B418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3FC793-9F7B-7646-B69F-CDC96792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76C540-1598-3940-BD6F-4FBFFB80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5B5-7B76-3D43-9D69-5E0EAE9C8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74760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13992D-CC56-E948-A548-127F28B8CCD1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F975DF9-3962-6A46-8425-7AC0F414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F164567-528C-504C-ABD4-2CF6A886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1A7D8C6-EB3F-9342-B9E5-66315479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6791-98FF-9B46-AA8B-81554F20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5263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3AA904-AD57-2F4D-AD57-994095BA6F53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03FDCB2-88D9-1E4C-ABFD-17B754C3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6DA0EDD-B210-EE42-AED3-6A491B03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9F152F4-5862-5447-A425-BF95EE8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E3A1-B9A2-C348-9539-5289940A4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14566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3D41FA-46D3-5949-9AFF-C30250AD0EC7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1463AE4-6B49-B242-9BF7-A805C2D0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EA8C342-C6FB-E547-B13F-4432540B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8B07DE2-F310-D541-A653-E3D33656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B107-5002-504B-B5DD-03CF75281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6258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EF1484-0DB1-4D43-B220-3D7742DE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0C3BAA-1B32-724F-A730-E4A99EA0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DCFCD1-5F34-214F-B0D2-01439067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5E74-AAE6-F040-B08E-5165CFC76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46334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3A8F45-8BF4-444C-A9EC-B9B6497D1274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45B574B-2CA0-9B44-9AE7-42F748AE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995FF4D-CAB3-CE4B-993A-870D7DBD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CFF466-0A60-824E-B0ED-9EBA6B18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7E1A-BAA6-454B-9EC1-7550A6DB4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891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AAEF1F-E55C-6840-B11D-1C9E7347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881AFB-85E8-3B48-95FE-9D26DC41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E17B9F-E8FA-A748-8F1C-95D72E95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5A47-6FE3-FE48-929F-7B2CE07ED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586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E54B1EDA-B1DA-FB47-B583-8207FCC4159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AD1E88D5-D9BF-D046-B1F1-2F515E8FD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F32AA0-0F93-6F42-BB4C-B430F48EE254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383AF905-059C-024F-B4C1-9DECEDD7C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F8ECE928-8E65-4549-B5E0-2C718BC8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29F23A3-951A-7646-8DA8-FA7E10477A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FC3F18F-D8B4-024E-8009-46A4E44819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C5E4E-7D9D-1E49-A546-9D27E8177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AB20-1877-BC48-92AE-70FEC7C27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AB927-D080-3941-BEC2-32B4933BD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1ED3723-B882-2A4F-B75B-56F4A5EB0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09" r:id="rId7"/>
    <p:sldLayoutId id="2147483819" r:id="rId8"/>
    <p:sldLayoutId id="2147483810" r:id="rId9"/>
    <p:sldLayoutId id="2147483811" r:id="rId10"/>
    <p:sldLayoutId id="2147483820" r:id="rId11"/>
    <p:sldLayoutId id="2147483821" r:id="rId12"/>
    <p:sldLayoutId id="2147483812" r:id="rId13"/>
    <p:sldLayoutId id="2147483822" r:id="rId14"/>
    <p:sldLayoutId id="2147483823" r:id="rId15"/>
    <p:sldLayoutId id="2147483824" r:id="rId16"/>
    <p:sldLayoutId id="2147483825" r:id="rId17"/>
  </p:sldLayoutIdLst>
  <p:transition>
    <p:fade thruBlk="1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0CD32AC-314D-304E-B550-162DCB9CFA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620000" cy="16256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Tempus Sans ITC" pitchFamily="82" charset="0"/>
              </a:rPr>
              <a:t>Breakfast Foods</a:t>
            </a:r>
          </a:p>
        </p:txBody>
      </p:sp>
      <p:pic>
        <p:nvPicPr>
          <p:cNvPr id="15363" name="Picture 7" descr="breakfast">
            <a:extLst>
              <a:ext uri="{FF2B5EF4-FFF2-40B4-BE49-F238E27FC236}">
                <a16:creationId xmlns:a16="http://schemas.microsoft.com/office/drawing/2014/main" id="{D2083775-AFD6-904B-8A89-96DDE765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8034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6F2C3BB-9EA6-6442-804B-2FFAE3B7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Breakfast Meats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CF70-4C14-304C-B251-C0F1E2AF2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490788"/>
            <a:ext cx="4233862" cy="34448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Bacon:  Brined and cold smoked pork belly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Ham:  Hogs hind leg, cured or brined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Sausage:  Ground meat, usually pork, seasoned.  Might be put in casing to hold in moisture.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Bacon:  Boneless pork loin, trimmed, brined and smoked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Meats:  Smoked or cured fish, small steaks, pork chops, corned beef for hash (potatoes &amp; meat)</a:t>
            </a:r>
          </a:p>
        </p:txBody>
      </p:sp>
      <p:pic>
        <p:nvPicPr>
          <p:cNvPr id="24580" name="Picture 2" descr="Image result for breakfast meat">
            <a:extLst>
              <a:ext uri="{FF2B5EF4-FFF2-40B4-BE49-F238E27FC236}">
                <a16:creationId xmlns:a16="http://schemas.microsoft.com/office/drawing/2014/main" id="{C4D27B7D-569C-474B-A834-3EFBFD3D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73400"/>
            <a:ext cx="25558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1D9D-40C6-574A-BD42-6DD32B26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Cooking Breakfast Meat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63A09B1-E343-E241-B863-309E4328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1319212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Low temperature to avoid over cooking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Fry pan or large amounts in oven</a:t>
            </a:r>
          </a:p>
        </p:txBody>
      </p:sp>
      <p:pic>
        <p:nvPicPr>
          <p:cNvPr id="25604" name="Picture 2" descr="Image result for cooking bacon oven">
            <a:extLst>
              <a:ext uri="{FF2B5EF4-FFF2-40B4-BE49-F238E27FC236}">
                <a16:creationId xmlns:a16="http://schemas.microsoft.com/office/drawing/2014/main" id="{25F43A9E-4863-5142-94D0-6C9912E7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30638"/>
            <a:ext cx="31956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587BCC7-89FA-574C-B648-49761E3C1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Milk terms to know…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D94613-E66B-D54E-8208-80371BE32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Pasteurized</a:t>
            </a:r>
          </a:p>
          <a:p>
            <a:pPr eaLnBrk="1" fontAlgn="auto" hangingPunct="1">
              <a:buFontTx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Heated to destroy harmful bacteria</a:t>
            </a:r>
          </a:p>
          <a:p>
            <a:pPr eaLnBrk="1" fontAlgn="auto" hangingPunct="1">
              <a:buFontTx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Tx/>
              <a:buNone/>
              <a:defRPr/>
            </a:pPr>
            <a:r>
              <a:rPr lang="en-US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Homogenized</a:t>
            </a:r>
          </a:p>
          <a:p>
            <a:pPr eaLnBrk="1" fontAlgn="auto" hangingPunct="1">
              <a:buFontTx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Fat is broken down so that milk fat appears uniformly throughout the product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F93D6DC-5375-0846-91E0-5A3FF384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4386262" cy="1303337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Types of Milk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1201F34-2559-D54D-8170-CE97C546A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Milk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(4% Fat)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Fat (1-2% Fat)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Skim (0% Fat)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&amp; Half (10-18% Fat)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Cream (18-30% Fat)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Whipping Cream (30-36% Fat)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Cream (36% + Fat)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Occidental" pitchFamily="2" charset="0"/>
            </a:endParaRPr>
          </a:p>
        </p:txBody>
      </p:sp>
      <p:sp>
        <p:nvSpPr>
          <p:cNvPr id="5124" name="Content Placeholder 3">
            <a:extLst>
              <a:ext uri="{FF2B5EF4-FFF2-40B4-BE49-F238E27FC236}">
                <a16:creationId xmlns:a16="http://schemas.microsoft.com/office/drawing/2014/main" id="{43CE75E1-940A-9048-9A5C-7C89DB80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2487613"/>
            <a:ext cx="3336925" cy="34464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UHT – Ultra Pasteurized for shelf stability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Powdered - dehydrated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Lactose-Free – Lactose removed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Dairy Substitutes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Almond or other nuts</a:t>
            </a:r>
          </a:p>
        </p:txBody>
      </p:sp>
      <p:pic>
        <p:nvPicPr>
          <p:cNvPr id="27653" name="Picture 6" descr="Image result for types of milk">
            <a:extLst>
              <a:ext uri="{FF2B5EF4-FFF2-40B4-BE49-F238E27FC236}">
                <a16:creationId xmlns:a16="http://schemas.microsoft.com/office/drawing/2014/main" id="{93CCE16E-6914-A243-963B-B8412241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1350"/>
            <a:ext cx="23653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C3DC7CB-A6CA-0B4E-8DA9-68B21B35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3468687" cy="1303337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Other Dairy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ED2D-449D-134E-B61E-8411DF2B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Cultured Dairy (Bacteria added.  Gives tang, body and flavor)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Buttermilk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 Cream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Crème Fraiche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Occidental" pitchFamily="2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45A10-00D1-7B47-9CAD-261683B11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2487613"/>
            <a:ext cx="3336925" cy="36845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 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Fat, 16% Water,    2-4% Solids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Sweet:  No Salt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Salted:  Stores longer, enhanced flavor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European:  More fat, no salt, make with cultured cream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Whipped:  Increases volume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Clarified:  Water and solids removed, increases smoking point</a:t>
            </a:r>
          </a:p>
        </p:txBody>
      </p:sp>
      <p:pic>
        <p:nvPicPr>
          <p:cNvPr id="28677" name="Picture 2" descr="Image result for butter">
            <a:extLst>
              <a:ext uri="{FF2B5EF4-FFF2-40B4-BE49-F238E27FC236}">
                <a16:creationId xmlns:a16="http://schemas.microsoft.com/office/drawing/2014/main" id="{3503FA84-D964-5D4F-98A1-9B5F25DB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98500"/>
            <a:ext cx="22510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862DB56-CFAF-BD40-8BD6-F5BC6311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2786062" cy="1303337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Cheese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A449DC8B-2C41-6E41-97E3-47E49824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62200"/>
            <a:ext cx="6400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Fresh or Unripened Cheese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: Soft and White,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Examples: cottage, ricotta, cream, mozzarella, feta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Soft Cheese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:  Rinds are powdery white or golden orange,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creamy in texture      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Examples: Brie, Camembert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Semisoft: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Mild with buttery flavor, smooth, sliceable 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Examples:  Gouda, Munster, Havarti, Jack, Provolone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Blue-veined: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 Mold is injected or sprayed into cheese, strong flavor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Examples:  Blue, Gorgonzola, Roquefort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Firm: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Aged, firm texture, mild to sharp flavor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Examples:  Cheddar, Gruyere, Manchego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Very Hard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:  Ripened with bacteria &amp; enzymes, 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slow process, at least 2 years.  Hard and dry texture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Examples:  Asiago, Parmigiano, Pecorino Romano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Processed Cheese: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 Not really “cheese” but used as cheese</a:t>
            </a:r>
          </a:p>
          <a:p>
            <a:pPr eaLnBrk="1" hangingPunct="1"/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Examples:  American Cheese, Cheese Spread, Canned Cheese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9700" name="Picture 5" descr="cheese">
            <a:extLst>
              <a:ext uri="{FF2B5EF4-FFF2-40B4-BE49-F238E27FC236}">
                <a16:creationId xmlns:a16="http://schemas.microsoft.com/office/drawing/2014/main" id="{47335548-D481-BB4B-A91C-43979817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50888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A6B6-562C-394E-B815-40FF3A36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3338512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Breakfast Carbs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2403-343E-F746-97B1-720E88781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made</a:t>
            </a:r>
          </a:p>
          <a:p>
            <a:pPr lvl="2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Bagels, scones, donuts, muffins, croissants, English muffins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to Order</a:t>
            </a:r>
          </a:p>
          <a:p>
            <a:pPr lvl="2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Pancakes, French Toast, Waffles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091BB-E9AF-F040-BE11-8B2C4F3B5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2487613"/>
            <a:ext cx="3336925" cy="34464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</a:p>
          <a:p>
            <a:pPr lvl="2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on site, served with milk or cream</a:t>
            </a:r>
          </a:p>
          <a:p>
            <a:pPr lvl="2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Granular:  Grits or Farina</a:t>
            </a:r>
          </a:p>
          <a:p>
            <a:pPr lvl="2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Whole, cracked or flaked:  Oatmeal or Cracked Wheat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</a:p>
          <a:p>
            <a:pPr lvl="2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Purchased ready to eat</a:t>
            </a:r>
          </a:p>
        </p:txBody>
      </p:sp>
      <p:pic>
        <p:nvPicPr>
          <p:cNvPr id="30725" name="Picture 2" descr="Image result for breakfast breads">
            <a:extLst>
              <a:ext uri="{FF2B5EF4-FFF2-40B4-BE49-F238E27FC236}">
                <a16:creationId xmlns:a16="http://schemas.microsoft.com/office/drawing/2014/main" id="{CAAC2CBE-DB7D-5C4C-8AB9-A6450342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68363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43E45D3-E42A-C545-851F-2BD885EA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The Versatile Egg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9A6DC69-5E9C-9F4C-9F99-BAEB7C613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6799263" cy="34448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 Ingredient!!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shell, white (albumen), yolk, chalazae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White:  Protein and water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Yolk:  Protein, fat and thickener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AA, A, B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Jumbo, XL, L, M, S, Peewee 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recipes based on large eggs</a:t>
            </a:r>
          </a:p>
          <a:p>
            <a:pPr eaLnBrk="1" fontAlgn="auto" hangingPunct="1">
              <a:buFontTx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Tx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ccidental" pitchFamily="2" charset="0"/>
            </a:endParaRPr>
          </a:p>
        </p:txBody>
      </p:sp>
      <p:pic>
        <p:nvPicPr>
          <p:cNvPr id="16388" name="Picture 5" descr="first_brown_egg">
            <a:extLst>
              <a:ext uri="{FF2B5EF4-FFF2-40B4-BE49-F238E27FC236}">
                <a16:creationId xmlns:a16="http://schemas.microsoft.com/office/drawing/2014/main" id="{A73C03E0-0D2C-204B-9882-C3F9C152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057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0A6B7D9-88B3-D04C-8D67-62E4E4F3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Grades of Eggs</a:t>
            </a:r>
          </a:p>
        </p:txBody>
      </p:sp>
      <p:pic>
        <p:nvPicPr>
          <p:cNvPr id="17411" name="Picture 4" descr="Image result for grades of eggs">
            <a:extLst>
              <a:ext uri="{FF2B5EF4-FFF2-40B4-BE49-F238E27FC236}">
                <a16:creationId xmlns:a16="http://schemas.microsoft.com/office/drawing/2014/main" id="{F04384F7-E8AB-094B-A3FF-0B721E96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9"/>
          <a:stretch>
            <a:fillRect/>
          </a:stretch>
        </p:blipFill>
        <p:spPr bwMode="auto">
          <a:xfrm>
            <a:off x="804863" y="251460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Related image">
            <a:extLst>
              <a:ext uri="{FF2B5EF4-FFF2-40B4-BE49-F238E27FC236}">
                <a16:creationId xmlns:a16="http://schemas.microsoft.com/office/drawing/2014/main" id="{DE33F335-D33E-6E47-BAAB-9D46F0ED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1"/>
          <a:stretch>
            <a:fillRect/>
          </a:stretch>
        </p:blipFill>
        <p:spPr bwMode="auto">
          <a:xfrm>
            <a:off x="2971800" y="3962400"/>
            <a:ext cx="3209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DD18D19-C414-D940-81B3-F048F2C5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Sizes of Eggs</a:t>
            </a:r>
          </a:p>
        </p:txBody>
      </p:sp>
      <p:pic>
        <p:nvPicPr>
          <p:cNvPr id="18435" name="Picture 2" descr="Image result for sizes of eggs">
            <a:extLst>
              <a:ext uri="{FF2B5EF4-FFF2-40B4-BE49-F238E27FC236}">
                <a16:creationId xmlns:a16="http://schemas.microsoft.com/office/drawing/2014/main" id="{04EA9886-EB28-814F-A1CD-4BB260C1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819400"/>
            <a:ext cx="68691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32FDD7E-1B2F-6649-B770-412E66F2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Purchase Form</a:t>
            </a:r>
          </a:p>
        </p:txBody>
      </p:sp>
      <p:pic>
        <p:nvPicPr>
          <p:cNvPr id="19459" name="Picture 2" descr="Image result for fresh egg">
            <a:extLst>
              <a:ext uri="{FF2B5EF4-FFF2-40B4-BE49-F238E27FC236}">
                <a16:creationId xmlns:a16="http://schemas.microsoft.com/office/drawing/2014/main" id="{6EE7BFA4-E35A-0442-9FF5-5B59AFF8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1900"/>
            <a:ext cx="20240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>
            <a:extLst>
              <a:ext uri="{FF2B5EF4-FFF2-40B4-BE49-F238E27FC236}">
                <a16:creationId xmlns:a16="http://schemas.microsoft.com/office/drawing/2014/main" id="{5E494B64-2334-004C-A54D-34FD0124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70325"/>
            <a:ext cx="2024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Black" panose="020B0604020202020204" pitchFamily="34" charset="0"/>
              </a:rPr>
              <a:t>Fresh in Shell</a:t>
            </a:r>
          </a:p>
        </p:txBody>
      </p:sp>
      <p:pic>
        <p:nvPicPr>
          <p:cNvPr id="19461" name="Picture 4" descr="Image result for bag of eggs">
            <a:extLst>
              <a:ext uri="{FF2B5EF4-FFF2-40B4-BE49-F238E27FC236}">
                <a16:creationId xmlns:a16="http://schemas.microsoft.com/office/drawing/2014/main" id="{D08AB168-E338-F446-AEBD-6F950EBC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262438"/>
            <a:ext cx="24193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8DF96958-906B-9A4D-B779-2C6AB9F3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10250"/>
            <a:ext cx="2024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Black" panose="020B0604020202020204" pitchFamily="34" charset="0"/>
              </a:rPr>
              <a:t>Fresh Pooled</a:t>
            </a:r>
          </a:p>
        </p:txBody>
      </p:sp>
      <p:pic>
        <p:nvPicPr>
          <p:cNvPr id="19463" name="Picture 6" descr="Image result for frozen eggs commercial">
            <a:extLst>
              <a:ext uri="{FF2B5EF4-FFF2-40B4-BE49-F238E27FC236}">
                <a16:creationId xmlns:a16="http://schemas.microsoft.com/office/drawing/2014/main" id="{10A03F92-94C6-6348-8798-41C5B42E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32861"/>
          <a:stretch>
            <a:fillRect/>
          </a:stretch>
        </p:blipFill>
        <p:spPr bwMode="auto">
          <a:xfrm>
            <a:off x="6602413" y="2470150"/>
            <a:ext cx="1281112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0">
            <a:extLst>
              <a:ext uri="{FF2B5EF4-FFF2-40B4-BE49-F238E27FC236}">
                <a16:creationId xmlns:a16="http://schemas.microsoft.com/office/drawing/2014/main" id="{08CAE0F2-1F66-FD43-B126-9098CC4D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5834063"/>
            <a:ext cx="202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Black" panose="020B0604020202020204" pitchFamily="34" charset="0"/>
              </a:rPr>
              <a:t>Frozen</a:t>
            </a:r>
          </a:p>
        </p:txBody>
      </p:sp>
      <p:pic>
        <p:nvPicPr>
          <p:cNvPr id="19465" name="Picture 12" descr="Image result for powdered eggs">
            <a:extLst>
              <a:ext uri="{FF2B5EF4-FFF2-40B4-BE49-F238E27FC236}">
                <a16:creationId xmlns:a16="http://schemas.microsoft.com/office/drawing/2014/main" id="{38B5CD99-7381-CD43-8F43-F3F5B51B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501900"/>
            <a:ext cx="16033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6">
            <a:extLst>
              <a:ext uri="{FF2B5EF4-FFF2-40B4-BE49-F238E27FC236}">
                <a16:creationId xmlns:a16="http://schemas.microsoft.com/office/drawing/2014/main" id="{90C1376E-48E4-E14A-BE09-D37C602C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638675"/>
            <a:ext cx="202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Black" panose="020B0604020202020204" pitchFamily="34" charset="0"/>
              </a:rPr>
              <a:t>Dried or Powdered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AAFCC85-7CA2-B349-8BA2-2C679668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Shell Color</a:t>
            </a:r>
          </a:p>
        </p:txBody>
      </p:sp>
      <p:pic>
        <p:nvPicPr>
          <p:cNvPr id="20483" name="Picture 4" descr="Related image">
            <a:extLst>
              <a:ext uri="{FF2B5EF4-FFF2-40B4-BE49-F238E27FC236}">
                <a16:creationId xmlns:a16="http://schemas.microsoft.com/office/drawing/2014/main" id="{98A03C9E-1E97-4243-A8D6-AB986BA0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13562"/>
          <a:stretch>
            <a:fillRect/>
          </a:stretch>
        </p:blipFill>
        <p:spPr bwMode="auto">
          <a:xfrm>
            <a:off x="1204913" y="2743200"/>
            <a:ext cx="3505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>
            <a:extLst>
              <a:ext uri="{FF2B5EF4-FFF2-40B4-BE49-F238E27FC236}">
                <a16:creationId xmlns:a16="http://schemas.microsoft.com/office/drawing/2014/main" id="{E27D9A98-9603-434C-A6F1-8EB6C38FE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2859088"/>
            <a:ext cx="3124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 Black" panose="020B0604020202020204" pitchFamily="34" charset="0"/>
              </a:rPr>
              <a:t>Egg color depends on the breed of chicken.  No difference in taste or nutrition.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C849-39F1-374E-AA2F-1D903D6D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Ways to Cook an Egg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Fried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B137-8D1E-A248-B2DC-2C03A44C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490788"/>
            <a:ext cx="4157662" cy="34448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 Side Up:  Yolk is unbroken, not flipped</a:t>
            </a:r>
          </a:p>
          <a:p>
            <a:pPr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Basted:  Like sunny side up but the white is cooked while spooning hot butter or fat over the egg</a:t>
            </a:r>
          </a:p>
          <a:p>
            <a:pPr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Easy:  Egg is turned while cooking, runny yolk</a:t>
            </a:r>
          </a:p>
          <a:p>
            <a:pPr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Medium:  Egg is turned while cooking, slightly cooked yolk</a:t>
            </a:r>
          </a:p>
          <a:p>
            <a:pPr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Hard:  Egg is turned while cooking, yolk is firm</a:t>
            </a:r>
          </a:p>
          <a:p>
            <a:pPr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Scrambled: Egg whisked before cooking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8" name="Picture 2" descr="Image result for fried eggs">
            <a:extLst>
              <a:ext uri="{FF2B5EF4-FFF2-40B4-BE49-F238E27FC236}">
                <a16:creationId xmlns:a16="http://schemas.microsoft.com/office/drawing/2014/main" id="{392ABB14-35A1-AE4E-BABA-69FDDC99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0788"/>
            <a:ext cx="14557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Image result for basted eggs">
            <a:extLst>
              <a:ext uri="{FF2B5EF4-FFF2-40B4-BE49-F238E27FC236}">
                <a16:creationId xmlns:a16="http://schemas.microsoft.com/office/drawing/2014/main" id="{918317F8-93AA-3E4D-B120-C82B2715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2487613"/>
            <a:ext cx="13017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Image result for over well eggs">
            <a:extLst>
              <a:ext uri="{FF2B5EF4-FFF2-40B4-BE49-F238E27FC236}">
                <a16:creationId xmlns:a16="http://schemas.microsoft.com/office/drawing/2014/main" id="{585DC971-A540-824F-91E0-A5D7F649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988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Image result for over well eggs">
            <a:extLst>
              <a:ext uri="{FF2B5EF4-FFF2-40B4-BE49-F238E27FC236}">
                <a16:creationId xmlns:a16="http://schemas.microsoft.com/office/drawing/2014/main" id="{64AAE6AD-34F9-A54C-A3DE-C6006442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/>
          <a:stretch>
            <a:fillRect/>
          </a:stretch>
        </p:blipFill>
        <p:spPr bwMode="auto">
          <a:xfrm>
            <a:off x="5472113" y="3698875"/>
            <a:ext cx="1514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Image result for scrambled eggs">
            <a:extLst>
              <a:ext uri="{FF2B5EF4-FFF2-40B4-BE49-F238E27FC236}">
                <a16:creationId xmlns:a16="http://schemas.microsoft.com/office/drawing/2014/main" id="{5A2AEB6D-ADDF-2749-B5D8-2BA49161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5194300"/>
            <a:ext cx="14414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1FD15D7-17DC-8340-A568-3D45FC2B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Omelets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DE66-9407-F441-96C2-FD86F43B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490788"/>
            <a:ext cx="3929062" cy="3444875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French:  cooked while in pan then rolled with fillings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Frittata:  open faced omelet, fillings mixed into eggs, finished in oven or broiler</a:t>
            </a:r>
          </a:p>
        </p:txBody>
      </p:sp>
      <p:pic>
        <p:nvPicPr>
          <p:cNvPr id="22532" name="Picture 2" descr="Image result for french omelette">
            <a:extLst>
              <a:ext uri="{FF2B5EF4-FFF2-40B4-BE49-F238E27FC236}">
                <a16:creationId xmlns:a16="http://schemas.microsoft.com/office/drawing/2014/main" id="{459808C5-3EE0-B04B-87F6-E9F16001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8891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Related image">
            <a:extLst>
              <a:ext uri="{FF2B5EF4-FFF2-40B4-BE49-F238E27FC236}">
                <a16:creationId xmlns:a16="http://schemas.microsoft.com/office/drawing/2014/main" id="{FAFDDAFF-47F9-BA40-9B82-9C5830ED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0"/>
          <a:stretch>
            <a:fillRect/>
          </a:stretch>
        </p:blipFill>
        <p:spPr bwMode="auto">
          <a:xfrm>
            <a:off x="5854700" y="4151313"/>
            <a:ext cx="1831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395D574-08BA-A44E-AB7C-8558954A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Arial Black" panose="020B0604020202020204" pitchFamily="34" charset="0"/>
              </a:rPr>
              <a:t>Other Cooked Eggs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C941-0CFF-3440-BB70-B543CE44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490788"/>
            <a:ext cx="3929062" cy="34448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Poached Eggs – Removed from shells and cooked in gently simmering water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Boiled Eggs – Cooked in shells with runny yolk (simmer 4-6 minutes)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Boiled Eggs – Cooked in shells with firm yolk (simmer 12-15 minutes)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Shirred – baked in ramekins, yolks soft, whites firm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Quiche – egg and fillings baked in a crust</a:t>
            </a:r>
          </a:p>
        </p:txBody>
      </p:sp>
      <p:pic>
        <p:nvPicPr>
          <p:cNvPr id="23556" name="Picture 2" descr="Image result for poached eggs">
            <a:extLst>
              <a:ext uri="{FF2B5EF4-FFF2-40B4-BE49-F238E27FC236}">
                <a16:creationId xmlns:a16="http://schemas.microsoft.com/office/drawing/2014/main" id="{A020FAC7-2E77-054A-8F03-EDEC5EE8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5"/>
          <a:stretch>
            <a:fillRect/>
          </a:stretch>
        </p:blipFill>
        <p:spPr bwMode="auto">
          <a:xfrm>
            <a:off x="6170613" y="2490788"/>
            <a:ext cx="11430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Related image">
            <a:extLst>
              <a:ext uri="{FF2B5EF4-FFF2-40B4-BE49-F238E27FC236}">
                <a16:creationId xmlns:a16="http://schemas.microsoft.com/office/drawing/2014/main" id="{A469E828-95BF-FB49-8AC9-F4274857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633788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Image result for shirred eggs">
            <a:extLst>
              <a:ext uri="{FF2B5EF4-FFF2-40B4-BE49-F238E27FC236}">
                <a16:creationId xmlns:a16="http://schemas.microsoft.com/office/drawing/2014/main" id="{98477B3D-3374-2047-8FAA-72D265FD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072063"/>
            <a:ext cx="1636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Image result for quiche">
            <a:extLst>
              <a:ext uri="{FF2B5EF4-FFF2-40B4-BE49-F238E27FC236}">
                <a16:creationId xmlns:a16="http://schemas.microsoft.com/office/drawing/2014/main" id="{4BE0F6DF-9735-3146-BEA2-07F59BED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72063"/>
            <a:ext cx="14557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1297</TotalTime>
  <Words>707</Words>
  <Application>Microsoft Macintosh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Garamond</vt:lpstr>
      <vt:lpstr>Arial</vt:lpstr>
      <vt:lpstr>Calibri</vt:lpstr>
      <vt:lpstr>Tempus Sans ITC</vt:lpstr>
      <vt:lpstr>Arial Black</vt:lpstr>
      <vt:lpstr>Occidental</vt:lpstr>
      <vt:lpstr>Organic</vt:lpstr>
      <vt:lpstr>Breakfast Foods</vt:lpstr>
      <vt:lpstr>The Versatile Egg</vt:lpstr>
      <vt:lpstr>Grades of Eggs</vt:lpstr>
      <vt:lpstr>Sizes of Eggs</vt:lpstr>
      <vt:lpstr>Purchase Form</vt:lpstr>
      <vt:lpstr>Shell Color</vt:lpstr>
      <vt:lpstr>Ways to Cook an Egg Fried</vt:lpstr>
      <vt:lpstr>Omelets</vt:lpstr>
      <vt:lpstr>Other Cooked Eggs</vt:lpstr>
      <vt:lpstr>Breakfast Meats</vt:lpstr>
      <vt:lpstr>Cooking Breakfast Meat</vt:lpstr>
      <vt:lpstr>Milk terms to know…</vt:lpstr>
      <vt:lpstr>Types of Milk</vt:lpstr>
      <vt:lpstr>Other Dairy</vt:lpstr>
      <vt:lpstr>Cheese</vt:lpstr>
      <vt:lpstr>Breakfast Carbs</vt:lpstr>
    </vt:vector>
  </TitlesOfParts>
  <Manager/>
  <Company>Lone Peak High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Foods and Sandwiches</dc:title>
  <dc:subject/>
  <dc:creator>Becky Cox</dc:creator>
  <cp:keywords/>
  <dc:description/>
  <cp:lastModifiedBy>Microsoft Office User</cp:lastModifiedBy>
  <cp:revision>47</cp:revision>
  <cp:lastPrinted>1601-01-01T00:00:00Z</cp:lastPrinted>
  <dcterms:created xsi:type="dcterms:W3CDTF">2005-02-07T17:12:20Z</dcterms:created>
  <dcterms:modified xsi:type="dcterms:W3CDTF">2018-02-20T18:57:00Z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TC010903031033</vt:lpwstr>
  </property>
</Properties>
</file>