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3" r:id="rId6"/>
    <p:sldId id="270" r:id="rId7"/>
    <p:sldId id="266" r:id="rId8"/>
    <p:sldId id="267" r:id="rId9"/>
    <p:sldId id="268" r:id="rId10"/>
    <p:sldId id="276" r:id="rId11"/>
    <p:sldId id="278" r:id="rId12"/>
    <p:sldId id="281" r:id="rId13"/>
    <p:sldId id="282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Grains, </a:t>
            </a:r>
            <a:r>
              <a:rPr lang="en-US" dirty="0"/>
              <a:t>Potatoes, Legumes</a:t>
            </a:r>
            <a:endParaRPr dirty="0"/>
          </a:p>
        </p:txBody>
      </p:sp>
      <p:pic>
        <p:nvPicPr>
          <p:cNvPr id="1026" name="Picture 2" descr="Image result for grains, potatoes.legumes">
            <a:extLst>
              <a:ext uri="{FF2B5EF4-FFF2-40B4-BE49-F238E27FC236}">
                <a16:creationId xmlns:a16="http://schemas.microsoft.com/office/drawing/2014/main" id="{8A811B38-37AB-46C5-B03E-F4F9D68E6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3471"/>
          <a:stretch/>
        </p:blipFill>
        <p:spPr bwMode="auto">
          <a:xfrm>
            <a:off x="5624622" y="1702166"/>
            <a:ext cx="2157137" cy="25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Potatos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223284" y="1211350"/>
            <a:ext cx="8508416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bg2"/>
                </a:solidFill>
              </a:rPr>
              <a:t>Receiving, storage and handling</a:t>
            </a:r>
            <a:endParaRPr sz="2000" b="1" u="sng" dirty="0">
              <a:solidFill>
                <a:schemeClr val="bg2"/>
              </a:solidFill>
            </a:endParaRPr>
          </a:p>
          <a:p>
            <a:pPr marL="457200" lvl="0" indent="-355600" rtl="0">
              <a:lnSpc>
                <a:spcPct val="100000"/>
              </a:lnSpc>
              <a:spcAft>
                <a:spcPts val="0"/>
              </a:spcAft>
              <a:buSzPts val="2000"/>
              <a:buChar char="●"/>
            </a:pPr>
            <a:r>
              <a:rPr lang="en" sz="2000" dirty="0">
                <a:solidFill>
                  <a:schemeClr val="bg2"/>
                </a:solidFill>
              </a:rPr>
              <a:t>Select potatoes based on how they will be used</a:t>
            </a:r>
            <a:endParaRPr sz="2000" dirty="0">
              <a:solidFill>
                <a:schemeClr val="bg2"/>
              </a:solidFill>
            </a:endParaRPr>
          </a:p>
          <a:p>
            <a:pPr marL="457200" lvl="0" indent="-355600" rtl="0">
              <a:lnSpc>
                <a:spcPct val="100000"/>
              </a:lnSpc>
              <a:spcAft>
                <a:spcPts val="0"/>
              </a:spcAft>
              <a:buSzPts val="2000"/>
              <a:buChar char="●"/>
            </a:pPr>
            <a:r>
              <a:rPr lang="en" sz="2000" dirty="0">
                <a:solidFill>
                  <a:schemeClr val="bg2"/>
                </a:solidFill>
              </a:rPr>
              <a:t>Store potatoes in a cool, dry, dark, well ventilated place- not the refrigerator</a:t>
            </a:r>
            <a:endParaRPr sz="2000" dirty="0">
              <a:solidFill>
                <a:schemeClr val="bg2"/>
              </a:solidFill>
            </a:endParaRPr>
          </a:p>
          <a:p>
            <a:pPr marL="457200" lvl="0" indent="-355600" rtl="0">
              <a:lnSpc>
                <a:spcPct val="100000"/>
              </a:lnSpc>
              <a:spcAft>
                <a:spcPts val="0"/>
              </a:spcAft>
              <a:buSzPts val="2000"/>
              <a:buChar char="●"/>
            </a:pPr>
            <a:r>
              <a:rPr lang="en" sz="2000" dirty="0">
                <a:solidFill>
                  <a:schemeClr val="bg2"/>
                </a:solidFill>
              </a:rPr>
              <a:t>Before use, scrub and rinse well </a:t>
            </a:r>
            <a:endParaRPr sz="2000" dirty="0">
              <a:solidFill>
                <a:schemeClr val="bg2"/>
              </a:solidFill>
            </a:endParaRPr>
          </a:p>
          <a:p>
            <a:pPr marL="457200" lvl="0" indent="-355600">
              <a:lnSpc>
                <a:spcPct val="100000"/>
              </a:lnSpc>
              <a:spcAft>
                <a:spcPts val="0"/>
              </a:spcAft>
              <a:buSzPts val="2000"/>
              <a:buChar char="●"/>
            </a:pPr>
            <a:r>
              <a:rPr lang="en" sz="2000" dirty="0">
                <a:solidFill>
                  <a:schemeClr val="bg2"/>
                </a:solidFill>
              </a:rPr>
              <a:t>After cutting potatoes, if you are not </a:t>
            </a:r>
          </a:p>
          <a:p>
            <a:pPr marL="101600" lvl="0" indent="0">
              <a:lnSpc>
                <a:spcPct val="100000"/>
              </a:lnSpc>
              <a:spcAft>
                <a:spcPts val="0"/>
              </a:spcAft>
              <a:buSzPts val="2000"/>
              <a:buNone/>
            </a:pPr>
            <a:r>
              <a:rPr lang="en" sz="2000" dirty="0">
                <a:solidFill>
                  <a:schemeClr val="bg2"/>
                </a:solidFill>
              </a:rPr>
              <a:t>       cooking or baking them right away </a:t>
            </a:r>
          </a:p>
          <a:p>
            <a:pPr marL="101600" lvl="0" indent="0">
              <a:lnSpc>
                <a:spcPct val="100000"/>
              </a:lnSpc>
              <a:spcAft>
                <a:spcPts val="0"/>
              </a:spcAft>
              <a:buSzPts val="2000"/>
              <a:buNone/>
            </a:pPr>
            <a:r>
              <a:rPr lang="en" sz="2000" dirty="0">
                <a:solidFill>
                  <a:schemeClr val="bg2"/>
                </a:solidFill>
              </a:rPr>
              <a:t>       cover with water to prevent browning.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2" name="AutoShape 2" descr="Image result for variety of potatoes">
            <a:extLst>
              <a:ext uri="{FF2B5EF4-FFF2-40B4-BE49-F238E27FC236}">
                <a16:creationId xmlns:a16="http://schemas.microsoft.com/office/drawing/2014/main" id="{E98BC45D-5A13-471C-948E-7E00509F0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variety of potatoes">
            <a:extLst>
              <a:ext uri="{FF2B5EF4-FFF2-40B4-BE49-F238E27FC236}">
                <a16:creationId xmlns:a16="http://schemas.microsoft.com/office/drawing/2014/main" id="{C91B15A3-3446-4A76-8192-1411150425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856A55DC-EE51-45C3-81A2-285DA8FC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00" y="2571750"/>
            <a:ext cx="3810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2410112" y="545324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Categories of Potatoes</a:t>
            </a:r>
            <a:endParaRPr dirty="0"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935126" y="1180724"/>
            <a:ext cx="6796586" cy="3417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" b="1" dirty="0"/>
              <a:t>Starchy</a:t>
            </a:r>
            <a:r>
              <a:rPr lang="en" dirty="0"/>
              <a:t>:  Idaho, russets, and </a:t>
            </a:r>
            <a:r>
              <a:rPr lang="en-US" dirty="0"/>
              <a:t>yellow </a:t>
            </a:r>
            <a:r>
              <a:rPr lang="en" dirty="0"/>
              <a:t>sweet potatoes </a:t>
            </a:r>
            <a:endParaRPr dirty="0"/>
          </a:p>
          <a:p>
            <a:pPr marL="457200" lvl="0" indent="-355600" rtl="0">
              <a:spcAft>
                <a:spcPts val="0"/>
              </a:spcAft>
              <a:buSzPts val="2000"/>
              <a:buChar char="●"/>
            </a:pPr>
            <a:r>
              <a:rPr lang="en" dirty="0">
                <a:solidFill>
                  <a:schemeClr val="bg2"/>
                </a:solidFill>
              </a:rPr>
              <a:t>They are high in starch and low in moisture making them fluffy when cooked</a:t>
            </a:r>
            <a:endParaRPr dirty="0">
              <a:solidFill>
                <a:schemeClr val="bg2"/>
              </a:solidFill>
            </a:endParaRPr>
          </a:p>
          <a:p>
            <a:pPr marL="457200" lvl="0" indent="-355600" rtl="0">
              <a:spcAft>
                <a:spcPts val="0"/>
              </a:spcAft>
              <a:buSzPts val="2000"/>
              <a:buChar char="●"/>
            </a:pPr>
            <a:r>
              <a:rPr lang="en" dirty="0">
                <a:solidFill>
                  <a:schemeClr val="bg2"/>
                </a:solidFill>
              </a:rPr>
              <a:t>Good for boiling, baking, and frying. They do not hold their shape well after cooking.</a:t>
            </a:r>
          </a:p>
          <a:p>
            <a:pPr marL="101600" lvl="0" indent="0" rtl="0">
              <a:spcAft>
                <a:spcPts val="0"/>
              </a:spcAft>
              <a:buSzPts val="2000"/>
              <a:buNone/>
            </a:pPr>
            <a:r>
              <a:rPr lang="en" b="1" dirty="0">
                <a:solidFill>
                  <a:schemeClr val="bg2"/>
                </a:solidFill>
              </a:rPr>
              <a:t>Waxy:</a:t>
            </a:r>
            <a:r>
              <a:rPr lang="en" dirty="0">
                <a:solidFill>
                  <a:schemeClr val="bg2"/>
                </a:solidFill>
              </a:rPr>
              <a:t>  Red bliss or new potatoes</a:t>
            </a:r>
          </a:p>
          <a:p>
            <a:pPr marL="387350" indent="-285750">
              <a:buSzPts val="2000"/>
            </a:pPr>
            <a:r>
              <a:rPr lang="en-US" dirty="0">
                <a:solidFill>
                  <a:schemeClr val="bg2"/>
                </a:solidFill>
              </a:rPr>
              <a:t>Good for roasting, boiling, casseroles and potato salad.  They hold shape well after cooking</a:t>
            </a:r>
          </a:p>
          <a:p>
            <a:pPr marL="101600" indent="0">
              <a:buSzPts val="2000"/>
              <a:buNone/>
            </a:pPr>
            <a:r>
              <a:rPr lang="en-US" b="1" dirty="0">
                <a:solidFill>
                  <a:schemeClr val="bg2"/>
                </a:solidFill>
              </a:rPr>
              <a:t>All-Purpose:  </a:t>
            </a:r>
            <a:r>
              <a:rPr lang="en-US" dirty="0">
                <a:solidFill>
                  <a:schemeClr val="bg2"/>
                </a:solidFill>
              </a:rPr>
              <a:t>Yukon gold, purple Peruvian</a:t>
            </a:r>
          </a:p>
          <a:p>
            <a:pPr marL="387350" indent="-285750">
              <a:buSzPts val="2000"/>
            </a:pPr>
            <a:r>
              <a:rPr lang="en-US" dirty="0">
                <a:solidFill>
                  <a:schemeClr val="bg2"/>
                </a:solidFill>
              </a:rPr>
              <a:t>Medium starch content and good for anything.</a:t>
            </a:r>
            <a:endParaRPr lang="en" dirty="0">
              <a:solidFill>
                <a:schemeClr val="bg2"/>
              </a:solidFill>
            </a:endParaRPr>
          </a:p>
          <a:p>
            <a:pPr marL="101600" lvl="0" indent="0" rtl="0">
              <a:spcAft>
                <a:spcPts val="0"/>
              </a:spcAft>
              <a:buSzPts val="2000"/>
              <a:buNone/>
            </a:pPr>
            <a:endParaRPr b="1" dirty="0">
              <a:solidFill>
                <a:schemeClr val="bg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E9ACF107-EBDD-4AD5-BF88-5373B98C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" y="2571750"/>
            <a:ext cx="1574719" cy="11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yukon gold potatoes">
            <a:extLst>
              <a:ext uri="{FF2B5EF4-FFF2-40B4-BE49-F238E27FC236}">
                <a16:creationId xmlns:a16="http://schemas.microsoft.com/office/drawing/2014/main" id="{F95A85CC-E34D-4211-A747-945B7314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" y="3879050"/>
            <a:ext cx="1550520" cy="9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russet potatoes">
            <a:extLst>
              <a:ext uri="{FF2B5EF4-FFF2-40B4-BE49-F238E27FC236}">
                <a16:creationId xmlns:a16="http://schemas.microsoft.com/office/drawing/2014/main" id="{EBB996A3-0627-40F2-95EB-D137746D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4" y="1180724"/>
            <a:ext cx="1574718" cy="11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Legumes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189228" y="1595775"/>
            <a:ext cx="4542484" cy="2338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>
                <a:solidFill>
                  <a:schemeClr val="bg2"/>
                </a:solidFill>
              </a:rPr>
              <a:t>Beans: Lima, cannellini, black, pinto, kidney, soy</a:t>
            </a:r>
            <a:endParaRPr sz="2000" dirty="0">
              <a:solidFill>
                <a:schemeClr val="bg2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>
                <a:solidFill>
                  <a:schemeClr val="bg2"/>
                </a:solidFill>
              </a:rPr>
              <a:t>Lentils: Yellow, green, and brown</a:t>
            </a:r>
            <a:endParaRPr sz="2000" dirty="0">
              <a:solidFill>
                <a:schemeClr val="bg2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>
                <a:solidFill>
                  <a:schemeClr val="bg2"/>
                </a:solidFill>
              </a:rPr>
              <a:t>Peanuts: (Raw or unroasted)</a:t>
            </a:r>
            <a:endParaRPr sz="2000" dirty="0">
              <a:solidFill>
                <a:schemeClr val="bg2"/>
              </a:solidFill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>
                <a:solidFill>
                  <a:schemeClr val="bg2"/>
                </a:solidFill>
              </a:rPr>
              <a:t>Split peas</a:t>
            </a:r>
            <a:endParaRPr sz="2000" dirty="0">
              <a:solidFill>
                <a:schemeClr val="bg2"/>
              </a:solidFill>
            </a:endParaRPr>
          </a:p>
        </p:txBody>
      </p:sp>
      <p:pic>
        <p:nvPicPr>
          <p:cNvPr id="10242" name="Picture 2" descr="Image result for legumes">
            <a:extLst>
              <a:ext uri="{FF2B5EF4-FFF2-40B4-BE49-F238E27FC236}">
                <a16:creationId xmlns:a16="http://schemas.microsoft.com/office/drawing/2014/main" id="{09CE35B6-517C-4233-8F1B-EE3B8BBB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6" y="1722255"/>
            <a:ext cx="3475517" cy="20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400250" y="458992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Storing and Cooking </a:t>
            </a:r>
            <a:r>
              <a:rPr lang="en" dirty="0"/>
              <a:t>Legumes</a:t>
            </a:r>
            <a:endParaRPr dirty="0"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2400250" y="1070550"/>
            <a:ext cx="6321600" cy="3613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>
                <a:solidFill>
                  <a:schemeClr val="bg2"/>
                </a:solidFill>
              </a:rPr>
              <a:t>When purchasing </a:t>
            </a:r>
            <a:r>
              <a:rPr lang="en-US" dirty="0">
                <a:solidFill>
                  <a:schemeClr val="bg2"/>
                </a:solidFill>
              </a:rPr>
              <a:t>dried legumes</a:t>
            </a:r>
            <a:r>
              <a:rPr lang="en" dirty="0">
                <a:solidFill>
                  <a:schemeClr val="bg2"/>
                </a:solidFill>
              </a:rPr>
              <a:t>, look for smooth skin, uniform size and non-withered beans, or buy canned beans that have already been cooked.</a:t>
            </a:r>
            <a:endParaRPr dirty="0">
              <a:solidFill>
                <a:schemeClr val="bg2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>
                <a:solidFill>
                  <a:schemeClr val="bg2"/>
                </a:solidFill>
              </a:rPr>
              <a:t>Older beans require longer cooking time and tend to have a more mealy texture when cooked.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>
                <a:solidFill>
                  <a:schemeClr val="bg2"/>
                </a:solidFill>
              </a:rPr>
              <a:t>Soa</a:t>
            </a:r>
            <a:r>
              <a:rPr lang="en-US" dirty="0">
                <a:solidFill>
                  <a:schemeClr val="bg2"/>
                </a:solidFill>
              </a:rPr>
              <a:t>k and simmer if using dry form.</a:t>
            </a:r>
          </a:p>
          <a:p>
            <a:pPr lvl="0" indent="-355600">
              <a:buSzPts val="2000"/>
            </a:pPr>
            <a:r>
              <a:rPr lang="en-US" dirty="0">
                <a:solidFill>
                  <a:schemeClr val="bg2"/>
                </a:solidFill>
              </a:rPr>
              <a:t>Avoid adding high acid ingredients such as tomatoes to the beans until completely cooked, as acid can interfere with the softening of the bean</a:t>
            </a:r>
          </a:p>
          <a:p>
            <a:pPr lvl="0" indent="-355600">
              <a:buSzPts val="2000"/>
            </a:pPr>
            <a:r>
              <a:rPr lang="en-US" dirty="0">
                <a:solidFill>
                  <a:schemeClr val="bg2"/>
                </a:solidFill>
              </a:rPr>
              <a:t>Refrigerate cooked beans for up to 3 days, and freeze them for up to 6 months.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dirty="0">
              <a:solidFill>
                <a:schemeClr val="bg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266" name="Picture 2" descr="Image result for cooking beans">
            <a:extLst>
              <a:ext uri="{FF2B5EF4-FFF2-40B4-BE49-F238E27FC236}">
                <a16:creationId xmlns:a16="http://schemas.microsoft.com/office/drawing/2014/main" id="{74F442A5-5E6E-4D8E-ACEC-230AB7C8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3" y="1241605"/>
            <a:ext cx="2067925" cy="14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storing cooked beans">
            <a:extLst>
              <a:ext uri="{FF2B5EF4-FFF2-40B4-BE49-F238E27FC236}">
                <a16:creationId xmlns:a16="http://schemas.microsoft.com/office/drawing/2014/main" id="{8B42FF9C-2078-4AF5-A64D-859966E5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3" y="2889098"/>
            <a:ext cx="2067925" cy="15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368352" y="448359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Rice 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5595" y="1070550"/>
            <a:ext cx="8898405" cy="4341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bg2"/>
                </a:solidFill>
              </a:rPr>
              <a:t>Long Grain: </a:t>
            </a:r>
            <a:endParaRPr sz="1600" b="1" dirty="0">
              <a:solidFill>
                <a:schemeClr val="bg2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 dirty="0">
                <a:solidFill>
                  <a:schemeClr val="bg2"/>
                </a:solidFill>
              </a:rPr>
              <a:t>Basmati, Jasmine – </a:t>
            </a:r>
            <a:r>
              <a:rPr lang="en-US" sz="1600" dirty="0">
                <a:solidFill>
                  <a:schemeClr val="bg2"/>
                </a:solidFill>
              </a:rPr>
              <a:t>most common in the US.</a:t>
            </a:r>
            <a:endParaRPr sz="1600" dirty="0">
              <a:solidFill>
                <a:schemeClr val="bg2"/>
              </a:solidFill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bg2"/>
                </a:solidFill>
              </a:rPr>
              <a:t>Medium Grain:</a:t>
            </a:r>
            <a:endParaRPr sz="1600" b="1" dirty="0">
              <a:solidFill>
                <a:schemeClr val="bg2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 dirty="0">
                <a:solidFill>
                  <a:schemeClr val="bg2"/>
                </a:solidFill>
              </a:rPr>
              <a:t>Arborio and carnaroli (commonly used in risotto)</a:t>
            </a:r>
            <a:endParaRPr sz="1600" dirty="0">
              <a:solidFill>
                <a:schemeClr val="bg2"/>
              </a:solidFill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bg2"/>
                </a:solidFill>
              </a:rPr>
              <a:t>Short grain:</a:t>
            </a:r>
            <a:endParaRPr sz="1600" b="1" dirty="0">
              <a:solidFill>
                <a:schemeClr val="bg2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 dirty="0">
                <a:solidFill>
                  <a:schemeClr val="bg2"/>
                </a:solidFill>
              </a:rPr>
              <a:t>Ideal for sushi and desserts, this rice is also called sticky rice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chemeClr val="bg2"/>
                </a:solidFill>
              </a:rPr>
              <a:t>   Whole  Grain: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1600" dirty="0">
                <a:solidFill>
                  <a:schemeClr val="bg2"/>
                </a:solidFill>
              </a:rPr>
              <a:t>Brown rice is usually just a general variety of long grain.</a:t>
            </a:r>
          </a:p>
          <a:p>
            <a:pPr marL="114300" indent="0">
              <a:buNone/>
            </a:pPr>
            <a:r>
              <a:rPr lang="en-US" sz="1600" b="1" dirty="0">
                <a:solidFill>
                  <a:schemeClr val="bg2"/>
                </a:solidFill>
              </a:rPr>
              <a:t>Converted: 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1600" dirty="0">
                <a:solidFill>
                  <a:schemeClr val="bg2"/>
                </a:solidFill>
              </a:rPr>
              <a:t>Partially cooked with steam and dried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n-US" sz="1600" dirty="0">
                <a:solidFill>
                  <a:schemeClr val="bg2"/>
                </a:solidFill>
              </a:rPr>
              <a:t>During this process some of the surface starch is removed, does not stick together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n-US" sz="1600" dirty="0">
                <a:solidFill>
                  <a:schemeClr val="bg2"/>
                </a:solidFill>
              </a:rPr>
              <a:t>This rice is also fortified w</a:t>
            </a:r>
            <a:r>
              <a:rPr lang="en-US" sz="1600" dirty="0"/>
              <a:t>ith nutrients by forcing them into the outer layer of the grain.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338" y="1207267"/>
            <a:ext cx="1455614" cy="13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converted rice">
            <a:extLst>
              <a:ext uri="{FF2B5EF4-FFF2-40B4-BE49-F238E27FC236}">
                <a16:creationId xmlns:a16="http://schemas.microsoft.com/office/drawing/2014/main" id="{DAEE1F7E-6EA0-406F-AB14-C88716AA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96" y="2100796"/>
            <a:ext cx="1714077" cy="171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400262" y="138130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White rice can be stored for many years. 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Brown and other whole grain forms, because of the presence of the bran and germ, should be stored only 3-6 months and need to be kept cool and cold.</a:t>
            </a:r>
            <a:endParaRPr dirty="0">
              <a:solidFill>
                <a:schemeClr val="bg2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After cooking, rice is TCS food due to the high protein content and neutral pH.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91" y="2066675"/>
            <a:ext cx="2168851" cy="141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Cooking Techniques</a:t>
            </a: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400250" y="1182709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Rins</a:t>
            </a:r>
            <a:r>
              <a:rPr lang="en-US" dirty="0">
                <a:solidFill>
                  <a:schemeClr val="bg2"/>
                </a:solidFill>
              </a:rPr>
              <a:t>e</a:t>
            </a:r>
            <a:r>
              <a:rPr lang="en" dirty="0">
                <a:solidFill>
                  <a:schemeClr val="bg2"/>
                </a:solidFill>
              </a:rPr>
              <a:t> until the water is clear.   </a:t>
            </a:r>
            <a:r>
              <a:rPr lang="en-US" dirty="0">
                <a:solidFill>
                  <a:schemeClr val="bg2"/>
                </a:solidFill>
              </a:rPr>
              <a:t>Helps the rice be fluffy when cooked.  Triples when cooked.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lvl="0" indent="0">
              <a:buNone/>
            </a:pPr>
            <a:r>
              <a:rPr lang="en-US" b="1" u="sng" dirty="0">
                <a:solidFill>
                  <a:schemeClr val="bg2"/>
                </a:solidFill>
              </a:rPr>
              <a:t>Boiling:</a:t>
            </a:r>
            <a:r>
              <a:rPr lang="en-US" b="1" dirty="0">
                <a:solidFill>
                  <a:schemeClr val="bg2"/>
                </a:solidFill>
              </a:rPr>
              <a:t>  </a:t>
            </a:r>
            <a:r>
              <a:rPr lang="en-US" dirty="0">
                <a:solidFill>
                  <a:schemeClr val="bg2"/>
                </a:solidFill>
              </a:rPr>
              <a:t>Rice is added to salted boiling water and simmered until tender.  Drain before serving.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bg2"/>
                </a:solidFill>
              </a:rPr>
              <a:t>Steaming:</a:t>
            </a:r>
            <a:r>
              <a:rPr lang="en-US" dirty="0">
                <a:solidFill>
                  <a:schemeClr val="bg2"/>
                </a:solidFill>
              </a:rPr>
              <a:t>  Rice is measured and added to measured liquid, brought to a boil, cove</a:t>
            </a:r>
            <a:r>
              <a:rPr lang="en-US" dirty="0"/>
              <a:t>red and simmered until liquid is absorbed.</a:t>
            </a:r>
            <a:endParaRPr b="1" u="sng" dirty="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34" y="635863"/>
            <a:ext cx="1474382" cy="193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7">
            <a:extLst>
              <a:ext uri="{FF2B5EF4-FFF2-40B4-BE49-F238E27FC236}">
                <a16:creationId xmlns:a16="http://schemas.microsoft.com/office/drawing/2014/main" id="{7AC35EE4-F6A0-46D2-8EFE-6DE835BE26A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34" y="2945219"/>
            <a:ext cx="1474382" cy="112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549105" y="2943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Cooking </a:t>
            </a:r>
            <a:r>
              <a:rPr lang="en-US" dirty="0"/>
              <a:t>Techniques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7925" y="1211350"/>
            <a:ext cx="65420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" b="1" u="sng" dirty="0">
                <a:solidFill>
                  <a:schemeClr val="bg2"/>
                </a:solidFill>
              </a:rPr>
              <a:t>Braising </a:t>
            </a:r>
            <a:r>
              <a:rPr lang="en-US" b="1" u="sng" dirty="0">
                <a:solidFill>
                  <a:schemeClr val="bg2"/>
                </a:solidFill>
              </a:rPr>
              <a:t>or </a:t>
            </a:r>
            <a:r>
              <a:rPr lang="en" b="1" u="sng" dirty="0">
                <a:solidFill>
                  <a:schemeClr val="bg2"/>
                </a:solidFill>
              </a:rPr>
              <a:t>Pilaf:</a:t>
            </a:r>
            <a:r>
              <a:rPr lang="en" dirty="0">
                <a:solidFill>
                  <a:schemeClr val="bg2"/>
                </a:solidFill>
              </a:rPr>
              <a:t>  </a:t>
            </a:r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" dirty="0">
                <a:solidFill>
                  <a:schemeClr val="bg2"/>
                </a:solidFill>
              </a:rPr>
              <a:t>romatics are sweated in fat. Then the rice is added and coated in the fat. A measured amount of water or a flavored liquid is then added and is simmered until tender.</a:t>
            </a:r>
          </a:p>
          <a:p>
            <a:pPr marL="0" lvl="0" indent="0">
              <a:lnSpc>
                <a:spcPct val="100000"/>
              </a:lnSpc>
              <a:buNone/>
            </a:pPr>
            <a:endParaRPr lang="en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bg2"/>
                </a:solidFill>
              </a:rPr>
              <a:t>Risotto:</a:t>
            </a:r>
            <a:r>
              <a:rPr lang="en-US" dirty="0">
                <a:solidFill>
                  <a:schemeClr val="bg2"/>
                </a:solidFill>
              </a:rPr>
              <a:t>  Rice is cooked while stirring in warm, flavorful liquid a little at a time. The result is a creamy, because of the starch from the rice.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b="1" u="sng" dirty="0">
                <a:solidFill>
                  <a:schemeClr val="bg2"/>
                </a:solidFill>
              </a:rPr>
              <a:t>Baked:</a:t>
            </a:r>
            <a:r>
              <a:rPr lang="en-US" dirty="0">
                <a:solidFill>
                  <a:schemeClr val="bg2"/>
                </a:solidFill>
              </a:rPr>
              <a:t>  Rice and measured amount of hot water are placed in a tightly covered container in the oven.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b="1" u="sng" dirty="0"/>
          </a:p>
          <a:p>
            <a:pPr marL="0" lvl="0" indent="0">
              <a:lnSpc>
                <a:spcPct val="100000"/>
              </a:lnSpc>
              <a:buNone/>
            </a:pPr>
            <a:endParaRPr sz="2000" dirty="0"/>
          </a:p>
        </p:txBody>
      </p:sp>
      <p:pic>
        <p:nvPicPr>
          <p:cNvPr id="3076" name="Picture 4" descr="Image result for rice pilaf">
            <a:extLst>
              <a:ext uri="{FF2B5EF4-FFF2-40B4-BE49-F238E27FC236}">
                <a16:creationId xmlns:a16="http://schemas.microsoft.com/office/drawing/2014/main" id="{DC1C1CF8-7E41-464B-8099-D49ED6F8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68" y="1031359"/>
            <a:ext cx="1516202" cy="12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AADC83BC-C84D-4E5E-B8FD-678211FC6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3"/>
          <a:stretch/>
        </p:blipFill>
        <p:spPr bwMode="auto">
          <a:xfrm>
            <a:off x="7242368" y="2424666"/>
            <a:ext cx="1517798" cy="8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ked rice">
            <a:extLst>
              <a:ext uri="{FF2B5EF4-FFF2-40B4-BE49-F238E27FC236}">
                <a16:creationId xmlns:a16="http://schemas.microsoft.com/office/drawing/2014/main" id="{317295A1-0050-47F8-9269-F3C1E5E3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1" y="3402418"/>
            <a:ext cx="1611719" cy="9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Various grains</a:t>
            </a:r>
            <a:endParaRPr dirty="0"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2495955" y="1216734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000" b="1" u="sng" dirty="0"/>
              <a:t>Quinoa:</a:t>
            </a:r>
            <a:r>
              <a:rPr lang="en" sz="2000" dirty="0"/>
              <a:t>  A grain </a:t>
            </a:r>
            <a:r>
              <a:rPr lang="en-US" sz="2000" dirty="0"/>
              <a:t>from</a:t>
            </a:r>
            <a:r>
              <a:rPr lang="en" sz="2000" dirty="0"/>
              <a:t> </a:t>
            </a:r>
            <a:r>
              <a:rPr lang="en" sz="2000" dirty="0">
                <a:solidFill>
                  <a:schemeClr val="bg2"/>
                </a:solidFill>
              </a:rPr>
              <a:t>South</a:t>
            </a:r>
            <a:r>
              <a:rPr lang="en" sz="2000" dirty="0"/>
              <a:t> America 3-4 thousand years </a:t>
            </a:r>
            <a:r>
              <a:rPr lang="en-US" sz="2000" dirty="0"/>
              <a:t>old.  High in protein, complete protein.</a:t>
            </a:r>
          </a:p>
          <a:p>
            <a:pPr marL="0" lvl="0" indent="0">
              <a:buNone/>
            </a:pPr>
            <a:r>
              <a:rPr lang="en-US" sz="2000" b="1" u="sng" dirty="0"/>
              <a:t>Millet:</a:t>
            </a:r>
            <a:r>
              <a:rPr lang="en-US" sz="2000" dirty="0"/>
              <a:t>  Major food source in arid regions of the world.</a:t>
            </a:r>
          </a:p>
          <a:p>
            <a:pPr marL="0" lvl="0" indent="0">
              <a:buNone/>
            </a:pPr>
            <a:r>
              <a:rPr lang="en-US" sz="2000" b="1" u="sng" dirty="0"/>
              <a:t>Barley, </a:t>
            </a:r>
            <a:r>
              <a:rPr lang="en-US" sz="2000" b="1" u="sng" dirty="0" err="1"/>
              <a:t>Farro</a:t>
            </a:r>
            <a:r>
              <a:rPr lang="en-US" sz="2000" b="1" u="sng" dirty="0"/>
              <a:t> and Spelt:</a:t>
            </a:r>
            <a:r>
              <a:rPr lang="en-US" sz="2000" dirty="0"/>
              <a:t>  Usually soaked before cooking, used in soups and salads.</a:t>
            </a:r>
          </a:p>
          <a:p>
            <a:pPr marL="0" lvl="0" indent="0">
              <a:buNone/>
            </a:pPr>
            <a:r>
              <a:rPr lang="en-US" sz="2000" b="1" u="sng" dirty="0"/>
              <a:t>Corn:</a:t>
            </a:r>
            <a:r>
              <a:rPr lang="en-US" sz="2000" dirty="0"/>
              <a:t>  Fresh used as a vegetable.  Dried and ground into corn meal.  Used in bread, tortillas, polenta, grits.  Hominy is corn cooked in a mineral lime bath.</a:t>
            </a:r>
            <a:endParaRPr lang="en-US" sz="2000" b="1" u="sng" dirty="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45" y="966801"/>
            <a:ext cx="1821923" cy="105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91">
            <a:extLst>
              <a:ext uri="{FF2B5EF4-FFF2-40B4-BE49-F238E27FC236}">
                <a16:creationId xmlns:a16="http://schemas.microsoft.com/office/drawing/2014/main" id="{8BAEB3CB-53F8-4A41-9628-42804499CB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45" y="2115877"/>
            <a:ext cx="1821923" cy="14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mage result for corn meal">
            <a:extLst>
              <a:ext uri="{FF2B5EF4-FFF2-40B4-BE49-F238E27FC236}">
                <a16:creationId xmlns:a16="http://schemas.microsoft.com/office/drawing/2014/main" id="{D6B99BC6-8627-44C7-938C-36110CD10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15010"/>
          <a:stretch/>
        </p:blipFill>
        <p:spPr bwMode="auto">
          <a:xfrm>
            <a:off x="326445" y="3622243"/>
            <a:ext cx="1821923" cy="12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Pasta: Basic Ingredients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944678" y="1381301"/>
            <a:ext cx="4777183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</a:rPr>
              <a:t>Flour:</a:t>
            </a:r>
            <a:endParaRPr sz="2400" dirty="0">
              <a:solidFill>
                <a:schemeClr val="bg2"/>
              </a:solidFill>
            </a:endParaRPr>
          </a:p>
          <a:p>
            <a:pPr marL="457200" lvl="0" indent="-381000" rtl="0">
              <a:lnSpc>
                <a:spcPct val="100000"/>
              </a:lnSpc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bg2"/>
                </a:solidFill>
              </a:rPr>
              <a:t>Usually wheat, specially semolina, a hard-grain wheat that is high in gluten</a:t>
            </a:r>
            <a:endParaRPr sz="2400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</a:rPr>
              <a:t>Liquid:</a:t>
            </a:r>
            <a:endParaRPr sz="2400" dirty="0">
              <a:solidFill>
                <a:schemeClr val="bg2"/>
              </a:solidFill>
            </a:endParaRPr>
          </a:p>
          <a:p>
            <a:pPr marL="457200" lvl="0" indent="-381000">
              <a:lnSpc>
                <a:spcPct val="100000"/>
              </a:lnSpc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bg2"/>
                </a:solidFill>
              </a:rPr>
              <a:t>Water a</a:t>
            </a:r>
            <a:r>
              <a:rPr lang="en" sz="2400" dirty="0"/>
              <a:t>nd/or eggs and sometimes oil. </a:t>
            </a:r>
            <a:endParaRPr sz="2400" dirty="0"/>
          </a:p>
        </p:txBody>
      </p:sp>
      <p:sp>
        <p:nvSpPr>
          <p:cNvPr id="2" name="AutoShape 2" descr="Image result for making pasta">
            <a:extLst>
              <a:ext uri="{FF2B5EF4-FFF2-40B4-BE49-F238E27FC236}">
                <a16:creationId xmlns:a16="http://schemas.microsoft.com/office/drawing/2014/main" id="{EABA88F9-F636-4B32-BFF9-6D723DC4E9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aking pasta">
            <a:extLst>
              <a:ext uri="{FF2B5EF4-FFF2-40B4-BE49-F238E27FC236}">
                <a16:creationId xmlns:a16="http://schemas.microsoft.com/office/drawing/2014/main" id="{B2BF7FB0-03EF-4E3F-BD4B-77BF0ACA7F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making pasta">
            <a:extLst>
              <a:ext uri="{FF2B5EF4-FFF2-40B4-BE49-F238E27FC236}">
                <a16:creationId xmlns:a16="http://schemas.microsoft.com/office/drawing/2014/main" id="{C2A063E8-6340-4452-9230-766B4191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9" y="1730504"/>
            <a:ext cx="2999685" cy="19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and Uses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971" y="1211350"/>
            <a:ext cx="8263879" cy="2169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The name of the pasta is determined by the shape 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The shape of the pasta determined what sauce to use.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Hearty pasta – hearty sauce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dirty="0">
                <a:solidFill>
                  <a:schemeClr val="bg2"/>
                </a:solidFill>
              </a:rPr>
              <a:t>Delicate pasta – delicate sauce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Consideration should be taken when choosing the shape for the desired outcome.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For example: spaghetti may not be the best choice to be used in a pasta salad. </a:t>
            </a:r>
            <a:endParaRPr dirty="0"/>
          </a:p>
        </p:txBody>
      </p:sp>
      <p:pic>
        <p:nvPicPr>
          <p:cNvPr id="4098" name="Picture 2" descr="Image result for pasta shapes">
            <a:extLst>
              <a:ext uri="{FF2B5EF4-FFF2-40B4-BE49-F238E27FC236}">
                <a16:creationId xmlns:a16="http://schemas.microsoft.com/office/drawing/2014/main" id="{40D38A56-026A-44BD-8DCF-6779ABB6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15" y="3466257"/>
            <a:ext cx="2782629" cy="14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eat pasta sauce">
            <a:extLst>
              <a:ext uri="{FF2B5EF4-FFF2-40B4-BE49-F238E27FC236}">
                <a16:creationId xmlns:a16="http://schemas.microsoft.com/office/drawing/2014/main" id="{2C4F0C8D-790B-4421-9BEE-30D3E5F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56" y="3466257"/>
            <a:ext cx="2119759" cy="14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ngel hair pasta">
            <a:extLst>
              <a:ext uri="{FF2B5EF4-FFF2-40B4-BE49-F238E27FC236}">
                <a16:creationId xmlns:a16="http://schemas.microsoft.com/office/drawing/2014/main" id="{F8CEEF04-318D-42FE-9EE2-CEFA9A80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44" y="3466257"/>
            <a:ext cx="1696506" cy="14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Cooking Pasta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16688" y="1211350"/>
            <a:ext cx="8105387" cy="1574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Pasta is boiled in lots of water and salt.  Add </a:t>
            </a:r>
            <a:r>
              <a:rPr lang="en-US" sz="2000" dirty="0"/>
              <a:t>pasta after water boils.  Drain well.  Only rinse if putting in salad, otherwise add sauce right after cooking.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Al Dente- Firm to the the tooth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Under</a:t>
            </a:r>
            <a:r>
              <a:rPr lang="en-US" sz="2000" dirty="0"/>
              <a:t>cook if putting in something that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       gets cooked again like Lasagna.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>
                <a:solidFill>
                  <a:schemeClr val="bg2"/>
                </a:solidFill>
              </a:rPr>
              <a:t>Pasta doubles </a:t>
            </a:r>
            <a:r>
              <a:rPr lang="en" sz="2000" dirty="0"/>
              <a:t>in volume when cooked</a:t>
            </a:r>
            <a:endParaRPr sz="2000" dirty="0"/>
          </a:p>
        </p:txBody>
      </p:sp>
      <p:pic>
        <p:nvPicPr>
          <p:cNvPr id="6146" name="Picture 2" descr="Image result for boiling pasta">
            <a:extLst>
              <a:ext uri="{FF2B5EF4-FFF2-40B4-BE49-F238E27FC236}">
                <a16:creationId xmlns:a16="http://schemas.microsoft.com/office/drawing/2014/main" id="{38822D4B-4F78-4B9A-A47C-06BACC26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71" y="2150330"/>
            <a:ext cx="2993700" cy="19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843</Words>
  <Application>Microsoft Office PowerPoint</Application>
  <PresentationFormat>On-screen Show (16:9)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</vt:lpstr>
      <vt:lpstr>Arial</vt:lpstr>
      <vt:lpstr>Raleway</vt:lpstr>
      <vt:lpstr>Swiss</vt:lpstr>
      <vt:lpstr>Grains, Potatoes, Legumes</vt:lpstr>
      <vt:lpstr>Types of Rice </vt:lpstr>
      <vt:lpstr>Storage </vt:lpstr>
      <vt:lpstr>Cooking Techniques</vt:lpstr>
      <vt:lpstr>Cooking Techniques</vt:lpstr>
      <vt:lpstr>Various grains</vt:lpstr>
      <vt:lpstr>Pasta: Basic Ingredients</vt:lpstr>
      <vt:lpstr>Types and Uses</vt:lpstr>
      <vt:lpstr>Cooking Pasta</vt:lpstr>
      <vt:lpstr>Potatos </vt:lpstr>
      <vt:lpstr>Categories of Potatoes</vt:lpstr>
      <vt:lpstr>Types of Legumes</vt:lpstr>
      <vt:lpstr>Storing and Cooking Legumes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Grains PPT</dc:title>
  <dc:creator>Becky</dc:creator>
  <cp:lastModifiedBy>Rebecca Cox</cp:lastModifiedBy>
  <cp:revision>13</cp:revision>
  <dcterms:modified xsi:type="dcterms:W3CDTF">2018-03-19T16:33:27Z</dcterms:modified>
</cp:coreProperties>
</file>