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363" r:id="rId38"/>
    <p:sldId id="364" r:id="rId39"/>
    <p:sldId id="365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304" r:id="rId49"/>
    <p:sldId id="366" r:id="rId50"/>
    <p:sldId id="306" r:id="rId51"/>
    <p:sldId id="307" r:id="rId52"/>
    <p:sldId id="36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68" r:id="rId85"/>
    <p:sldId id="369" r:id="rId86"/>
    <p:sldId id="342" r:id="rId87"/>
    <p:sldId id="343" r:id="rId88"/>
    <p:sldId id="370" r:id="rId89"/>
    <p:sldId id="371" r:id="rId90"/>
    <p:sldId id="372" r:id="rId91"/>
    <p:sldId id="373" r:id="rId92"/>
    <p:sldId id="374" r:id="rId93"/>
    <p:sldId id="375" r:id="rId94"/>
    <p:sldId id="350" r:id="rId95"/>
    <p:sldId id="376" r:id="rId96"/>
    <p:sldId id="352" r:id="rId97"/>
    <p:sldId id="377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2500"/>
  </p:normalViewPr>
  <p:slideViewPr>
    <p:cSldViewPr snapToGrid="0" showGuides="1">
      <p:cViewPr varScale="1">
        <p:scale>
          <a:sx n="49" d="100"/>
          <a:sy n="49" d="100"/>
        </p:scale>
        <p:origin x="6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EFDE9-E031-4685-B6E3-1F8D0D10B3EB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DE2D-9382-4C45-A56F-8B88973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www.thekitchn.com</a:t>
            </a:r>
            <a:r>
              <a:rPr lang="en-US" dirty="0"/>
              <a:t>/whats-a-convection-oven-and-when-do-i-use-it-appliance-guides-from-the-kitchen-216549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8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69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3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www.chowhound.com</a:t>
            </a:r>
            <a:r>
              <a:rPr lang="en-US" dirty="0"/>
              <a:t>/food-news/176267/whats-the-difference-between-a-conventional-and-a-convection-oven-2/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0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2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pC_VFqO_qIs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DE2D-9382-4C45-A56F-8B8897326D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6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03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4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4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77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0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1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443AA-7765-C44A-A892-300D532E34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5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7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0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6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13C406-E392-4678-8A69-85BCDF079676}" type="datetimeFigureOut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DC196-0AB4-4747-A757-842A5D7F73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JFE1sp4F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Culinary Arts</a:t>
            </a:r>
          </a:p>
        </p:txBody>
      </p:sp>
    </p:spTree>
    <p:extLst>
      <p:ext uri="{BB962C8B-B14F-4D97-AF65-F5344CB8AC3E}">
        <p14:creationId xmlns:p14="http://schemas.microsoft.com/office/powerpoint/2010/main" val="263990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2" y="717536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 err="1"/>
              <a:t>Rondelle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Round cut, also called a coin cut. 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Keep thickness even to make sure that cooking is even. </a:t>
            </a:r>
          </a:p>
        </p:txBody>
      </p:sp>
      <p:pic>
        <p:nvPicPr>
          <p:cNvPr id="2050" name="Picture 2" descr="mage result for rondelle 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80" y="2423153"/>
            <a:ext cx="4520612" cy="29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222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Chimicurri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EA157D-9FEE-9C48-9F59-78E075C2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Thick herb sauce made with olive oil, parsley and other spices.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From Argentina. Served over grille meat. Think the Argentine version of ketchup.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341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Churrasco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96B5C-80BA-5D4D-8297-C7FC7BBC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Culinary technique for barbequing.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From Brazil. Think Tucanos.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6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Cuisine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8B7D4E-D35D-E64C-AF00-9AA52653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style or method of cooking specific to a country, region, or establishment.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Cuisine is influenced by ingredients available in a particular area.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AFCE01C-6543-324F-8019-C286FDF4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31" y="2485702"/>
            <a:ext cx="4652160" cy="31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343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Empanada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318560-5C06-BC47-8F43-B97AFA10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Latin American hand pie.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Usually savory, filled with meat and potatoes.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78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A6233A-0B33-9848-8D9E-3DA7C586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Rich, dark, complex sauce.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From Mexico. Often made with whatever is in the cook’s kitchen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63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Mortar and Pestle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13D46-8705-044E-96D9-19567F48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Culinary equipment for grinding herbs and spices.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Harry Potter uses one in potions class.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846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Plantains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E0C1DB-6C54-D449-B279-4D43C8BA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Large firm variety of cooking banana.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Looks like a banana but is very starchy and must be cooked.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2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3" y="71704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 err="1"/>
              <a:t>Mise</a:t>
            </a:r>
            <a:r>
              <a:rPr lang="en-US" sz="7200" dirty="0"/>
              <a:t> </a:t>
            </a:r>
            <a:r>
              <a:rPr lang="en-US" sz="7200" dirty="0" err="1"/>
              <a:t>En</a:t>
            </a:r>
            <a:r>
              <a:rPr lang="en-US" sz="7200" dirty="0"/>
              <a:t>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French term for having all your ingredients measured, cut, peeled, sliced, grated, etc. before you start cooking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Everything in its place</a:t>
            </a:r>
          </a:p>
        </p:txBody>
      </p:sp>
      <p:pic>
        <p:nvPicPr>
          <p:cNvPr id="8196" name="Picture 4" descr="mage result for mise en 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21" y="1372544"/>
            <a:ext cx="4050168" cy="40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4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Strand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Safety and Sanitation</a:t>
            </a:r>
          </a:p>
        </p:txBody>
      </p:sp>
    </p:spTree>
    <p:extLst>
      <p:ext uri="{BB962C8B-B14F-4D97-AF65-F5344CB8AC3E}">
        <p14:creationId xmlns:p14="http://schemas.microsoft.com/office/powerpoint/2010/main" val="376238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731567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 err="1"/>
              <a:t>haccp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2076307"/>
            <a:ext cx="6891574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Hazard analysis and critical control points or HACCP is a system used to keep food safe. 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Some food service establishments have a HACCP plan in place</a:t>
            </a:r>
          </a:p>
        </p:txBody>
      </p:sp>
      <p:pic>
        <p:nvPicPr>
          <p:cNvPr id="11266" name="Picture 2" descr="mage result for HAC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24" y="1123406"/>
            <a:ext cx="4304341" cy="43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6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658688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/>
              <a:t>FIFO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6891574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Refers to a method of rotating the oldest stock out before using newer food. First in, First Out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rotate newer items to the back of the shelf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658688"/>
            <a:ext cx="4440646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13" y="681858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Cross-contact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96300"/>
            <a:ext cx="6891574" cy="3738290"/>
          </a:xfrm>
        </p:spPr>
        <p:txBody>
          <a:bodyPr anchor="ctr">
            <a:noAutofit/>
          </a:bodyPr>
          <a:lstStyle/>
          <a:p>
            <a:pPr marL="231775" lvl="1" indent="-2317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When one food containing allergens comes in contact with a surface or food, thereby posing a hazard for persons having that allergy.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Food labels remind customers of the possibility of cross contact. </a:t>
            </a:r>
          </a:p>
        </p:txBody>
      </p:sp>
      <p:pic>
        <p:nvPicPr>
          <p:cNvPr id="3074" name="Picture 2" descr="mage result for cross contact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2401936"/>
            <a:ext cx="4628686" cy="33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1" y="754444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Cross-contamination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human transfer of pathogens from one surface or food to another.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Cross-contamination can be avoiding by washing hands, knife and cutting station between tasks. </a:t>
            </a:r>
          </a:p>
        </p:txBody>
      </p:sp>
      <p:pic>
        <p:nvPicPr>
          <p:cNvPr id="4098" name="Picture 2" descr="mage result for cross conta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2" y="2142308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704673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FATTOM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General conditions for bacterial growth include food, acidity, time, temperature, oxygen, moisture.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Not all of these conditions have to be present for bacteria growth, but combined, they ensure bacteria growth. </a:t>
            </a:r>
          </a:p>
        </p:txBody>
      </p:sp>
    </p:spTree>
    <p:extLst>
      <p:ext uri="{BB962C8B-B14F-4D97-AF65-F5344CB8AC3E}">
        <p14:creationId xmlns:p14="http://schemas.microsoft.com/office/powerpoint/2010/main" val="158067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727550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tiny single cell micro-organism.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Think Salmonella and E-coli</a:t>
            </a:r>
          </a:p>
        </p:txBody>
      </p:sp>
      <p:pic>
        <p:nvPicPr>
          <p:cNvPr id="6146" name="Picture 2" descr="mage result for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396217"/>
            <a:ext cx="5915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6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740997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simple organism responsible for majority of foodborne illness 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Think Norovirus and Hepatitis A.</a:t>
            </a:r>
          </a:p>
        </p:txBody>
      </p:sp>
      <p:pic>
        <p:nvPicPr>
          <p:cNvPr id="7170" name="Picture 2" descr="mage result for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54" y="2272936"/>
            <a:ext cx="3866606" cy="3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Strand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341514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731567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parasite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organism that must live in or on a host to survive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Think Giardia.</a:t>
            </a:r>
          </a:p>
        </p:txBody>
      </p:sp>
      <p:pic>
        <p:nvPicPr>
          <p:cNvPr id="8194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2179047"/>
            <a:ext cx="3448594" cy="37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8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727548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spore producing organism including yeast and mold.  Typically, visible on spoiled food.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some fungi can be eatable like mushrooms. .</a:t>
            </a:r>
          </a:p>
        </p:txBody>
      </p:sp>
      <p:pic>
        <p:nvPicPr>
          <p:cNvPr id="9218" name="Picture 2" descr="mage result for fungi on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2375397"/>
            <a:ext cx="4741328" cy="33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8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740995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TCS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Refers to foods that are need time and temperature control for safety.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These are foods that have to be refrigerated before or after preparation. </a:t>
            </a:r>
          </a:p>
        </p:txBody>
      </p:sp>
      <p:pic>
        <p:nvPicPr>
          <p:cNvPr id="10242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2367110"/>
            <a:ext cx="4510851" cy="33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1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727550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RTE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Refers to foods that are ready-to-eat.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These are foods that do not need any preparation to eat, like baby carrots or spam. </a:t>
            </a:r>
          </a:p>
        </p:txBody>
      </p:sp>
      <p:pic>
        <p:nvPicPr>
          <p:cNvPr id="11266" name="Picture 2" descr="mage result for ready to eat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47" y="2059071"/>
            <a:ext cx="4114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6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67777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Free from visible dirt.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Just because there is no dirt on it does it mean that you would eat food off of it. </a:t>
            </a:r>
          </a:p>
        </p:txBody>
      </p:sp>
      <p:pic>
        <p:nvPicPr>
          <p:cNvPr id="12292" name="Picture 4" descr="mage result for mop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69" y="2148724"/>
            <a:ext cx="2934587" cy="37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9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6" y="67777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Free of bacteria.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You can buy sanitized dirt to eat!</a:t>
            </a:r>
          </a:p>
        </p:txBody>
      </p:sp>
      <p:pic>
        <p:nvPicPr>
          <p:cNvPr id="13314" name="Picture 2" descr="mage result for sanit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79" y="2164759"/>
            <a:ext cx="2447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0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67777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Safety Data Sheets (SDSs) are summary documents that provide information about chemicals and advice about safety precautions.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Every place that has chemicals, will have a binder with SDS sheets for each chemical. </a:t>
            </a:r>
          </a:p>
        </p:txBody>
      </p:sp>
      <p:pic>
        <p:nvPicPr>
          <p:cNvPr id="14338" name="Picture 2" descr="mage result for s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66" y="2178796"/>
            <a:ext cx="3690376" cy="36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9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208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Brigade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286000"/>
            <a:ext cx="5649627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A system of hierarchy found in restaurants and hotels employing extensive staff, commonly referred to as “kitchen staff”.</a:t>
            </a:r>
          </a:p>
          <a:p>
            <a:endParaRPr lang="en-US" sz="2400" dirty="0"/>
          </a:p>
          <a:p>
            <a:r>
              <a:rPr lang="en-US" sz="2400" dirty="0"/>
              <a:t>Tip:  Communication is essential for an efficiently run kitchen.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08" y="2084832"/>
            <a:ext cx="4548253" cy="29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58322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Grande Cuisine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226547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refers to the </a:t>
            </a:r>
            <a:r>
              <a:rPr lang="en-US" sz="2400" b="1" dirty="0"/>
              <a:t>cuisine</a:t>
            </a:r>
            <a:r>
              <a:rPr lang="en-US" sz="2400" dirty="0"/>
              <a:t> of "high level" establishments, gourmet restaurants and luxury hotels.</a:t>
            </a:r>
          </a:p>
          <a:p>
            <a:endParaRPr lang="en-US" sz="2400" dirty="0"/>
          </a:p>
          <a:p>
            <a:r>
              <a:rPr lang="en-US" sz="2400" dirty="0"/>
              <a:t>Tip:  Where all refined skills are shown.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33" y="2286000"/>
            <a:ext cx="4218957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96" y="67777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Mandoline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96" y="2024057"/>
            <a:ext cx="691815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Used for slicing and for cutting juliennes; with suitable attachments, it can make crinkle-cuts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Make sure to use the finger guard</a:t>
            </a:r>
          </a:p>
        </p:txBody>
      </p:sp>
      <p:pic>
        <p:nvPicPr>
          <p:cNvPr id="5" name="Picture 2" descr="mage result for mando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86" y="1098909"/>
            <a:ext cx="4323803" cy="43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5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31428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43126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encompasses everything from how waste is managed, to how employees are treated, to how the food impacts the health and well-being of its patrons.</a:t>
            </a:r>
          </a:p>
          <a:p>
            <a:endParaRPr lang="en-US" sz="2400" dirty="0"/>
          </a:p>
          <a:p>
            <a:r>
              <a:rPr lang="en-US" sz="2400" dirty="0"/>
              <a:t>Tip: Reduce, Reuse, Recycle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8" y="1640205"/>
            <a:ext cx="4441920" cy="44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54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44875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Back of the house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286000"/>
            <a:ext cx="5581388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the kitchen area of a restaurant and staff who work in the kitchen.</a:t>
            </a:r>
          </a:p>
          <a:p>
            <a:endParaRPr lang="en-US" sz="2400" dirty="0"/>
          </a:p>
          <a:p>
            <a:r>
              <a:rPr lang="en-US" sz="2400" dirty="0"/>
              <a:t>Tip:  The responsibility in the back of the house is just as hospitality driven as the front of the house.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20" y="1733777"/>
            <a:ext cx="5090758" cy="33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0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58322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745162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the objective analysis and evaluation of an issue in order to form a judgment</a:t>
            </a:r>
          </a:p>
          <a:p>
            <a:endParaRPr lang="en-US" sz="2400" dirty="0"/>
          </a:p>
          <a:p>
            <a:r>
              <a:rPr lang="en-US" sz="2400" dirty="0"/>
              <a:t>Tip:  Think outside the box.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26" y="1019715"/>
            <a:ext cx="5289645" cy="52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3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9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Front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071871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the areas of a restaurant open to the public or public view, such as the lobby, bar, and dining room.</a:t>
            </a:r>
          </a:p>
          <a:p>
            <a:endParaRPr lang="en-US" sz="2400" dirty="0"/>
          </a:p>
          <a:p>
            <a:r>
              <a:rPr lang="en-US" sz="2400" dirty="0"/>
              <a:t>Tip:  It is the “performance” that counts.  Without great customer service a restaurant has no chance of survival.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0" y="2084832"/>
            <a:ext cx="5577063" cy="3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1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9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Interpersonal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581388" cy="4023360"/>
          </a:xfrm>
        </p:spPr>
        <p:txBody>
          <a:bodyPr>
            <a:normAutofit/>
          </a:bodyPr>
          <a:lstStyle/>
          <a:p>
            <a:r>
              <a:rPr lang="en-US" sz="2400" dirty="0"/>
              <a:t>Definition:  skills used by a person to interact with others properly.</a:t>
            </a:r>
          </a:p>
          <a:p>
            <a:endParaRPr lang="en-US" sz="2400" dirty="0"/>
          </a:p>
          <a:p>
            <a:r>
              <a:rPr lang="en-US" sz="2400" dirty="0"/>
              <a:t>Tip:  Be tactful.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12" y="2286000"/>
            <a:ext cx="4762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7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650885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Food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Food allergies produce histamine when a particular food is eaten.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Avoid cross-contact through proper food handling.</a:t>
            </a:r>
          </a:p>
        </p:txBody>
      </p:sp>
      <p:pic>
        <p:nvPicPr>
          <p:cNvPr id="4" name="Picture 2" descr="Image result for food aller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5" y="2272748"/>
            <a:ext cx="3291785" cy="35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90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80" y="714103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Food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food intolerance is the body’s inability to process or breakdown.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Lactose intolerance is an example of a food intolerance. </a:t>
            </a:r>
          </a:p>
        </p:txBody>
      </p:sp>
      <p:pic>
        <p:nvPicPr>
          <p:cNvPr id="2050" name="Picture 2" descr="mage result for lactose m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28" y="2047603"/>
            <a:ext cx="3867422" cy="3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7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27" y="650885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lipid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classification of both fats and oils.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No more than 30% of your calories should come from lipids.</a:t>
            </a:r>
          </a:p>
        </p:txBody>
      </p:sp>
      <p:pic>
        <p:nvPicPr>
          <p:cNvPr id="3074" name="Picture 2" descr="mage result for lipid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94" y="2636247"/>
            <a:ext cx="419362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5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95" y="697657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Parisian Scoop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6404810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Used for cutting spheres out of fruit and vegetables.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Parisian scoops are sometimes called melon ballers.</a:t>
            </a:r>
          </a:p>
        </p:txBody>
      </p:sp>
      <p:pic>
        <p:nvPicPr>
          <p:cNvPr id="4098" name="Picture 2" descr="mage result for parisienne sc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26" y="2310064"/>
            <a:ext cx="4762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7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8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71769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Balance Scale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286000"/>
            <a:ext cx="5257402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device for weighing. It has a balanced beam and two pans. When the pans contain exactly the same mass the beam is in balance.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to help determine ratios</a:t>
            </a:r>
            <a:endParaRPr lang="en-US" dirty="0"/>
          </a:p>
        </p:txBody>
      </p:sp>
      <p:pic>
        <p:nvPicPr>
          <p:cNvPr id="1028" name="Picture 4" descr="mage result for balance scal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61" y="1878496"/>
            <a:ext cx="47529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1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Digital Scale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008924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device for weighing, with a digital weigh out and electronic tare.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Can be used to measure smaller amount.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mage result for digital scal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95" y="2286000"/>
            <a:ext cx="56007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96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34" y="544875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Spring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118255" cy="4023360"/>
          </a:xfrm>
        </p:spPr>
        <p:txBody>
          <a:bodyPr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device for weighing, weight is determined based on the tension of the spring.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These are the kinds of scales in the produce section of the grocery store.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mage result for culinary spring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02" y="1240942"/>
            <a:ext cx="4225580" cy="42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77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71769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Standardized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23324" cy="4023360"/>
          </a:xfrm>
        </p:spPr>
        <p:txBody>
          <a:bodyPr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recipe found to produce the same good results and yield when the exact procedures followed every time.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Includes: name, ingredients, directions and yield.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mage result for recip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82" y="2355574"/>
            <a:ext cx="4562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26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Volume (measurement)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804055" cy="4023360"/>
          </a:xfrm>
        </p:spPr>
        <p:txBody>
          <a:bodyPr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amount of space that a substance or object occupies.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Examples include measuring spoons, measuring cups and liquid measuring cups</a:t>
            </a:r>
            <a:endParaRPr lang="en-US" dirty="0"/>
          </a:p>
        </p:txBody>
      </p:sp>
      <p:pic>
        <p:nvPicPr>
          <p:cNvPr id="5122" name="Picture 2" descr="mage result for measuring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634">
            <a:off x="8771284" y="2961860"/>
            <a:ext cx="2517499" cy="25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measuring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32" y="1123121"/>
            <a:ext cx="2467803" cy="24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71769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92898" cy="4023360"/>
          </a:xfrm>
        </p:spPr>
        <p:txBody>
          <a:bodyPr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How many servings the recipe will make. 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It can help you to know if a recipe needs to be halved, doubled, etc. according to how many you are serving.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mage result for yiel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0" y="2071385"/>
            <a:ext cx="4610515" cy="2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58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7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2081" y="54487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Blanching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286000"/>
            <a:ext cx="5217646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Cooking in boiling water for a short time and immediately cooled in an ice bath.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It helps preserve nutrients, maintain texture and can help remove skins on vegetables like tomatoes. </a:t>
            </a:r>
            <a:endParaRPr lang="en-US" dirty="0"/>
          </a:p>
        </p:txBody>
      </p:sp>
      <p:pic>
        <p:nvPicPr>
          <p:cNvPr id="7170" name="Picture 2" descr="mage result for bl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28" y="1670981"/>
            <a:ext cx="5399376" cy="40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07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18" y="677670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braising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long, slow cooking process; meat is first seared and the pan is deglazed before the moist cooking technique is used.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Braising is an excellent way to tenderize super tough cuts of meat. </a:t>
            </a:r>
          </a:p>
        </p:txBody>
      </p:sp>
      <p:pic>
        <p:nvPicPr>
          <p:cNvPr id="15362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35" y="2517502"/>
            <a:ext cx="4531474" cy="29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3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96" y="737413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Hotel 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4" y="2050180"/>
            <a:ext cx="7283459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Large rectangular pans that food is cooked and served from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Hotel pans come in large variety of sizes depending on the need. </a:t>
            </a:r>
          </a:p>
        </p:txBody>
      </p:sp>
      <p:pic>
        <p:nvPicPr>
          <p:cNvPr id="5122" name="Picture 2" descr="mage result for hotel 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10" y="152976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94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34" y="558321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Caramelization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04868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cooking process used to draw the sugars out of a food and then cook the food in its sugar.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Carrots and onions caramelize really well based on their sugar content. </a:t>
            </a:r>
          </a:p>
          <a:p>
            <a:endParaRPr lang="en-US" dirty="0"/>
          </a:p>
        </p:txBody>
      </p:sp>
      <p:pic>
        <p:nvPicPr>
          <p:cNvPr id="8194" name="Picture 2" descr="mage result for carame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3" y="1679713"/>
            <a:ext cx="44862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19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4487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Condiment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664907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Sauces that are served as an accompaniment to foods. May be used to alter an enhance flavor foods.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Hot sauce, pickled foods, ketchup, mustard, jams, salsa</a:t>
            </a:r>
            <a:r>
              <a:rPr lang="is-IS" sz="2400" dirty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  <p:pic>
        <p:nvPicPr>
          <p:cNvPr id="9218" name="Picture 2" descr="mage result for Cond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30" y="1530626"/>
            <a:ext cx="53816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88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65" y="664223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Dry heat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it uses fats, oils, radiation of hot air or metal to transfer heat.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This method helps maintain nutrients and flavors</a:t>
            </a:r>
          </a:p>
        </p:txBody>
      </p:sp>
      <p:pic>
        <p:nvPicPr>
          <p:cNvPr id="16388" name="Picture 4" descr="mage result for dry heat cooking meth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2540000"/>
            <a:ext cx="5037873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25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336915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concentrated flavors that are used most often in baking.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Vanilla, almond and lemon. Did you know you can buy pizza extract?!</a:t>
            </a:r>
          </a:p>
          <a:p>
            <a:endParaRPr lang="en-US" dirty="0"/>
          </a:p>
        </p:txBody>
      </p:sp>
      <p:pic>
        <p:nvPicPr>
          <p:cNvPr id="10242" name="Picture 2" descr="mage result for extract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1789043"/>
            <a:ext cx="50482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96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44875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Herb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336915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leaves, stems and flowers of aromatic plants. Available fresh and dry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Add dry herbs at the beginning of cooking and fresh herbs at the end of cooking. </a:t>
            </a:r>
          </a:p>
          <a:p>
            <a:endParaRPr lang="en-US" dirty="0"/>
          </a:p>
        </p:txBody>
      </p:sp>
      <p:pic>
        <p:nvPicPr>
          <p:cNvPr id="11266" name="Picture 2" descr="mage result for h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1431235"/>
            <a:ext cx="5443745" cy="4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80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75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Moist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08046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To use liquid, (not oil) to cook meats. Typically used on tough cuts of meat.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Stewing, boiling, blanching, poaching, steaming, pressure cooking and slow cooking.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mage result for moist heat cooking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98" y="1497496"/>
            <a:ext cx="5889521" cy="39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9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Poaching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581542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To cook in a small amount of simmering liquid.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Eggs, fish and fruit can all be poached. </a:t>
            </a:r>
            <a:endParaRPr lang="en-US" dirty="0"/>
          </a:p>
          <a:p>
            <a:endParaRPr lang="en-US" dirty="0"/>
          </a:p>
        </p:txBody>
      </p:sp>
      <p:pic>
        <p:nvPicPr>
          <p:cNvPr id="13320" name="Picture 8" descr="mage result for poaching 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1908313"/>
            <a:ext cx="59817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29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75" y="571769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Spice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828800"/>
            <a:ext cx="5445252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Bark, buds, fruit, roots, seeds or berries.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Usually in dry form, available whole or ground. </a:t>
            </a:r>
            <a:endParaRPr lang="en-US" dirty="0"/>
          </a:p>
        </p:txBody>
      </p:sp>
      <p:pic>
        <p:nvPicPr>
          <p:cNvPr id="14338" name="Picture 2" descr="mage result for sp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1" y="2071385"/>
            <a:ext cx="47053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86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8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975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Béchamel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5101D6-EDBD-F84B-B975-933609B6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5344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Milk and white roux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One of the mother/grand sauces. Found in some cream soups and mac &amp; cheese.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1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2" y="757291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Chafing Dish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metal dish with a lamp or heating appliance beneath it, for keeping food hot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These hold hotel pans to keep food hot at a buffet line. </a:t>
            </a:r>
          </a:p>
        </p:txBody>
      </p:sp>
      <p:pic>
        <p:nvPicPr>
          <p:cNvPr id="1026" name="Picture 2" descr="mage result for chafing dish defin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679387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3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75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Beurre</a:t>
            </a:r>
            <a:r>
              <a:rPr lang="en-US" sz="7200" dirty="0"/>
              <a:t> </a:t>
            </a:r>
            <a:r>
              <a:rPr lang="en-US" sz="7200" dirty="0" err="1"/>
              <a:t>Manie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E7EEA1-90E8-E240-A156-6323FEB1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Equal parts flour and butter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kneaded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to make a paste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as thickener for soups and sauces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93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22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Espangnole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19BE74-E997-0B4B-AB88-F3F486CC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Brown stock and a brown roux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One of the mother/grand sauces. Also called a brown sauce.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00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612110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Hollandaise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232FA-CDFB-D94A-8573-EF54556B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Egg yolks, acid and butter.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One of the mother/grand sauces. This is the trickiest sauce to make. Served over eggs.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64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MirePoix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C1F7C9-DF05-D64E-8EC1-5013C928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One part carrot, one part celery, two parts onion.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to flavor stocks, soups and sauces.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03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Roux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3D8410-4FD2-D041-9918-FB83DC68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Equal parts flour and fat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heated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to make a paste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as thickener,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8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Slurry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AD86A2-06A8-1240-B1C5-F51998B9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Cornstarch or flour and liquid.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as thickener.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244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58322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Tomato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0E81B2-4652-B040-9906-94AE8A3A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Definition: Tomatoes and stock</a:t>
            </a:r>
          </a:p>
          <a:p>
            <a:pPr marL="231775" lvl="1" indent="-206375"/>
            <a:endParaRPr lang="en-US"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Tip: One of the mother/grand sauces. Is the base for barbeque sauce.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24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22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Veloute</a:t>
            </a:r>
            <a:endParaRPr lang="en-US" sz="7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017738-3419-3F4B-B33F-A399ABA8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White stock and a white roux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One of the mother/grand sauces. Is a chicken or turkey gravy.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552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45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975" y="558321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Appetizer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B5D314-7917-734F-99E1-DEB18F55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Served at the first course of a meal used to stimulate the appetite.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Usually complements the entrée and dessert.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2" y="727569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Steam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684422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table with slots to hold food containers which are kept hot by steam circulating beneath them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This is where you get your hot food from restaurants like Chuck-a-Rama</a:t>
            </a:r>
          </a:p>
        </p:txBody>
      </p:sp>
      <p:pic>
        <p:nvPicPr>
          <p:cNvPr id="6146" name="Picture 2" descr="mage result for steam table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4" y="1430508"/>
            <a:ext cx="3978456" cy="39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17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Brochettes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0758CC-938B-4443-8C12-2A217320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Food presented on a skewer.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This is a fun way to present foods like fruit.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16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Canape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FFBB4A-4D86-2043-80A9-4D60A8D5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Small open face cold sandwich prepared on a variety of breads, crackers or other base with a variety of toppings.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Garnishing is an important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0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58322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Crudites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8B71A3-5C02-D442-8E34-4D39D1468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Seasonal vegetables often served with a dip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Type of hors d’ oeuvres.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183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71768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Hors d’ </a:t>
            </a:r>
            <a:r>
              <a:rPr lang="en-US" sz="7200" dirty="0" err="1"/>
              <a:t>oevores</a:t>
            </a:r>
            <a:r>
              <a:rPr lang="en-US" sz="72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4187B-7E26-3D47-B61D-F78BA9AE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Small bites served prior to a meal or at a separate reception.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Typically served separate from the meal.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418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58322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 err="1"/>
              <a:t>Rumaki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5E5476-53CE-6A43-9544-617BED31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Food item wrapped in bacon with or without sauce.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Traditionally a water chestnut and chicken liver wrapped in bacon and soaked in sauce overnight before cooking.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34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19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71769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Charger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DEAA98-96FC-F84E-9BB1-3575C4BC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Decorative plate under the eating plate.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Don’t eat off of it. Can be used to protect the table.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182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76" y="54487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Cover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009306-49A7-9147-AFEE-9BA02DEE5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Individual place setting with all the proper equipment is needed for the meal.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Your personal space at a table. Your cover may change each course as foods are served. 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17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Cross Training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4CBDC8-303D-F841-A910-FE303244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Learning other’s jobs so that you can fill in for that person if needed.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More cross-training makes you a more valuable employee.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988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81" y="54487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Flatware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2457A6-9999-C14E-AFB9-92159DE2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Knife, fork, spoon of any material.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AKA: silverware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8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2" y="730853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Convection 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893429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convection oven has a fan and that blows hot oven air over and around the food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When using a convection oven lower the temperature 25 degrees. </a:t>
            </a:r>
          </a:p>
        </p:txBody>
      </p:sp>
      <p:pic>
        <p:nvPicPr>
          <p:cNvPr id="7170" name="Picture 2" descr="mage result for convection o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1914650"/>
            <a:ext cx="3933400" cy="32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563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40" y="544875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Front of the House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38A310-1DA4-A140-A887-02AB0360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Those that work where the customers can see and interact with them.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Hostess, waiter, busser, bar tender, manager.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747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4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71768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Biscuit Method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B33CE1-8B9B-4E40-8524-B12BE7F82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Cut the fat into the dry ingredients, and then add the liquids.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This creates the flaky layers.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635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98663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Blended/Muffin Method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7CBDB-4348-8D4C-A385-52818DE0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Combines liquids, in one container and combine dry ingredients in a separate container and then combine the two mixtures.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Don’t over mix!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835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59" y="664223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Chocolate liquor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is a thick, gritty, dark brown paste comprised of roughly half cocoa butter and half cocoa solids.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This has nothing to do with alcohol.</a:t>
            </a:r>
          </a:p>
        </p:txBody>
      </p:sp>
      <p:pic>
        <p:nvPicPr>
          <p:cNvPr id="5122" name="Picture 2" descr="Image result for chocolate liqueur in chocolate making">
            <a:extLst>
              <a:ext uri="{FF2B5EF4-FFF2-40B4-BE49-F238E27FC236}">
                <a16:creationId xmlns:a16="http://schemas.microsoft.com/office/drawing/2014/main" id="{69A7814E-32C4-41FE-A50E-8F3CC8FD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94" y="22496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57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60" y="677670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Cocoa butter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pale-yellow, edible vegetable fat extracted from the cocoa bean. It is used to make chocolate.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When chocolate blooms, it is the cocoa butter coming to the surface.</a:t>
            </a:r>
          </a:p>
        </p:txBody>
      </p:sp>
      <p:pic>
        <p:nvPicPr>
          <p:cNvPr id="6146" name="Picture 2" descr="Image result for cocoa butter">
            <a:extLst>
              <a:ext uri="{FF2B5EF4-FFF2-40B4-BE49-F238E27FC236}">
                <a16:creationId xmlns:a16="http://schemas.microsoft.com/office/drawing/2014/main" id="{E0536B1B-7C47-40C6-B79F-F5BB03DC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72" y="2481943"/>
            <a:ext cx="4267973" cy="2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992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59866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Creaming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101B49-ECA3-5E44-A375-D9D08B2B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Fat and sugar whipped until light and fluffy.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Often used for making cookies.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40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75" y="59866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Drop Batter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782A11-BC8C-9342-A1F2-254F160E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Two parts flour, one part liquid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to make muffins.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812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13" y="677670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emulsification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process of mixing two or more liquids that are unmixable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Eggs make a great emulsifier</a:t>
            </a:r>
          </a:p>
        </p:txBody>
      </p:sp>
      <p:pic>
        <p:nvPicPr>
          <p:cNvPr id="2050" name="Picture 2" descr="Image result for using eggs to emulsify salad dressing">
            <a:extLst>
              <a:ext uri="{FF2B5EF4-FFF2-40B4-BE49-F238E27FC236}">
                <a16:creationId xmlns:a16="http://schemas.microsoft.com/office/drawing/2014/main" id="{61790396-AD61-433D-A775-30112347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2748165"/>
            <a:ext cx="38100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019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66" y="664223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Flats </a:t>
            </a:r>
            <a:r>
              <a:rPr lang="en-US" sz="5400" dirty="0"/>
              <a:t>(Egg)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Usually sold in cardboard carton that hold 30 eggs and in packages of 2 or more.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when buying check the edges for broken eggs</a:t>
            </a:r>
          </a:p>
        </p:txBody>
      </p:sp>
      <p:pic>
        <p:nvPicPr>
          <p:cNvPr id="3074" name="Picture 2" descr="Image result for egg flats">
            <a:extLst>
              <a:ext uri="{FF2B5EF4-FFF2-40B4-BE49-F238E27FC236}">
                <a16:creationId xmlns:a16="http://schemas.microsoft.com/office/drawing/2014/main" id="{E2A718BA-0142-4A55-8B29-22F4731E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10" y="2677798"/>
            <a:ext cx="4041616" cy="269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5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2" y="741464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Conventional 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893429"/>
            <a:ext cx="7414088" cy="3738290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heat source in a conventional oven is stationary, usually radiating from the bottom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Conventional ovens are better for baking. </a:t>
            </a:r>
          </a:p>
        </p:txBody>
      </p:sp>
      <p:pic>
        <p:nvPicPr>
          <p:cNvPr id="1026" name="Picture 2" descr="mage result for cookies in the o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87" y="2449212"/>
            <a:ext cx="4381831" cy="31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849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60" y="664223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gluten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an elastic protein that is responsible for giving baked goods structure.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Needed for proper bread formation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Video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26" name="Picture 2" descr="Image result for gluten in dou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455271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314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07" y="740997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leavening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gasses trapped in dough, creating small bubbles that give baked goods a light and airy texture.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Yeast, baking soda, baking powder, steam and eggs are all types of leavening.</a:t>
            </a:r>
          </a:p>
        </p:txBody>
      </p:sp>
      <p:pic>
        <p:nvPicPr>
          <p:cNvPr id="4098" name="Picture 2" descr="Image result for yeast breads">
            <a:extLst>
              <a:ext uri="{FF2B5EF4-FFF2-40B4-BE49-F238E27FC236}">
                <a16:creationId xmlns:a16="http://schemas.microsoft.com/office/drawing/2014/main" id="{2B3C0CAE-AB93-4618-ACBF-187AFC09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2671948"/>
            <a:ext cx="4228310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004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53" y="740997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nibs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bits of fermented, dried, roasted and crushed cacao bean.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These are bitter, there is no sugar in them</a:t>
            </a:r>
          </a:p>
        </p:txBody>
      </p:sp>
      <p:pic>
        <p:nvPicPr>
          <p:cNvPr id="7170" name="Picture 2" descr="Image result for chocolate nibs">
            <a:extLst>
              <a:ext uri="{FF2B5EF4-FFF2-40B4-BE49-F238E27FC236}">
                <a16:creationId xmlns:a16="http://schemas.microsoft.com/office/drawing/2014/main" id="{5F450DA7-949C-4A41-B140-E16BE1EC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468085"/>
            <a:ext cx="3672513" cy="27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48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68" y="700656"/>
            <a:ext cx="10396882" cy="1151965"/>
          </a:xfrm>
        </p:spPr>
        <p:txBody>
          <a:bodyPr>
            <a:normAutofit/>
          </a:bodyPr>
          <a:lstStyle/>
          <a:p>
            <a:r>
              <a:rPr lang="en-US" sz="7200" dirty="0"/>
              <a:t>pasteurized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644105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the process of heating milk to destroy pathogens</a:t>
            </a:r>
            <a:r>
              <a:rPr lang="en-US" sz="2400" dirty="0"/>
              <a:t>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You can buy unpasteurized or raw milk, but you have to sign waver. </a:t>
            </a:r>
          </a:p>
        </p:txBody>
      </p:sp>
      <p:pic>
        <p:nvPicPr>
          <p:cNvPr id="7170" name="Picture 2" descr="mage result for pasteur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768600"/>
            <a:ext cx="51308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648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46" y="605094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Pour Batter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CF7611-363B-E04B-ABEF-E1C27F64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Equal parts flour and liquid. 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to make crepes, pancakes and waffles.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05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99" y="721704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Rancid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term generally used to denote unpleasant odors and flavors in foods resulting from deterioration in the fat or oil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If it smells bad throw it out</a:t>
            </a:r>
          </a:p>
        </p:txBody>
      </p:sp>
      <p:pic>
        <p:nvPicPr>
          <p:cNvPr id="2050" name="Picture 2" descr="Image result for rancid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32" y="2285999"/>
            <a:ext cx="4329077" cy="28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720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70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/>
              <a:t>Soft Batter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4BC07-5A70-704D-B55A-DE26E13B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Three parts flour, one part liquid.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Used in scones and biscuits. 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49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99" y="721704"/>
            <a:ext cx="11571114" cy="1151965"/>
          </a:xfrm>
        </p:spPr>
        <p:txBody>
          <a:bodyPr>
            <a:normAutofit/>
          </a:bodyPr>
          <a:lstStyle/>
          <a:p>
            <a:r>
              <a:rPr lang="en-US" sz="7200" dirty="0"/>
              <a:t>Starter </a:t>
            </a:r>
            <a:r>
              <a:rPr lang="en-US" sz="5400" dirty="0"/>
              <a:t>(sour dough)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95" y="1933303"/>
            <a:ext cx="6891574" cy="4206239"/>
          </a:xfrm>
        </p:spPr>
        <p:txBody>
          <a:bodyPr anchor="ctr">
            <a:noAutofit/>
          </a:bodyPr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a mixture of flour, yeast, sugar and liquid. It gives bread a unique, mildly sour taste </a:t>
            </a: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 you have to feed the starter</a:t>
            </a:r>
          </a:p>
        </p:txBody>
      </p:sp>
      <p:pic>
        <p:nvPicPr>
          <p:cNvPr id="1026" name="Picture 2" descr="Image result for sourdough starter">
            <a:extLst>
              <a:ext uri="{FF2B5EF4-FFF2-40B4-BE49-F238E27FC236}">
                <a16:creationId xmlns:a16="http://schemas.microsoft.com/office/drawing/2014/main" id="{13EA25F0-DD44-44C2-BA0F-D4D7F45C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12" y="2683823"/>
            <a:ext cx="3296702" cy="2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513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66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Ceviche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2FF6E4-1694-1B43-BDD2-C419E2B8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91661" cy="4023360"/>
          </a:xfrm>
        </p:spPr>
        <p:txBody>
          <a:bodyPr anchor="ctr"/>
          <a:lstStyle/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Definition: Raw fish, marinated in citrus which ”cooks” the fish.</a:t>
            </a:r>
          </a:p>
          <a:p>
            <a:pPr marL="231775" lvl="1" indent="-206375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31775" lvl="1" indent="-206375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Tip: Dish from Peru. Often includes tomato, onion and green peppers.</a:t>
            </a:r>
          </a:p>
          <a:p>
            <a:pPr marL="231775" lvl="1" indent="-2063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238</TotalTime>
  <Words>2838</Words>
  <Application>Microsoft Macintosh PowerPoint</Application>
  <PresentationFormat>Widescreen</PresentationFormat>
  <Paragraphs>415</Paragraphs>
  <Slides>106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Calibri</vt:lpstr>
      <vt:lpstr>Century Gothic</vt:lpstr>
      <vt:lpstr>Tw Cen MT</vt:lpstr>
      <vt:lpstr>Tw Cen MT Condensed</vt:lpstr>
      <vt:lpstr>Wingdings 3</vt:lpstr>
      <vt:lpstr>Integral</vt:lpstr>
      <vt:lpstr>Vocabulary</vt:lpstr>
      <vt:lpstr>Strand 1</vt:lpstr>
      <vt:lpstr>Mandoline</vt:lpstr>
      <vt:lpstr>Parisian Scoop</vt:lpstr>
      <vt:lpstr>Hotel pan</vt:lpstr>
      <vt:lpstr>Chafing Dish</vt:lpstr>
      <vt:lpstr>Steam Table</vt:lpstr>
      <vt:lpstr>Convection Oven</vt:lpstr>
      <vt:lpstr>Conventional Oven</vt:lpstr>
      <vt:lpstr>Rondelle</vt:lpstr>
      <vt:lpstr>Mise En Place</vt:lpstr>
      <vt:lpstr>Strand 2</vt:lpstr>
      <vt:lpstr>haccp</vt:lpstr>
      <vt:lpstr>FIFO</vt:lpstr>
      <vt:lpstr>Cross-contact</vt:lpstr>
      <vt:lpstr>Cross-contamination </vt:lpstr>
      <vt:lpstr>FATTOM</vt:lpstr>
      <vt:lpstr>Bacteria</vt:lpstr>
      <vt:lpstr>Virus</vt:lpstr>
      <vt:lpstr>parasite</vt:lpstr>
      <vt:lpstr>Fungi</vt:lpstr>
      <vt:lpstr>TCS</vt:lpstr>
      <vt:lpstr>RTE</vt:lpstr>
      <vt:lpstr>Clean</vt:lpstr>
      <vt:lpstr>Sanitize</vt:lpstr>
      <vt:lpstr>SDS</vt:lpstr>
      <vt:lpstr>STRAND 3</vt:lpstr>
      <vt:lpstr>Brigade system</vt:lpstr>
      <vt:lpstr>Grande Cuisine </vt:lpstr>
      <vt:lpstr>Sustainability</vt:lpstr>
      <vt:lpstr>Strand 4</vt:lpstr>
      <vt:lpstr>Back of the house</vt:lpstr>
      <vt:lpstr>Critical Thinking</vt:lpstr>
      <vt:lpstr>Front of the house</vt:lpstr>
      <vt:lpstr>Interpersonal Skills</vt:lpstr>
      <vt:lpstr>STRAND 5</vt:lpstr>
      <vt:lpstr>Food allergy</vt:lpstr>
      <vt:lpstr>Food intolerance</vt:lpstr>
      <vt:lpstr>lipid</vt:lpstr>
      <vt:lpstr>Strand 6</vt:lpstr>
      <vt:lpstr>Balance Scale</vt:lpstr>
      <vt:lpstr>Digital Scale </vt:lpstr>
      <vt:lpstr>Spring Scale</vt:lpstr>
      <vt:lpstr>Standardized Recipe</vt:lpstr>
      <vt:lpstr>Volume (measurement)</vt:lpstr>
      <vt:lpstr>Yield</vt:lpstr>
      <vt:lpstr>Strand 7</vt:lpstr>
      <vt:lpstr>Blanching</vt:lpstr>
      <vt:lpstr>braising</vt:lpstr>
      <vt:lpstr>Caramelization</vt:lpstr>
      <vt:lpstr>Condiment</vt:lpstr>
      <vt:lpstr>Dry heat</vt:lpstr>
      <vt:lpstr>Extract</vt:lpstr>
      <vt:lpstr>Herb</vt:lpstr>
      <vt:lpstr>Moist Heat</vt:lpstr>
      <vt:lpstr>Poaching</vt:lpstr>
      <vt:lpstr>Spice</vt:lpstr>
      <vt:lpstr>STRAND 8</vt:lpstr>
      <vt:lpstr>Béchamel</vt:lpstr>
      <vt:lpstr>Beurre Manie</vt:lpstr>
      <vt:lpstr>Espangnole</vt:lpstr>
      <vt:lpstr>Hollandaise</vt:lpstr>
      <vt:lpstr>MirePoix</vt:lpstr>
      <vt:lpstr>Roux</vt:lpstr>
      <vt:lpstr>Slurry</vt:lpstr>
      <vt:lpstr>Tomato</vt:lpstr>
      <vt:lpstr>Veloute</vt:lpstr>
      <vt:lpstr>Strand 9</vt:lpstr>
      <vt:lpstr>Appetizer</vt:lpstr>
      <vt:lpstr>Brochettes</vt:lpstr>
      <vt:lpstr>Canape</vt:lpstr>
      <vt:lpstr>Crudites</vt:lpstr>
      <vt:lpstr>Hors d’ oevores </vt:lpstr>
      <vt:lpstr>Rumaki</vt:lpstr>
      <vt:lpstr>Strand 10</vt:lpstr>
      <vt:lpstr>Charger</vt:lpstr>
      <vt:lpstr>Cover</vt:lpstr>
      <vt:lpstr>Cross Training</vt:lpstr>
      <vt:lpstr>Flatware</vt:lpstr>
      <vt:lpstr>Front of the House</vt:lpstr>
      <vt:lpstr>Strand 11</vt:lpstr>
      <vt:lpstr>Biscuit Method</vt:lpstr>
      <vt:lpstr>Blended/Muffin Method</vt:lpstr>
      <vt:lpstr>Chocolate liquor</vt:lpstr>
      <vt:lpstr>Cocoa butter</vt:lpstr>
      <vt:lpstr>Creaming</vt:lpstr>
      <vt:lpstr>Drop Batter</vt:lpstr>
      <vt:lpstr>emulsification</vt:lpstr>
      <vt:lpstr>Flats (Egg)</vt:lpstr>
      <vt:lpstr>gluten</vt:lpstr>
      <vt:lpstr>leavening</vt:lpstr>
      <vt:lpstr>nibs</vt:lpstr>
      <vt:lpstr>pasteurized</vt:lpstr>
      <vt:lpstr>Pour Batter</vt:lpstr>
      <vt:lpstr>Rancid</vt:lpstr>
      <vt:lpstr>Soft Batter</vt:lpstr>
      <vt:lpstr>Starter (sour dough)</vt:lpstr>
      <vt:lpstr>Strand 12</vt:lpstr>
      <vt:lpstr>Ceviche</vt:lpstr>
      <vt:lpstr>Chimicurri</vt:lpstr>
      <vt:lpstr>Churrasco</vt:lpstr>
      <vt:lpstr>Cuisine</vt:lpstr>
      <vt:lpstr>Empanada</vt:lpstr>
      <vt:lpstr>Mole</vt:lpstr>
      <vt:lpstr>Mortar and Pestle</vt:lpstr>
      <vt:lpstr>Plantains</vt:lpstr>
    </vt:vector>
  </TitlesOfParts>
  <Company>Alpine School District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Culinary Arts</dc:title>
  <dc:creator>Amber Baines</dc:creator>
  <cp:lastModifiedBy>Paige Wright</cp:lastModifiedBy>
  <cp:revision>22</cp:revision>
  <dcterms:created xsi:type="dcterms:W3CDTF">2018-02-05T21:16:23Z</dcterms:created>
  <dcterms:modified xsi:type="dcterms:W3CDTF">2018-06-05T00:39:53Z</dcterms:modified>
</cp:coreProperties>
</file>