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8" r:id="rId2"/>
    <p:sldId id="265" r:id="rId3"/>
    <p:sldId id="264" r:id="rId4"/>
    <p:sldId id="260" r:id="rId5"/>
    <p:sldId id="261" r:id="rId6"/>
    <p:sldId id="262" r:id="rId7"/>
    <p:sldId id="263" r:id="rId8"/>
    <p:sldId id="267" r:id="rId9"/>
    <p:sldId id="268" r:id="rId10"/>
    <p:sldId id="269" r:id="rId11"/>
    <p:sldId id="270"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06B7D83-311F-494B-AB15-C9170E9A19A4}" type="datetimeFigureOut">
              <a:rPr lang="en-US" smtClean="0"/>
              <a:t>1/19/2017</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308E908C-4974-40DA-81B6-037BF9E8A39D}"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94658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06B7D83-311F-494B-AB15-C9170E9A19A4}"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222457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6B7D83-311F-494B-AB15-C9170E9A19A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2877176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6B7D83-311F-494B-AB15-C9170E9A19A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236223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6B7D83-311F-494B-AB15-C9170E9A19A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210994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6B7D83-311F-494B-AB15-C9170E9A19A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2787500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6B7D83-311F-494B-AB15-C9170E9A19A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4057078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6B7D83-311F-494B-AB15-C9170E9A19A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172451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6B7D83-311F-494B-AB15-C9170E9A19A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225416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06B7D83-311F-494B-AB15-C9170E9A19A4}" type="datetimeFigureOut">
              <a:rPr lang="en-US" smtClean="0"/>
              <a:t>1/19/2017</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255083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6B7D83-311F-494B-AB15-C9170E9A19A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149786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6B7D83-311F-494B-AB15-C9170E9A19A4}"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202946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6B7D83-311F-494B-AB15-C9170E9A19A4}"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43779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6B7D83-311F-494B-AB15-C9170E9A19A4}"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191105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B7D83-311F-494B-AB15-C9170E9A19A4}"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327502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06B7D83-311F-494B-AB15-C9170E9A19A4}"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54400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06B7D83-311F-494B-AB15-C9170E9A19A4}"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08C-4974-40DA-81B6-037BF9E8A39D}" type="slidenum">
              <a:rPr lang="en-US" smtClean="0"/>
              <a:t>‹#›</a:t>
            </a:fld>
            <a:endParaRPr lang="en-US"/>
          </a:p>
        </p:txBody>
      </p:sp>
    </p:spTree>
    <p:extLst>
      <p:ext uri="{BB962C8B-B14F-4D97-AF65-F5344CB8AC3E}">
        <p14:creationId xmlns:p14="http://schemas.microsoft.com/office/powerpoint/2010/main" val="5255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6B7D83-311F-494B-AB15-C9170E9A19A4}" type="datetimeFigureOut">
              <a:rPr lang="en-US" smtClean="0"/>
              <a:t>1/19/2017</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8E908C-4974-40DA-81B6-037BF9E8A39D}" type="slidenum">
              <a:rPr lang="en-US" smtClean="0"/>
              <a:t>‹#›</a:t>
            </a:fld>
            <a:endParaRPr lang="en-US"/>
          </a:p>
        </p:txBody>
      </p:sp>
    </p:spTree>
    <p:extLst>
      <p:ext uri="{BB962C8B-B14F-4D97-AF65-F5344CB8AC3E}">
        <p14:creationId xmlns:p14="http://schemas.microsoft.com/office/powerpoint/2010/main" val="411670848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ducation.com/reference/article/gender-differences-play/" TargetMode="External"/><Relationship Id="rId2" Type="http://schemas.openxmlformats.org/officeDocument/2006/relationships/hyperlink" Target="http://www.ttacnews.vcu.edu/2014/02/what-is-the-teachers-role-in-supporting-play-in-early-childhood-classroom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vimeo.com/ncca/review/37958082/d5d9bfe5f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8800" dirty="0" smtClean="0"/>
              <a:t>Value of Play</a:t>
            </a:r>
            <a:endParaRPr lang="en-US" sz="8800" dirty="0"/>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Gender Differences</a:t>
            </a:r>
            <a:endParaRPr lang="en-US" b="1" dirty="0"/>
          </a:p>
        </p:txBody>
      </p:sp>
      <p:sp>
        <p:nvSpPr>
          <p:cNvPr id="3" name="Content Placeholder 2"/>
          <p:cNvSpPr>
            <a:spLocks noGrp="1"/>
          </p:cNvSpPr>
          <p:nvPr>
            <p:ph idx="1"/>
          </p:nvPr>
        </p:nvSpPr>
        <p:spPr>
          <a:xfrm>
            <a:off x="982133" y="1905000"/>
            <a:ext cx="7704667" cy="3429000"/>
          </a:xfrm>
        </p:spPr>
        <p:txBody>
          <a:bodyPr/>
          <a:lstStyle/>
          <a:p>
            <a:r>
              <a:rPr lang="en-US" dirty="0" smtClean="0"/>
              <a:t>There are </a:t>
            </a:r>
            <a:r>
              <a:rPr lang="en-US" dirty="0" smtClean="0"/>
              <a:t>gender </a:t>
            </a:r>
            <a:r>
              <a:rPr lang="en-US" dirty="0" smtClean="0"/>
              <a:t>differences in play.</a:t>
            </a:r>
          </a:p>
          <a:p>
            <a:r>
              <a:rPr lang="en-US" dirty="0" smtClean="0"/>
              <a:t>Children’s identification of whether they are boys or are girls will result in playing more with other children of their gender (Fagot, 1994; Fagot &amp; </a:t>
            </a:r>
            <a:r>
              <a:rPr lang="en-US" dirty="0" err="1" smtClean="0"/>
              <a:t>Leve</a:t>
            </a:r>
            <a:r>
              <a:rPr lang="en-US" dirty="0" smtClean="0"/>
              <a:t>, 1998).</a:t>
            </a:r>
          </a:p>
          <a:p>
            <a:endParaRPr lang="en-US" dirty="0"/>
          </a:p>
        </p:txBody>
      </p:sp>
      <p:pic>
        <p:nvPicPr>
          <p:cNvPr id="4" name="Picture 3" descr="Lo stesso lo si può dire contro quelle pubblicità (e i giocattol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263671"/>
            <a:ext cx="3276600" cy="25181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447800"/>
            <a:ext cx="7704667" cy="1295399"/>
          </a:xfrm>
        </p:spPr>
        <p:txBody>
          <a:bodyPr/>
          <a:lstStyle/>
          <a:p>
            <a:r>
              <a:rPr lang="en-US" b="1" dirty="0" smtClean="0"/>
              <a:t>Why is this important?</a:t>
            </a:r>
            <a:endParaRPr lang="en-US" b="1" dirty="0"/>
          </a:p>
        </p:txBody>
      </p:sp>
      <p:sp>
        <p:nvSpPr>
          <p:cNvPr id="3" name="Content Placeholder 2"/>
          <p:cNvSpPr>
            <a:spLocks noGrp="1"/>
          </p:cNvSpPr>
          <p:nvPr>
            <p:ph idx="1"/>
          </p:nvPr>
        </p:nvSpPr>
        <p:spPr>
          <a:xfrm>
            <a:off x="982133" y="2514601"/>
            <a:ext cx="7704667" cy="4191000"/>
          </a:xfrm>
        </p:spPr>
        <p:txBody>
          <a:bodyPr>
            <a:normAutofit lnSpcReduction="10000"/>
          </a:bodyPr>
          <a:lstStyle/>
          <a:p>
            <a:pPr lvl="0"/>
            <a:r>
              <a:rPr lang="en-US" dirty="0" smtClean="0"/>
              <a:t>They </a:t>
            </a:r>
            <a:r>
              <a:rPr lang="en-US" dirty="0"/>
              <a:t>learn about themselves, others, and their world that they live in. </a:t>
            </a:r>
          </a:p>
          <a:p>
            <a:pPr lvl="0"/>
            <a:r>
              <a:rPr lang="en-US" dirty="0"/>
              <a:t>Develops and enhances creativity </a:t>
            </a:r>
          </a:p>
          <a:p>
            <a:pPr lvl="0"/>
            <a:r>
              <a:rPr lang="en-US" dirty="0"/>
              <a:t>Builds confidence and self-concept, initiative, and autonomy (independence) = Erikson’s Theory </a:t>
            </a:r>
          </a:p>
          <a:p>
            <a:pPr lvl="0"/>
            <a:r>
              <a:rPr lang="en-US" dirty="0"/>
              <a:t>Releases energy </a:t>
            </a:r>
          </a:p>
          <a:p>
            <a:pPr lvl="0"/>
            <a:r>
              <a:rPr lang="en-US" dirty="0"/>
              <a:t>Provides individual time and down time. </a:t>
            </a:r>
          </a:p>
          <a:p>
            <a:pPr lvl="0"/>
            <a:r>
              <a:rPr lang="en-US" dirty="0"/>
              <a:t>Develops the 5 basic areas of Growth and Development (Physical, emotional, social, cognitive, and moral). </a:t>
            </a:r>
          </a:p>
          <a:p>
            <a:endParaRPr lang="en-US" dirty="0"/>
          </a:p>
        </p:txBody>
      </p:sp>
      <p:pic>
        <p:nvPicPr>
          <p:cNvPr id="4" name="Picture 3" descr="pl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152400"/>
            <a:ext cx="2802297" cy="16763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982133" y="1981200"/>
            <a:ext cx="7704667" cy="4018616"/>
          </a:xfrm>
        </p:spPr>
        <p:txBody>
          <a:bodyPr/>
          <a:lstStyle/>
          <a:p>
            <a:r>
              <a:rPr lang="en-US" dirty="0" smtClean="0">
                <a:hlinkClick r:id="rId2"/>
              </a:rPr>
              <a:t>http://www.ttacnews.vcu.edu/2014/02/what-is-the-teachers-role-in-supporting-play-in-early-childhood-classrooms/</a:t>
            </a:r>
            <a:endParaRPr lang="en-US" dirty="0" smtClean="0"/>
          </a:p>
          <a:p>
            <a:r>
              <a:rPr lang="en-US" dirty="0" smtClean="0">
                <a:hlinkClick r:id="rId3"/>
              </a:rPr>
              <a:t>http://www.education.com/reference/article/gender-differences-play/</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Unoccupied Behavior</a:t>
            </a:r>
            <a:endParaRPr lang="en-US" b="1" dirty="0"/>
          </a:p>
        </p:txBody>
      </p:sp>
      <p:sp>
        <p:nvSpPr>
          <p:cNvPr id="3" name="Content Placeholder 2"/>
          <p:cNvSpPr>
            <a:spLocks noGrp="1"/>
          </p:cNvSpPr>
          <p:nvPr>
            <p:ph idx="1"/>
          </p:nvPr>
        </p:nvSpPr>
        <p:spPr>
          <a:xfrm>
            <a:off x="982133" y="1600200"/>
            <a:ext cx="7704667" cy="2895600"/>
          </a:xfrm>
        </p:spPr>
        <p:txBody>
          <a:bodyPr/>
          <a:lstStyle/>
          <a:p>
            <a:r>
              <a:rPr lang="en-US" dirty="0" smtClean="0"/>
              <a:t>The child is not involved in any particular activity. He/she just observes what seems interesting at the time. </a:t>
            </a:r>
            <a:endParaRPr lang="en-US" dirty="0"/>
          </a:p>
        </p:txBody>
      </p:sp>
      <p:pic>
        <p:nvPicPr>
          <p:cNvPr id="5" name="Picture 4" descr="Children observe and imitate to learn. Debbie Olivier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645454"/>
            <a:ext cx="4267200" cy="31917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Onlooker Behavior</a:t>
            </a:r>
            <a:endParaRPr lang="en-US" b="1" dirty="0"/>
          </a:p>
        </p:txBody>
      </p:sp>
      <p:sp>
        <p:nvSpPr>
          <p:cNvPr id="3" name="Content Placeholder 2"/>
          <p:cNvSpPr>
            <a:spLocks noGrp="1"/>
          </p:cNvSpPr>
          <p:nvPr>
            <p:ph idx="1"/>
          </p:nvPr>
        </p:nvSpPr>
        <p:spPr>
          <a:xfrm>
            <a:off x="982133" y="1981200"/>
            <a:ext cx="7704667" cy="2438400"/>
          </a:xfrm>
        </p:spPr>
        <p:txBody>
          <a:bodyPr/>
          <a:lstStyle/>
          <a:p>
            <a:r>
              <a:rPr lang="en-US" dirty="0" smtClean="0"/>
              <a:t>This </a:t>
            </a:r>
            <a:r>
              <a:rPr lang="en-US" dirty="0"/>
              <a:t>behavior involves watching other children play. The child may talk to the children who are playing but does not become actively involved. The onlooker wants to be close enough to interact with the children who are </a:t>
            </a:r>
            <a:r>
              <a:rPr lang="en-US" dirty="0" smtClean="0"/>
              <a:t>playing. (</a:t>
            </a:r>
            <a:r>
              <a:rPr lang="en-US" dirty="0"/>
              <a:t>begins in toddlers) </a:t>
            </a:r>
          </a:p>
          <a:p>
            <a:endParaRPr lang="en-US" dirty="0"/>
          </a:p>
        </p:txBody>
      </p:sp>
      <p:pic>
        <p:nvPicPr>
          <p:cNvPr id="4" name="Picture 3" descr="Original file ‎ (1,629 × 1,698 pixels, file size: 721 KB, MIME typ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657600"/>
            <a:ext cx="2924141" cy="304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Solitary Play </a:t>
            </a:r>
            <a:endParaRPr lang="en-US" b="1" dirty="0"/>
          </a:p>
        </p:txBody>
      </p:sp>
      <p:sp>
        <p:nvSpPr>
          <p:cNvPr id="3" name="Content Placeholder 2"/>
          <p:cNvSpPr>
            <a:spLocks noGrp="1"/>
          </p:cNvSpPr>
          <p:nvPr>
            <p:ph idx="1"/>
          </p:nvPr>
        </p:nvSpPr>
        <p:spPr>
          <a:xfrm>
            <a:off x="982133" y="1828800"/>
            <a:ext cx="7704667" cy="2514600"/>
          </a:xfrm>
        </p:spPr>
        <p:txBody>
          <a:bodyPr/>
          <a:lstStyle/>
          <a:p>
            <a:r>
              <a:rPr lang="en-US" dirty="0" smtClean="0"/>
              <a:t>This </a:t>
            </a:r>
            <a:r>
              <a:rPr lang="en-US" dirty="0"/>
              <a:t>type of play involves a child playing alone. He/she has no interest in anyone else or what they are doing. The toys he/she plays with are different from those the other children are playing with. He/she is totally involved in a personal activity. (begins in infants) </a:t>
            </a:r>
          </a:p>
        </p:txBody>
      </p:sp>
      <p:pic>
        <p:nvPicPr>
          <p:cNvPr id="4" name="Picture 3" descr="... top. Let the kids water plants, wash a larger toy car or themselv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038600"/>
            <a:ext cx="2114550" cy="2819400"/>
          </a:xfrm>
          <a:prstGeom prst="rect">
            <a:avLst/>
          </a:prstGeom>
        </p:spPr>
      </p:pic>
      <p:pic>
        <p:nvPicPr>
          <p:cNvPr id="5" name="Picture 4" descr="dutch lady smart steps zen plays al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810000"/>
            <a:ext cx="1880518" cy="281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Parallel Play </a:t>
            </a:r>
            <a:endParaRPr lang="en-US" b="1" dirty="0"/>
          </a:p>
        </p:txBody>
      </p:sp>
      <p:sp>
        <p:nvSpPr>
          <p:cNvPr id="3" name="Content Placeholder 2"/>
          <p:cNvSpPr>
            <a:spLocks noGrp="1"/>
          </p:cNvSpPr>
          <p:nvPr>
            <p:ph idx="1"/>
          </p:nvPr>
        </p:nvSpPr>
        <p:spPr>
          <a:xfrm>
            <a:off x="982133" y="1981200"/>
            <a:ext cx="7704667" cy="2819400"/>
          </a:xfrm>
        </p:spPr>
        <p:txBody>
          <a:bodyPr/>
          <a:lstStyle/>
          <a:p>
            <a:r>
              <a:rPr lang="en-US" dirty="0" smtClean="0"/>
              <a:t>This </a:t>
            </a:r>
            <a:r>
              <a:rPr lang="en-US" dirty="0"/>
              <a:t>type of play involves a child playing beside other children. There is no actual interaction, but the toys are similar. The child is playing beside the other children rather than with them. Toddlers often participate in parallel play because communication with one another is difficult. (begins 2-3 years) </a:t>
            </a:r>
          </a:p>
        </p:txBody>
      </p:sp>
      <p:pic>
        <p:nvPicPr>
          <p:cNvPr id="6" name="Picture 5" descr="Nel complesso, questi risultati dimostrano l´efficacia del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106632"/>
            <a:ext cx="3699164" cy="27513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Associative Play</a:t>
            </a:r>
            <a:endParaRPr lang="en-US" b="1" dirty="0"/>
          </a:p>
        </p:txBody>
      </p:sp>
      <p:sp>
        <p:nvSpPr>
          <p:cNvPr id="3" name="Content Placeholder 2"/>
          <p:cNvSpPr>
            <a:spLocks noGrp="1"/>
          </p:cNvSpPr>
          <p:nvPr>
            <p:ph idx="1"/>
          </p:nvPr>
        </p:nvSpPr>
        <p:spPr>
          <a:xfrm>
            <a:off x="982133" y="1828800"/>
            <a:ext cx="7704667" cy="3048000"/>
          </a:xfrm>
        </p:spPr>
        <p:txBody>
          <a:bodyPr/>
          <a:lstStyle/>
          <a:p>
            <a:r>
              <a:rPr lang="en-US" dirty="0" smtClean="0"/>
              <a:t>This </a:t>
            </a:r>
            <a:r>
              <a:rPr lang="en-US" dirty="0"/>
              <a:t>type of play involves a child playing with other children. The children share toys and interact with one another. Children are involved in similar but not identical activities. There is no specific organization of activities. Each child does what he/she wishes but is a part of a large group. (begins 3 year – school age) </a:t>
            </a:r>
          </a:p>
        </p:txBody>
      </p:sp>
      <p:pic>
        <p:nvPicPr>
          <p:cNvPr id="4" name="Picture 3" descr="Should we teach our children to share? Or let nature take its cours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267200"/>
            <a:ext cx="3299081" cy="23743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Cooperative Play </a:t>
            </a:r>
            <a:endParaRPr lang="en-US" b="1" dirty="0"/>
          </a:p>
        </p:txBody>
      </p:sp>
      <p:sp>
        <p:nvSpPr>
          <p:cNvPr id="3" name="Content Placeholder 2"/>
          <p:cNvSpPr>
            <a:spLocks noGrp="1"/>
          </p:cNvSpPr>
          <p:nvPr>
            <p:ph idx="1"/>
          </p:nvPr>
        </p:nvSpPr>
        <p:spPr>
          <a:xfrm>
            <a:off x="982133" y="1981200"/>
            <a:ext cx="7704667" cy="2590800"/>
          </a:xfrm>
        </p:spPr>
        <p:txBody>
          <a:bodyPr/>
          <a:lstStyle/>
          <a:p>
            <a:r>
              <a:rPr lang="en-US" dirty="0" smtClean="0"/>
              <a:t>This </a:t>
            </a:r>
            <a:r>
              <a:rPr lang="en-US" dirty="0"/>
              <a:t>type of play involves organization. The child is a part of a group that has a specific purpose in mind such as making an art project or playing a game. There are usually leaders and followers in this type of play. (begins as preschoolers)</a:t>
            </a:r>
          </a:p>
        </p:txBody>
      </p:sp>
      <p:pic>
        <p:nvPicPr>
          <p:cNvPr id="4" name="Picture 3" descr="Anyway, today while I was running some errands, I saw the kids from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4191000"/>
            <a:ext cx="3581400" cy="2360143"/>
          </a:xfrm>
          <a:prstGeom prst="rect">
            <a:avLst/>
          </a:prstGeom>
        </p:spPr>
      </p:pic>
      <p:pic>
        <p:nvPicPr>
          <p:cNvPr id="5" name="Picture 4" descr="Notify RSS Backlinks Source Print Export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33" y="4326986"/>
            <a:ext cx="4038600" cy="22241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Child Vs Teacher</a:t>
            </a:r>
            <a:endParaRPr lang="en-US" b="1" dirty="0"/>
          </a:p>
        </p:txBody>
      </p:sp>
      <p:sp>
        <p:nvSpPr>
          <p:cNvPr id="3" name="Content Placeholder 2"/>
          <p:cNvSpPr>
            <a:spLocks noGrp="1"/>
          </p:cNvSpPr>
          <p:nvPr>
            <p:ph idx="1"/>
          </p:nvPr>
        </p:nvSpPr>
        <p:spPr>
          <a:xfrm>
            <a:off x="982133" y="1981200"/>
            <a:ext cx="7704667" cy="3048000"/>
          </a:xfrm>
        </p:spPr>
        <p:txBody>
          <a:bodyPr/>
          <a:lstStyle/>
          <a:p>
            <a:r>
              <a:rPr lang="en-US" u="sng" dirty="0"/>
              <a:t>Child directed</a:t>
            </a:r>
            <a:r>
              <a:rPr lang="en-US" dirty="0"/>
              <a:t> learning is where the child decides what to do, the idea, and the materials to use. Adult follows the child’s lead. </a:t>
            </a:r>
          </a:p>
          <a:p>
            <a:r>
              <a:rPr lang="en-US" u="sng" dirty="0"/>
              <a:t>Teacher directed</a:t>
            </a:r>
            <a:r>
              <a:rPr lang="en-US" dirty="0"/>
              <a:t> learning is teacher deciding what to do and how to do it.  Pre-cut and pre-drawn materials with instructions for what to do with them. </a:t>
            </a:r>
          </a:p>
          <a:p>
            <a:endParaRPr lang="en-US" dirty="0"/>
          </a:p>
        </p:txBody>
      </p:sp>
      <p:pic>
        <p:nvPicPr>
          <p:cNvPr id="4" name="Picture 3" descr="Life is not a race to be first finished | This is an attempt to recor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199" y="4419600"/>
            <a:ext cx="5418667" cy="2286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Teachers Role</a:t>
            </a:r>
            <a:endParaRPr lang="en-US" b="1" dirty="0"/>
          </a:p>
        </p:txBody>
      </p:sp>
      <p:sp>
        <p:nvSpPr>
          <p:cNvPr id="3" name="Content Placeholder 2"/>
          <p:cNvSpPr>
            <a:spLocks noGrp="1"/>
          </p:cNvSpPr>
          <p:nvPr>
            <p:ph idx="1"/>
          </p:nvPr>
        </p:nvSpPr>
        <p:spPr>
          <a:xfrm>
            <a:off x="982133" y="1905000"/>
            <a:ext cx="7704667" cy="2895600"/>
          </a:xfrm>
        </p:spPr>
        <p:txBody>
          <a:bodyPr>
            <a:normAutofit/>
          </a:bodyPr>
          <a:lstStyle/>
          <a:p>
            <a:r>
              <a:rPr lang="en-US" dirty="0" smtClean="0">
                <a:hlinkClick r:id="rId2"/>
              </a:rPr>
              <a:t>http://vimeo.com/ncca/review/37958082/d5d9bfe5f8</a:t>
            </a:r>
            <a:endParaRPr lang="en-US" dirty="0" smtClean="0"/>
          </a:p>
          <a:p>
            <a:r>
              <a:rPr lang="en-US" dirty="0"/>
              <a:t>C</a:t>
            </a:r>
            <a:r>
              <a:rPr lang="en-US" dirty="0" smtClean="0"/>
              <a:t>lassroom design must also be conducive to play</a:t>
            </a:r>
          </a:p>
          <a:p>
            <a:r>
              <a:rPr lang="en-US" dirty="0" smtClean="0"/>
              <a:t>The teacher must also provide stimulating materials to enhance and entice children into play</a:t>
            </a:r>
          </a:p>
          <a:p>
            <a:r>
              <a:rPr lang="en-US" dirty="0" smtClean="0"/>
              <a:t>Play and learning should be integrated throughout the day.</a:t>
            </a:r>
            <a:endParaRPr lang="en-US" dirty="0"/>
          </a:p>
        </p:txBody>
      </p:sp>
      <p:pic>
        <p:nvPicPr>
          <p:cNvPr id="4" name="Picture 3" descr="File:Student teacher in China.jp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455020"/>
            <a:ext cx="3200400" cy="239404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351</TotalTime>
  <Words>517</Words>
  <Application>Microsoft Office PowerPoint</Application>
  <PresentationFormat>On-screen Show (4:3)</PresentationFormat>
  <Paragraphs>34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Corbel</vt:lpstr>
      <vt:lpstr>Parallax</vt:lpstr>
      <vt:lpstr>Value of Play</vt:lpstr>
      <vt:lpstr>Unoccupied Behavior</vt:lpstr>
      <vt:lpstr>Onlooker Behavior</vt:lpstr>
      <vt:lpstr>Solitary Play </vt:lpstr>
      <vt:lpstr>Parallel Play </vt:lpstr>
      <vt:lpstr>Associative Play</vt:lpstr>
      <vt:lpstr>Cooperative Play </vt:lpstr>
      <vt:lpstr>Child Vs Teacher</vt:lpstr>
      <vt:lpstr>Teachers Role</vt:lpstr>
      <vt:lpstr>Gender Differences</vt:lpstr>
      <vt:lpstr>Why is this important?</vt:lpstr>
      <vt:lpstr>Resources</vt:lpstr>
    </vt:vector>
  </TitlesOfParts>
  <Company>DELLNBX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Sewell's</dc:creator>
  <cp:lastModifiedBy>Shanna Omer</cp:lastModifiedBy>
  <cp:revision>30</cp:revision>
  <dcterms:created xsi:type="dcterms:W3CDTF">2014-06-10T13:43:20Z</dcterms:created>
  <dcterms:modified xsi:type="dcterms:W3CDTF">2017-01-19T17:34:53Z</dcterms:modified>
</cp:coreProperties>
</file>