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69" r:id="rId4"/>
    <p:sldId id="263" r:id="rId5"/>
    <p:sldId id="265" r:id="rId6"/>
    <p:sldId id="260" r:id="rId7"/>
    <p:sldId id="264" r:id="rId8"/>
    <p:sldId id="270" r:id="rId9"/>
    <p:sldId id="271" r:id="rId10"/>
    <p:sldId id="261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B3C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B301B821-A1FF-4177-AEE7-76D212191A0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4" d="100"/>
          <a:sy n="74" d="100"/>
        </p:scale>
        <p:origin x="37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2784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B33BB8-6C7A-4BE0-9B55-9EAC48D52EC6}" type="datetimeFigureOut">
              <a:rPr lang="en-US"/>
              <a:t>6/14/2018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F7AA83-DE31-4E93-AB07-EF7FB05F6670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212903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11EF64-F73B-4314-BB6F-BC0937BBDF19}" type="datetimeFigureOut">
              <a:rPr lang="en-US"/>
              <a:t>6/14/2018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5E2820-AFE1-45FA-949E-17BDB534E1DC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579979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5E2820-AFE1-45FA-949E-17BDB534E1D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915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542409-6A04-4DC6-AC3A-D3758287A8F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9355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5E2820-AFE1-45FA-949E-17BDB534E1D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1491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5213" y="304800"/>
            <a:ext cx="7091361" cy="2793906"/>
          </a:xfrm>
        </p:spPr>
        <p:txBody>
          <a:bodyPr anchor="b">
            <a:normAutofit/>
          </a:bodyPr>
          <a:lstStyle>
            <a:lvl1pPr algn="l">
              <a:lnSpc>
                <a:spcPct val="80000"/>
              </a:lnSpc>
              <a:defRPr sz="66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5213" y="3108804"/>
            <a:ext cx="7091361" cy="838200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 sz="240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B9702-7FBF-4720-8670-571C5E7EEDDE}" type="datetime1">
              <a:rPr lang="en-US"/>
              <a:t>6/14/2018</a:t>
            </a:fld>
            <a:endParaRPr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905470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27AEA-BBBB-4C9B-AB23-214EAA8AB789}" type="datetime1">
              <a:rPr lang="en-US"/>
              <a:t>6/14/2018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07666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65014" y="304801"/>
            <a:ext cx="17158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09800" y="304801"/>
            <a:ext cx="7502814" cy="54102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1CA30-F5CD-4CA0-B16A-349C6F830700}" type="datetime1">
              <a:rPr lang="en-US"/>
              <a:t>6/14/2018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99497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AF48E-ABA0-4B58-B562-D1D7408067C4}" type="datetime1">
              <a:rPr lang="en-US"/>
              <a:t>6/14/2018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89990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0013" y="1600200"/>
            <a:ext cx="6400801" cy="2486025"/>
          </a:xfrm>
        </p:spPr>
        <p:txBody>
          <a:bodyPr anchor="b">
            <a:normAutofit/>
          </a:bodyPr>
          <a:lstStyle>
            <a:lvl1pPr>
              <a:defRPr sz="52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80011" y="4105029"/>
            <a:ext cx="6400801" cy="9144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5034C-8BD9-4B0C-893B-33834FAB227F}" type="datetime1">
              <a:rPr lang="en-US"/>
              <a:t>6/14/2018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17916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08213" y="1600200"/>
            <a:ext cx="4572000" cy="4114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08813" y="1600200"/>
            <a:ext cx="4572000" cy="4114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787AA-CBCD-47F9-A04C-7106C508CDE4}" type="datetime1">
              <a:rPr lang="en-US"/>
              <a:t>6/14/2018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07751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8213" y="1600200"/>
            <a:ext cx="4572000" cy="823912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None/>
              <a:defRPr sz="21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08213" y="2505075"/>
            <a:ext cx="4572000" cy="33375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008813" y="1600200"/>
            <a:ext cx="4572000" cy="823912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None/>
              <a:defRPr sz="21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008813" y="2505075"/>
            <a:ext cx="4572000" cy="33375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CC9DD-75F5-4611-BA0B-CFB1A226639C}" type="datetime1">
              <a:rPr lang="en-US"/>
              <a:t>6/14/2018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330463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0F1F9-2D3D-4243-878F-D000C3F2A1C4}" type="datetime1">
              <a:rPr lang="en-US"/>
              <a:t>6/14/2018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98309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BCBE8-1824-4658-A8BB-BECFAEB7E35A}" type="datetime1">
              <a:rPr lang="en-US"/>
              <a:t>6/14/2018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225268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37612" y="2277477"/>
            <a:ext cx="2743201" cy="2322178"/>
          </a:xfrm>
        </p:spPr>
        <p:txBody>
          <a:bodyPr anchor="b">
            <a:normAutofit/>
          </a:bodyPr>
          <a:lstStyle>
            <a:lvl1pPr>
              <a:defRPr sz="260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3813" y="533400"/>
            <a:ext cx="6858000" cy="48006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37614" y="4583187"/>
            <a:ext cx="2743200" cy="1131813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5CD17-C377-4DE5-9FCA-CC7471605C58}" type="datetime1">
              <a:rPr lang="en-US"/>
              <a:t>6/14/2018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97700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37612" y="2277477"/>
            <a:ext cx="2743201" cy="2322178"/>
          </a:xfrm>
        </p:spPr>
        <p:txBody>
          <a:bodyPr anchor="b">
            <a:normAutofit/>
          </a:bodyPr>
          <a:lstStyle>
            <a:lvl1pPr>
              <a:defRPr sz="260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8" name="Rounded Rectangle 7"/>
          <p:cNvSpPr/>
          <p:nvPr/>
        </p:nvSpPr>
        <p:spPr>
          <a:xfrm>
            <a:off x="1293812" y="533400"/>
            <a:ext cx="6858001" cy="4800600"/>
          </a:xfrm>
          <a:prstGeom prst="roundRect">
            <a:avLst>
              <a:gd name="adj" fmla="val 4409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Picture Placeholder 2" descr="An empty placeholder to add an image. Click on the placeholder and select the image that you wish to add."/>
          <p:cNvSpPr>
            <a:spLocks noGrp="1"/>
          </p:cNvSpPr>
          <p:nvPr>
            <p:ph type="pic" idx="1"/>
          </p:nvPr>
        </p:nvSpPr>
        <p:spPr>
          <a:xfrm>
            <a:off x="1408112" y="647700"/>
            <a:ext cx="6629400" cy="4572000"/>
          </a:xfrm>
          <a:prstGeom prst="roundRect">
            <a:avLst>
              <a:gd name="adj" fmla="val 3725"/>
            </a:avLst>
          </a:prstGeom>
        </p:spPr>
        <p:txBody>
          <a:bodyPr tIns="91440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37614" y="4583187"/>
            <a:ext cx="2743200" cy="1131813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E9F02-BE96-4BAE-86A5-1FA60D24CAE2}" type="datetime1">
              <a:rPr lang="en-US"/>
              <a:t>6/14/2018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BFFB2-86D9-4B8F-A59A-553A60B94BBE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39301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08213" y="304800"/>
            <a:ext cx="9372600" cy="120041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8213" y="1600200"/>
            <a:ext cx="93726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53576" y="6505078"/>
            <a:ext cx="964036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9D3B9702-7FBF-4720-8670-571C5E7EEDDE}" type="datetime1">
              <a:rPr lang="en-US" smtClean="0"/>
              <a:pPr/>
              <a:t>6/14/2018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80159" y="6505078"/>
            <a:ext cx="6876415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580814" y="6280298"/>
            <a:ext cx="533399" cy="3491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>
                <a:solidFill>
                  <a:srgbClr val="AB3C19"/>
                </a:solidFill>
              </a:defRPr>
            </a:lvl1pPr>
          </a:lstStyle>
          <a:p>
            <a:fld id="{8FDBFFB2-86D9-4B8F-A59A-553A60B94B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255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SzPct val="80000"/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94360" indent="-228600" algn="l" defTabSz="914400" rtl="0" eaLnBrk="1" latinLnBrk="0" hangingPunct="1">
        <a:lnSpc>
          <a:spcPct val="90000"/>
        </a:lnSpc>
        <a:spcBef>
          <a:spcPts val="1000"/>
        </a:spcBef>
        <a:buSzPct val="80000"/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nlife.ca/audio/andrew-fountain-bible-truth" TargetMode="External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dsd.instructure.com/" TargetMode="Externa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5400" dirty="0"/>
              <a:t>Using Canvas in the ECE Classroom &amp; Lab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Kristen Kohler &amp; Karry Pineda</a:t>
            </a:r>
          </a:p>
          <a:p>
            <a:r>
              <a:rPr lang="en-US" dirty="0" err="1"/>
              <a:t>Viewmont</a:t>
            </a:r>
            <a:r>
              <a:rPr lang="en-US" dirty="0"/>
              <a:t> High School</a:t>
            </a:r>
          </a:p>
        </p:txBody>
      </p:sp>
    </p:spTree>
    <p:extLst>
      <p:ext uri="{BB962C8B-B14F-4D97-AF65-F5344CB8AC3E}">
        <p14:creationId xmlns:p14="http://schemas.microsoft.com/office/powerpoint/2010/main" val="357842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Any Questions??</a:t>
            </a:r>
          </a:p>
        </p:txBody>
      </p:sp>
      <p:pic>
        <p:nvPicPr>
          <p:cNvPr id="9" name="Picture Placeholder 8" descr="A close up of a logo&#10;&#10;Description generated with high confidence">
            <a:extLst>
              <a:ext uri="{FF2B5EF4-FFF2-40B4-BE49-F238E27FC236}">
                <a16:creationId xmlns:a16="http://schemas.microsoft.com/office/drawing/2014/main" xmlns="" id="{AB7C5B54-590B-4090-9EB3-D899C77D5593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3"/>
              </a:ext>
            </a:extLst>
          </a:blip>
          <a:srcRect t="3982" b="3982"/>
          <a:stretch>
            <a:fillRect/>
          </a:stretch>
        </p:blipFill>
        <p:spPr>
          <a:xfrm>
            <a:off x="1408111" y="622300"/>
            <a:ext cx="6666229" cy="4597399"/>
          </a:xfrm>
        </p:spPr>
      </p:pic>
      <p:sp>
        <p:nvSpPr>
          <p:cNvPr id="14" name="Text Placeholder 13">
            <a:extLst>
              <a:ext uri="{FF2B5EF4-FFF2-40B4-BE49-F238E27FC236}">
                <a16:creationId xmlns:a16="http://schemas.microsoft.com/office/drawing/2014/main" xmlns="" id="{E93A740E-CADE-48E4-96DA-1FA1AA815385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1498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What</a:t>
            </a:r>
            <a:r>
              <a:rPr lang="fr-FR" dirty="0"/>
              <a:t> </a:t>
            </a:r>
            <a:r>
              <a:rPr lang="fr-FR" dirty="0" err="1"/>
              <a:t>we’ll</a:t>
            </a:r>
            <a:r>
              <a:rPr lang="fr-FR" dirty="0"/>
              <a:t> </a:t>
            </a:r>
            <a:r>
              <a:rPr lang="fr-FR" dirty="0" err="1"/>
              <a:t>be</a:t>
            </a:r>
            <a:r>
              <a:rPr lang="fr-FR" dirty="0"/>
              <a:t> </a:t>
            </a:r>
            <a:r>
              <a:rPr lang="fr-FR" dirty="0" err="1"/>
              <a:t>covering</a:t>
            </a:r>
            <a:r>
              <a:rPr lang="fr-FR" dirty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Our center/class rotations</a:t>
            </a:r>
          </a:p>
          <a:p>
            <a:r>
              <a:rPr lang="en-US" dirty="0"/>
              <a:t>Canvas</a:t>
            </a:r>
          </a:p>
          <a:p>
            <a:r>
              <a:rPr lang="en-US" dirty="0"/>
              <a:t>Student videos and evaluations</a:t>
            </a:r>
          </a:p>
          <a:p>
            <a:r>
              <a:rPr lang="en-US" dirty="0"/>
              <a:t>Tips for success</a:t>
            </a:r>
          </a:p>
          <a:p>
            <a:r>
              <a:rPr lang="en-US" dirty="0"/>
              <a:t>Questions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39288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2"/>
                </a:solidFill>
              </a:rPr>
              <a:t>ECE Pathway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Child Development </a:t>
            </a:r>
          </a:p>
          <a:p>
            <a:pPr lvl="1"/>
            <a:r>
              <a:rPr lang="en-US" dirty="0"/>
              <a:t>Teach a nursery rhyme lesson, observe, preschool day</a:t>
            </a:r>
          </a:p>
          <a:p>
            <a:r>
              <a:rPr lang="en-US" dirty="0"/>
              <a:t>ECE 1 A/B </a:t>
            </a:r>
          </a:p>
          <a:p>
            <a:pPr lvl="1"/>
            <a:r>
              <a:rPr lang="en-US" dirty="0"/>
              <a:t>Taught same period</a:t>
            </a:r>
          </a:p>
          <a:p>
            <a:pPr lvl="1"/>
            <a:r>
              <a:rPr lang="en-US" dirty="0"/>
              <a:t>½ time in class/½ time in center</a:t>
            </a:r>
          </a:p>
          <a:p>
            <a:r>
              <a:rPr lang="en-US" dirty="0"/>
              <a:t>ECE 2</a:t>
            </a:r>
          </a:p>
          <a:p>
            <a:pPr lvl="1"/>
            <a:r>
              <a:rPr lang="en-US" dirty="0"/>
              <a:t>In center full-time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D23F4D0C-E5D6-4102-8B2E-3CA17D4D4CD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1690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ECE 1A (1)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08213" y="1600200"/>
            <a:ext cx="4306887" cy="41148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About 16 students divided into groups of 4</a:t>
            </a:r>
          </a:p>
          <a:p>
            <a:r>
              <a:rPr lang="en-US" dirty="0"/>
              <a:t>Rotate between class and center every other day</a:t>
            </a:r>
          </a:p>
          <a:p>
            <a:r>
              <a:rPr lang="en-US" dirty="0"/>
              <a:t>1</a:t>
            </a:r>
            <a:r>
              <a:rPr lang="en-US" baseline="30000" dirty="0"/>
              <a:t>st</a:t>
            </a:r>
            <a:r>
              <a:rPr lang="en-US" dirty="0"/>
              <a:t> term – support teachers</a:t>
            </a:r>
          </a:p>
          <a:p>
            <a:r>
              <a:rPr lang="en-US" dirty="0"/>
              <a:t>2</a:t>
            </a:r>
            <a:r>
              <a:rPr lang="en-US" baseline="30000" dirty="0"/>
              <a:t>nd</a:t>
            </a:r>
            <a:r>
              <a:rPr lang="en-US" dirty="0"/>
              <a:t> term – teach in groups</a:t>
            </a:r>
          </a:p>
          <a:p>
            <a:pPr lvl="1"/>
            <a:r>
              <a:rPr lang="en-US" dirty="0"/>
              <a:t>Take turns being </a:t>
            </a:r>
            <a:r>
              <a:rPr lang="en-US" dirty="0" smtClean="0"/>
              <a:t>lead teacher</a:t>
            </a:r>
            <a:endParaRPr lang="en-US" dirty="0"/>
          </a:p>
          <a:p>
            <a:pPr lvl="1"/>
            <a:r>
              <a:rPr lang="en-US" dirty="0"/>
              <a:t>Rest of group supports, each planning a center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Rotate between class and center every other day</a:t>
            </a:r>
          </a:p>
          <a:p>
            <a:r>
              <a:rPr lang="en-US" dirty="0"/>
              <a:t>In class – lesson planning and working on portfolio</a:t>
            </a:r>
          </a:p>
          <a:p>
            <a:r>
              <a:rPr lang="en-US" dirty="0"/>
              <a:t>In center – support and teaching</a:t>
            </a:r>
          </a:p>
          <a:p>
            <a:r>
              <a:rPr lang="en-US" dirty="0"/>
              <a:t>Write full lesson plans, circle &amp; centers (teach at least 3x to toddlers and 3x to preschoolers)</a:t>
            </a:r>
          </a:p>
          <a:p>
            <a:r>
              <a:rPr lang="en-US" dirty="0"/>
              <a:t>Act as </a:t>
            </a:r>
            <a:r>
              <a:rPr lang="en-US" dirty="0" smtClean="0"/>
              <a:t>Lead </a:t>
            </a:r>
            <a:r>
              <a:rPr lang="en-US" dirty="0"/>
              <a:t>Teacher with 1A as support teachers</a:t>
            </a:r>
          </a:p>
          <a:p>
            <a:r>
              <a:rPr lang="en-US" dirty="0"/>
              <a:t>Great modeling for 1A students!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xmlns="" id="{94BD66ED-07B6-43B5-B74D-ECA37C511CD0}"/>
              </a:ext>
            </a:extLst>
          </p:cNvPr>
          <p:cNvSpPr txBox="1">
            <a:spLocks/>
          </p:cNvSpPr>
          <p:nvPr/>
        </p:nvSpPr>
        <p:spPr>
          <a:xfrm>
            <a:off x="6894513" y="304800"/>
            <a:ext cx="9372600" cy="120041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ECE </a:t>
            </a:r>
            <a:r>
              <a:rPr lang="en-US" b="1" dirty="0"/>
              <a:t>1B (2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702010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ECE 2 (3)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F76AC85-47E0-43D2-AC2E-E1D49A73083D}"/>
              </a:ext>
            </a:extLst>
          </p:cNvPr>
          <p:cNvSpPr txBox="1">
            <a:spLocks/>
          </p:cNvSpPr>
          <p:nvPr/>
        </p:nvSpPr>
        <p:spPr>
          <a:xfrm>
            <a:off x="2208213" y="1600200"/>
            <a:ext cx="4306887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27432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SzPct val="80000"/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9436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SzPct val="80000"/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344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7452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9456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146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346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Independent Orientation</a:t>
            </a:r>
          </a:p>
          <a:p>
            <a:r>
              <a:rPr lang="en-US" dirty="0"/>
              <a:t>Same Lesson Plan format</a:t>
            </a:r>
          </a:p>
          <a:p>
            <a:pPr lvl="1"/>
            <a:r>
              <a:rPr lang="en-US" dirty="0"/>
              <a:t>L</a:t>
            </a:r>
            <a:r>
              <a:rPr lang="en-US" dirty="0" smtClean="0"/>
              <a:t>ead </a:t>
            </a:r>
            <a:r>
              <a:rPr lang="en-US" dirty="0"/>
              <a:t>Teacher &amp; Support Teacher</a:t>
            </a:r>
          </a:p>
          <a:p>
            <a:r>
              <a:rPr lang="en-US" dirty="0"/>
              <a:t>Assignments all on Canvas</a:t>
            </a:r>
          </a:p>
          <a:p>
            <a:pPr lvl="1"/>
            <a:r>
              <a:rPr lang="en-US" dirty="0" smtClean="0"/>
              <a:t>2 </a:t>
            </a:r>
            <a:r>
              <a:rPr lang="en-US" dirty="0"/>
              <a:t>½ hour training requirement</a:t>
            </a:r>
          </a:p>
          <a:p>
            <a:pPr lvl="1"/>
            <a:r>
              <a:rPr lang="en-US" dirty="0"/>
              <a:t>Licensing Laws</a:t>
            </a:r>
          </a:p>
          <a:p>
            <a:pPr lvl="1"/>
            <a:r>
              <a:rPr lang="en-US" dirty="0"/>
              <a:t>Prepare for State Test</a:t>
            </a:r>
          </a:p>
          <a:p>
            <a:pPr lvl="1"/>
            <a:r>
              <a:rPr lang="en-US" dirty="0"/>
              <a:t>Performance Objectives</a:t>
            </a:r>
          </a:p>
          <a:p>
            <a:pPr marL="36576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29440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Canvas and ECE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Why we LOVE it! (and maybe a little of why we don’t)</a:t>
            </a:r>
          </a:p>
        </p:txBody>
      </p:sp>
    </p:spTree>
    <p:extLst>
      <p:ext uri="{BB962C8B-B14F-4D97-AF65-F5344CB8AC3E}">
        <p14:creationId xmlns:p14="http://schemas.microsoft.com/office/powerpoint/2010/main" val="42745684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Canvas in ECE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Advantages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No more paper trail!</a:t>
            </a:r>
          </a:p>
          <a:p>
            <a:r>
              <a:rPr lang="en-US" dirty="0"/>
              <a:t>Everyone has access to it from the center and the classroom</a:t>
            </a:r>
          </a:p>
          <a:p>
            <a:r>
              <a:rPr lang="en-US" dirty="0"/>
              <a:t>Everyone can give feedback</a:t>
            </a:r>
          </a:p>
          <a:p>
            <a:r>
              <a:rPr lang="en-US" dirty="0"/>
              <a:t>Easy for center teacher to help grade/evaluate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Disadvantages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/>
              <a:t>Takes some time to teach the students</a:t>
            </a:r>
          </a:p>
          <a:p>
            <a:r>
              <a:rPr lang="en-US" dirty="0"/>
              <a:t>Every now and then it goes down or has issues</a:t>
            </a:r>
          </a:p>
        </p:txBody>
      </p:sp>
    </p:spTree>
    <p:extLst>
      <p:ext uri="{BB962C8B-B14F-4D97-AF65-F5344CB8AC3E}">
        <p14:creationId xmlns:p14="http://schemas.microsoft.com/office/powerpoint/2010/main" val="9552246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2"/>
                </a:solidFill>
              </a:rPr>
              <a:t>Student Self-Evaluations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08213" y="1600200"/>
            <a:ext cx="4306887" cy="4114800"/>
          </a:xfrm>
        </p:spPr>
        <p:txBody>
          <a:bodyPr>
            <a:normAutofit/>
          </a:bodyPr>
          <a:lstStyle/>
          <a:p>
            <a:r>
              <a:rPr lang="en-US" dirty="0"/>
              <a:t>Video student with laptop</a:t>
            </a:r>
          </a:p>
          <a:p>
            <a:r>
              <a:rPr lang="en-US" dirty="0"/>
              <a:t>Share video using OneDrive</a:t>
            </a:r>
          </a:p>
          <a:p>
            <a:r>
              <a:rPr lang="en-US" dirty="0"/>
              <a:t>Students watch it and evaluate themselves in Canvas	</a:t>
            </a:r>
          </a:p>
          <a:p>
            <a:r>
              <a:rPr lang="en-US" dirty="0"/>
              <a:t>Allows teacher/director to evaluate more effectively as well</a:t>
            </a:r>
          </a:p>
          <a:p>
            <a:r>
              <a:rPr lang="en-US" dirty="0"/>
              <a:t>Peers may also evaluate videos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2804412D-20F0-41E6-A48A-DDAF175646D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419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Tips for Success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08213" y="1790700"/>
            <a:ext cx="4572000" cy="4242435"/>
          </a:xfrm>
        </p:spPr>
        <p:txBody>
          <a:bodyPr>
            <a:normAutofit lnSpcReduction="10000"/>
          </a:bodyPr>
          <a:lstStyle/>
          <a:p>
            <a:r>
              <a:rPr lang="en-US" sz="2400" dirty="0">
                <a:solidFill>
                  <a:schemeClr val="accent2"/>
                </a:solidFill>
              </a:rPr>
              <a:t>Communication!</a:t>
            </a:r>
          </a:p>
          <a:p>
            <a:r>
              <a:rPr lang="en-US" sz="2400" dirty="0">
                <a:solidFill>
                  <a:schemeClr val="accent2"/>
                </a:solidFill>
              </a:rPr>
              <a:t>Flexibility</a:t>
            </a:r>
          </a:p>
          <a:p>
            <a:r>
              <a:rPr lang="en-US" sz="2400" dirty="0">
                <a:solidFill>
                  <a:schemeClr val="accent2"/>
                </a:solidFill>
              </a:rPr>
              <a:t>Scaffolding and Uniformity</a:t>
            </a:r>
          </a:p>
          <a:p>
            <a:r>
              <a:rPr lang="en-US" sz="2400" dirty="0">
                <a:solidFill>
                  <a:schemeClr val="accent2"/>
                </a:solidFill>
              </a:rPr>
              <a:t>Simplified Objectives</a:t>
            </a:r>
          </a:p>
          <a:p>
            <a:r>
              <a:rPr lang="en-US" sz="2400" dirty="0">
                <a:solidFill>
                  <a:schemeClr val="accent2"/>
                </a:solidFill>
              </a:rPr>
              <a:t>Remind</a:t>
            </a:r>
          </a:p>
          <a:p>
            <a:r>
              <a:rPr lang="en-US" sz="2400" dirty="0">
                <a:solidFill>
                  <a:schemeClr val="accent2"/>
                </a:solidFill>
              </a:rPr>
              <a:t>Student Ownership/Initiative</a:t>
            </a:r>
          </a:p>
          <a:p>
            <a:r>
              <a:rPr lang="en-US" sz="2400" dirty="0">
                <a:solidFill>
                  <a:schemeClr val="accent2"/>
                </a:solidFill>
              </a:rPr>
              <a:t>High Expectations</a:t>
            </a:r>
          </a:p>
          <a:p>
            <a:r>
              <a:rPr lang="en-US" sz="2400" dirty="0">
                <a:solidFill>
                  <a:schemeClr val="accent2"/>
                </a:solidFill>
              </a:rPr>
              <a:t>Teamwork</a:t>
            </a:r>
          </a:p>
          <a:p>
            <a:endParaRPr lang="en-US" sz="2400" dirty="0">
              <a:solidFill>
                <a:schemeClr val="accent2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xmlns="" id="{C575B827-6444-4469-AC39-59FAD41AD1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5270943"/>
      </p:ext>
    </p:extLst>
  </p:cSld>
  <p:clrMapOvr>
    <a:masterClrMapping/>
  </p:clrMapOvr>
</p:sld>
</file>

<file path=ppt/theme/theme1.xml><?xml version="1.0" encoding="utf-8"?>
<a:theme xmlns:a="http://schemas.openxmlformats.org/drawingml/2006/main" name="Children Playing 16x9">
  <a:themeElements>
    <a:clrScheme name="Children Happy">
      <a:dk1>
        <a:srgbClr val="595959"/>
      </a:dk1>
      <a:lt1>
        <a:sysClr val="window" lastClr="FFFFFF"/>
      </a:lt1>
      <a:dk2>
        <a:srgbClr val="000000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9D66D"/>
      </a:accent5>
      <a:accent6>
        <a:srgbClr val="838383"/>
      </a:accent6>
      <a:hlink>
        <a:srgbClr val="F59E00"/>
      </a:hlink>
      <a:folHlink>
        <a:srgbClr val="B2B2B2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03461883.potx" id="{18737D51-7733-4200-B5C9-BF22CA2CE631}" vid="{40CEFE45-12FF-4454-86EB-59F04C858872}"/>
    </a:ext>
  </a:extLst>
</a:theme>
</file>

<file path=ppt/theme/theme2.xml><?xml version="1.0" encoding="utf-8"?>
<a:theme xmlns:a="http://schemas.openxmlformats.org/drawingml/2006/main" name="Office Theme">
  <a:themeElements>
    <a:clrScheme name="Children Happy">
      <a:dk1>
        <a:srgbClr val="595959"/>
      </a:dk1>
      <a:lt1>
        <a:sysClr val="window" lastClr="FFFFFF"/>
      </a:lt1>
      <a:dk2>
        <a:srgbClr val="000000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9D66D"/>
      </a:accent5>
      <a:accent6>
        <a:srgbClr val="838383"/>
      </a:accent6>
      <a:hlink>
        <a:srgbClr val="F59E00"/>
      </a:hlink>
      <a:folHlink>
        <a:srgbClr val="B2B2B2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Children Happy">
      <a:dk1>
        <a:srgbClr val="595959"/>
      </a:dk1>
      <a:lt1>
        <a:sysClr val="window" lastClr="FFFFFF"/>
      </a:lt1>
      <a:dk2>
        <a:srgbClr val="000000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9D66D"/>
      </a:accent5>
      <a:accent6>
        <a:srgbClr val="838383"/>
      </a:accent6>
      <a:hlink>
        <a:srgbClr val="F59E00"/>
      </a:hlink>
      <a:folHlink>
        <a:srgbClr val="B2B2B2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Children playing education presentation design (cartoon illustration, widescreen)</Template>
  <TotalTime>1709</TotalTime>
  <Words>316</Words>
  <Application>Microsoft Office PowerPoint</Application>
  <PresentationFormat>Widescreen</PresentationFormat>
  <Paragraphs>70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Euphemia</vt:lpstr>
      <vt:lpstr>Wingdings</vt:lpstr>
      <vt:lpstr>Children Playing 16x9</vt:lpstr>
      <vt:lpstr>Using Canvas in the ECE Classroom &amp; Lab</vt:lpstr>
      <vt:lpstr>What we’ll be covering…</vt:lpstr>
      <vt:lpstr>ECE Pathway</vt:lpstr>
      <vt:lpstr>ECE 1A (1)</vt:lpstr>
      <vt:lpstr>ECE 2 (3)</vt:lpstr>
      <vt:lpstr>Canvas and ECE </vt:lpstr>
      <vt:lpstr>Canvas in ECE</vt:lpstr>
      <vt:lpstr>Student Self-Evaluations</vt:lpstr>
      <vt:lpstr>Tips for Success</vt:lpstr>
      <vt:lpstr>Any Questions??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Using Canvas in the ECE Classroom &amp; Lab</dc:title>
  <dc:creator>Kristen Kohler</dc:creator>
  <cp:lastModifiedBy>Kristen Kohler</cp:lastModifiedBy>
  <cp:revision>11</cp:revision>
  <dcterms:created xsi:type="dcterms:W3CDTF">2018-06-11T15:16:39Z</dcterms:created>
  <dcterms:modified xsi:type="dcterms:W3CDTF">2018-06-14T14:07:59Z</dcterms:modified>
</cp:coreProperties>
</file>