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1"/>
  </p:sldMasterIdLst>
  <p:notesMasterIdLst>
    <p:notesMasterId r:id="rId26"/>
  </p:notesMasterIdLst>
  <p:sldIdLst>
    <p:sldId id="285" r:id="rId2"/>
    <p:sldId id="281" r:id="rId3"/>
    <p:sldId id="257" r:id="rId4"/>
    <p:sldId id="300" r:id="rId5"/>
    <p:sldId id="315" r:id="rId6"/>
    <p:sldId id="283" r:id="rId7"/>
    <p:sldId id="259" r:id="rId8"/>
    <p:sldId id="260" r:id="rId9"/>
    <p:sldId id="268" r:id="rId10"/>
    <p:sldId id="309" r:id="rId11"/>
    <p:sldId id="294" r:id="rId12"/>
    <p:sldId id="303" r:id="rId13"/>
    <p:sldId id="311" r:id="rId14"/>
    <p:sldId id="261" r:id="rId15"/>
    <p:sldId id="263" r:id="rId16"/>
    <p:sldId id="312" r:id="rId17"/>
    <p:sldId id="313" r:id="rId18"/>
    <p:sldId id="314" r:id="rId19"/>
    <p:sldId id="262" r:id="rId20"/>
    <p:sldId id="269" r:id="rId21"/>
    <p:sldId id="295" r:id="rId22"/>
    <p:sldId id="316" r:id="rId23"/>
    <p:sldId id="296" r:id="rId24"/>
    <p:sldId id="302" r:id="rId2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116" autoAdjust="0"/>
  </p:normalViewPr>
  <p:slideViewPr>
    <p:cSldViewPr>
      <p:cViewPr varScale="1">
        <p:scale>
          <a:sx n="48" d="100"/>
          <a:sy n="48" d="100"/>
        </p:scale>
        <p:origin x="-114" y="-6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2835DCD-962B-4C08-86B1-06F598BEBA77}" type="datetimeFigureOut">
              <a:rPr lang="en-US"/>
              <a:pPr>
                <a:defRPr/>
              </a:pPr>
              <a:t>6/19/2015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C5E8819-85BE-4158-86A1-B474A80E21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1064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3C96C46C-EBE7-4A62-A7C6-4F255607DA42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F772E83C-CE37-4F48-85CE-08AAED0294B8}" type="slidenum">
              <a:rPr lang="en-US" smtClean="0"/>
              <a:pPr/>
              <a:t>11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C01CCA5F-4C30-4136-92E9-84F78B4B6DC3}" type="slidenum">
              <a:rPr lang="en-US" smtClean="0"/>
              <a:pPr/>
              <a:t>12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7AEAEE53-29E9-4DFC-958E-559774AD2EF7}" type="slidenum">
              <a:rPr lang="en-US" smtClean="0"/>
              <a:pPr/>
              <a:t>14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4880D940-94B8-4232-AE10-23D47757BBC2}" type="slidenum">
              <a:rPr lang="en-US" smtClean="0"/>
              <a:pPr/>
              <a:t>15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AD1E0592-AFE4-4376-9F8E-F6A6B2408E02}" type="slidenum">
              <a:rPr lang="en-US" smtClean="0"/>
              <a:pPr/>
              <a:t>16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A9CA4235-688F-4F1A-AB64-3EF4B5F45A79}" type="slidenum">
              <a:rPr lang="en-US" smtClean="0"/>
              <a:pPr/>
              <a:t>18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A9CA4235-688F-4F1A-AB64-3EF4B5F45A79}" type="slidenum">
              <a:rPr lang="en-US" smtClean="0"/>
              <a:pPr/>
              <a:t>19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ECFBB8B9-2223-40E4-B619-1B3C5ABB0E87}" type="slidenum">
              <a:rPr lang="en-US" smtClean="0"/>
              <a:pPr/>
              <a:t>20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43AF8CCF-11B3-4CC0-86C5-7E25AA71AF54}" type="slidenum">
              <a:rPr lang="en-US" smtClean="0"/>
              <a:pPr/>
              <a:t>21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7D2268DF-4DD3-430B-A94B-F8CC6CB5D0F6}" type="slidenum">
              <a:rPr lang="en-US" smtClean="0"/>
              <a:pPr/>
              <a:t>23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DB40F327-42E4-4923-97CB-BC767AAFD4CB}" type="slidenum">
              <a:rPr lang="en-US" smtClean="0"/>
              <a:pPr/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F4AE06B5-96FA-459F-96CE-18344E34CE93}" type="slidenum">
              <a:rPr lang="en-US" smtClean="0"/>
              <a:pPr/>
              <a:t>24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C8F6FF8B-64F2-491F-9AC7-A5F404D644D0}" type="slidenum">
              <a:rPr lang="en-US" smtClean="0"/>
              <a:pPr/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Squeezed activity – feel, think, react, want to do?</a:t>
            </a: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EB2FA08E-4F47-4F58-B37C-0338BFC6893A}" type="slidenum">
              <a:rPr lang="en-US" smtClean="0"/>
              <a:pPr/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Squeezed activity – feel, think, react, want to do?</a:t>
            </a: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EB2FA08E-4F47-4F58-B37C-0338BFC6893A}" type="slidenum">
              <a:rPr lang="en-US" smtClean="0"/>
              <a:pPr/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5869D86C-41C2-4EE0-A592-2BEF9D039757}" type="slidenum">
              <a:rPr lang="en-US" smtClean="0"/>
              <a:pPr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9D54D8D2-C0A5-4AC4-AECE-CF264E024F99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255EEC99-5898-4A60-AEFB-C115519CC3C4}" type="slidenum">
              <a:rPr lang="en-US" smtClean="0"/>
              <a:pPr/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7ADAF1B8-5307-4113-9D27-42CED6520D9D}" type="slidenum">
              <a:rPr lang="en-US" smtClean="0"/>
              <a:pPr/>
              <a:t>9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A9DC59-9A51-4724-9038-F7CC3D52E2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DE17CA-D7DA-422A-8D4F-ACD564F41A4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DE17CA-D7DA-422A-8D4F-ACD564F41A4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AC7CD1-7B20-4274-BCFC-4B0C1A1D09A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DE17CA-D7DA-422A-8D4F-ACD564F41A4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FC6ADF-7B2B-4923-849F-E08B136513E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DE17CA-D7DA-422A-8D4F-ACD564F41A4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DE17CA-D7DA-422A-8D4F-ACD564F41A4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DE17CA-D7DA-422A-8D4F-ACD564F41A4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DE17CA-D7DA-422A-8D4F-ACD564F41A4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DE17CA-D7DA-422A-8D4F-ACD564F41A4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7CDE17CA-D7DA-422A-8D4F-ACD564F41A4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ransition>
    <p:wipe dir="d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800600"/>
            <a:ext cx="7772400" cy="17367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Coping with Challenging situations</a:t>
            </a:r>
            <a:endParaRPr lang="en-US" dirty="0"/>
          </a:p>
        </p:txBody>
      </p:sp>
      <p:pic>
        <p:nvPicPr>
          <p:cNvPr id="3076" name="Picture 9" descr="C:\Documents and Settings\stjohnson\Local Settings\Temporary Internet Files\Content.IE5\3XD1W0RH\MPj04018930000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198" y="152400"/>
            <a:ext cx="5867401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Box 4"/>
          <p:cNvSpPr txBox="1">
            <a:spLocks noChangeArrowheads="1"/>
          </p:cNvSpPr>
          <p:nvPr/>
        </p:nvSpPr>
        <p:spPr bwMode="auto">
          <a:xfrm>
            <a:off x="3779043" y="953136"/>
            <a:ext cx="11287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r>
              <a:rPr lang="en-US" b="1" dirty="0"/>
              <a:t>Break me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dirty="0" smtClean="0"/>
              <a:t>In order to help, you must say and do something.</a:t>
            </a:r>
            <a:endParaRPr lang="en-US" sz="2800" dirty="0"/>
          </a:p>
        </p:txBody>
      </p:sp>
      <p:pic>
        <p:nvPicPr>
          <p:cNvPr id="4" name="Flat Nose Kid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64900685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dirty="0" smtClean="0">
                <a:solidFill>
                  <a:schemeClr val="bg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STAGES OF GRIEVING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 smtClean="0"/>
              <a:t>Have you ever lost an object? You had to grieve for it the same way you would grieve for losing a person.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/>
              <a:t>Denial and feelings of 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shock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Anger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Blame someone or something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/>
              <a:t>Guilt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Blame oneself for something they did in the last few months. 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/>
              <a:t>Bargaining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With other people or with God to not let it happen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Acceptance</a:t>
            </a:r>
            <a:r>
              <a:rPr lang="en-US" sz="2800" b="1" dirty="0" smtClean="0"/>
              <a:t>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Coming to terms, move on, adjusting to change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74638"/>
            <a:ext cx="7086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600" dirty="0"/>
              <a:t>WEIRD</a:t>
            </a:r>
            <a:r>
              <a:rPr lang="en-US" dirty="0"/>
              <a:t> Alien name write</a:t>
            </a:r>
            <a:br>
              <a:rPr lang="en-US" dirty="0"/>
            </a:br>
            <a:endParaRPr lang="en-US" dirty="0"/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022" y="1548447"/>
            <a:ext cx="3419509" cy="163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575" y="4453890"/>
            <a:ext cx="3322637" cy="228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126" y="901128"/>
            <a:ext cx="3751263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226751"/>
            <a:ext cx="4197350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49" y="2627376"/>
            <a:ext cx="3824288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 descr="C:\Documents and Settings\stjohnson\Local Settings\Temporary Internet Files\Content.IE5\GIK8JT4Q\MPj04466070000[1]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5725"/>
            <a:ext cx="135303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124200"/>
            <a:ext cx="2746375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stajohnson\AppData\Local\Microsoft\Windows\Temporary Internet Files\Content.IE5\0B0BH3NO\MC900436895[1]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126" y="5334000"/>
            <a:ext cx="1314450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divorce</a:t>
            </a:r>
            <a:endParaRPr lang="en-US" dirty="0"/>
          </a:p>
        </p:txBody>
      </p:sp>
      <p:pic>
        <p:nvPicPr>
          <p:cNvPr id="4" name="Everybody Loves Raymond-Robert's Divorce Episode Clip_small_WMV V9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3614677926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A. Describe coping skills to deal with DIVORCE: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600200"/>
            <a:ext cx="8610600" cy="44958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US" sz="2600" dirty="0" smtClean="0"/>
              <a:t>1- </a:t>
            </a:r>
            <a:r>
              <a:rPr lang="en-US" sz="2600" b="1" i="1" u="sng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Reassure</a:t>
            </a:r>
            <a:r>
              <a:rPr lang="en-US" sz="2600" dirty="0" smtClean="0"/>
              <a:t> the child that they are still loved by both parents.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US" sz="2600" dirty="0" smtClean="0"/>
              <a:t>2- The child should not be </a:t>
            </a:r>
            <a:r>
              <a:rPr lang="en-US" sz="2600" b="1" i="1" u="sng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blamed</a:t>
            </a:r>
            <a:r>
              <a:rPr lang="en-US" sz="2600" dirty="0" smtClean="0"/>
              <a:t> for the divorce.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US" sz="2600" dirty="0" smtClean="0"/>
              <a:t>3- Maintain as much </a:t>
            </a:r>
            <a:r>
              <a:rPr lang="en-US" sz="2600" b="1" i="1" u="sng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stability</a:t>
            </a:r>
            <a:r>
              <a:rPr lang="en-US" sz="2600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600" dirty="0" smtClean="0"/>
              <a:t>in the child’s life as  possible.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US" sz="2600" dirty="0"/>
              <a:t> </a:t>
            </a:r>
            <a:r>
              <a:rPr lang="en-US" sz="2600" dirty="0" smtClean="0"/>
              <a:t>        (same school, same home…)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US" sz="2600" dirty="0" smtClean="0"/>
              <a:t>4- Provide </a:t>
            </a:r>
            <a:r>
              <a:rPr lang="en-US" sz="2600" b="1" i="1" u="sng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continuity</a:t>
            </a:r>
            <a:r>
              <a:rPr lang="en-US" sz="2600" dirty="0" smtClean="0"/>
              <a:t> in the child’s daily schedule and situation.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US" sz="2600" dirty="0" smtClean="0"/>
              <a:t>5- Children often believe that their parents </a:t>
            </a:r>
            <a:r>
              <a:rPr lang="en-US" sz="2600" b="1" i="1" u="sng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 get back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US" sz="2600" b="1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6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</a:t>
            </a:r>
            <a:r>
              <a:rPr lang="en-US" sz="2600" b="1" i="1" u="sng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together again.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US" sz="2600" dirty="0" smtClean="0"/>
              <a:t>6- Parents should never </a:t>
            </a:r>
            <a:r>
              <a:rPr lang="en-US" sz="2600" b="1" i="1" u="sng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belittle/bad mouth</a:t>
            </a:r>
            <a:r>
              <a:rPr lang="en-US" sz="26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600" dirty="0" smtClean="0"/>
              <a:t>one another in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US" sz="2600" dirty="0"/>
              <a:t> </a:t>
            </a:r>
            <a:r>
              <a:rPr lang="en-US" sz="2600" dirty="0" smtClean="0"/>
              <a:t>           front of the kids.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 smtClean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792163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Specific effects of Divorce on child’s ages: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990600"/>
            <a:ext cx="8229600" cy="5486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  <a:buFontTx/>
              <a:buNone/>
              <a:defRPr/>
            </a:pPr>
            <a:r>
              <a:rPr lang="en-US" sz="2800" b="1" dirty="0" smtClean="0"/>
              <a:t>A.  Preschoolers (2-5 years)</a:t>
            </a:r>
          </a:p>
          <a:p>
            <a:pPr lvl="1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2400" dirty="0" smtClean="0"/>
              <a:t>Major theme: </a:t>
            </a:r>
            <a:r>
              <a:rPr lang="en-US" sz="2400" b="1" dirty="0" smtClean="0"/>
              <a:t>Fear of abandonment</a:t>
            </a:r>
          </a:p>
          <a:p>
            <a:pPr lvl="1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2400" dirty="0" smtClean="0"/>
              <a:t>Symptoms: sleep disturbances, </a:t>
            </a:r>
            <a:r>
              <a:rPr lang="en-US" sz="2400" b="1" dirty="0" smtClean="0"/>
              <a:t>clinginess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FontTx/>
              <a:buNone/>
              <a:defRPr/>
            </a:pPr>
            <a:r>
              <a:rPr lang="en-US" sz="2800" b="1" dirty="0" smtClean="0"/>
              <a:t>B.  Young childhood (5-9 years)</a:t>
            </a:r>
          </a:p>
          <a:p>
            <a:pPr lvl="1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2400" dirty="0" smtClean="0"/>
              <a:t>Major theme: </a:t>
            </a:r>
            <a:r>
              <a:rPr lang="en-US" sz="2400" b="1" dirty="0" smtClean="0"/>
              <a:t>Fear of being displaced</a:t>
            </a:r>
          </a:p>
          <a:p>
            <a:pPr lvl="1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2400" dirty="0" smtClean="0"/>
              <a:t>Symptoms: School &amp; social Grief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FontTx/>
              <a:buNone/>
              <a:defRPr/>
            </a:pPr>
            <a:r>
              <a:rPr lang="en-US" sz="2800" b="1" dirty="0" smtClean="0"/>
              <a:t>C- Adolescence</a:t>
            </a:r>
          </a:p>
          <a:p>
            <a:pPr lvl="1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2400" dirty="0" smtClean="0"/>
              <a:t>Major theme: </a:t>
            </a:r>
            <a:r>
              <a:rPr lang="en-US" sz="2400" b="1" dirty="0" smtClean="0"/>
              <a:t>Fear of own relationship failure</a:t>
            </a:r>
            <a:r>
              <a:rPr lang="en-US" sz="2400" dirty="0" smtClean="0"/>
              <a:t>.</a:t>
            </a:r>
          </a:p>
          <a:p>
            <a:pPr lvl="1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2400" dirty="0" smtClean="0"/>
              <a:t>Symptoms: </a:t>
            </a:r>
            <a:r>
              <a:rPr lang="en-US" sz="2400" b="1" dirty="0" smtClean="0"/>
              <a:t>Independence, promiscuous </a:t>
            </a:r>
          </a:p>
          <a:p>
            <a:pPr marL="457200" lvl="1" indent="0" eaLnBrk="1" hangingPunct="1">
              <a:lnSpc>
                <a:spcPct val="90000"/>
              </a:lnSpc>
              <a:buNone/>
              <a:defRPr/>
            </a:pPr>
            <a:endParaRPr lang="en-US" sz="2000" dirty="0" smtClean="0"/>
          </a:p>
          <a:p>
            <a:pPr lvl="1" eaLnBrk="1" hangingPunct="1">
              <a:lnSpc>
                <a:spcPct val="90000"/>
              </a:lnSpc>
              <a:defRPr/>
            </a:pPr>
            <a:endParaRPr lang="en-US" sz="2000" dirty="0" smtClean="0"/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endParaRPr lang="en-US" sz="2000" dirty="0" smtClean="0"/>
          </a:p>
        </p:txBody>
      </p:sp>
      <p:pic>
        <p:nvPicPr>
          <p:cNvPr id="4" name="Picture 7" descr="C:\Documents and Settings\stjohnson\Local Settings\Temporary Internet Files\Content.IE5\GIK8JT4Q\MPj04466070000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091" y="5715000"/>
            <a:ext cx="70593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23555" name="Content Placeholder 3" descr="alien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Picture 4" descr="C:\Users\stajohnson\AppData\Local\Microsoft\Windows\Temporary Internet Files\Content.IE5\LOYT6TWU\MC900417580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552" y="5485638"/>
            <a:ext cx="903190" cy="122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7693949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death</a:t>
            </a:r>
            <a:endParaRPr lang="en-US" dirty="0"/>
          </a:p>
        </p:txBody>
      </p:sp>
      <p:pic>
        <p:nvPicPr>
          <p:cNvPr id="4" name="Cosby Fish Funeral_small_WMV V9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2443362670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4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74638"/>
            <a:ext cx="8763000" cy="86836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B</a:t>
            </a:r>
            <a:r>
              <a:rPr lang="en-US" sz="4000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- Coping skills to deal with DEATH 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143000"/>
            <a:ext cx="8877300" cy="4876800"/>
          </a:xfrm>
        </p:spPr>
        <p:txBody>
          <a:bodyPr>
            <a:normAutofit/>
          </a:bodyPr>
          <a:lstStyle/>
          <a:p>
            <a:pPr marL="57150" lvl="1" indent="0" eaLnBrk="1" hangingPunct="1">
              <a:buNone/>
              <a:defRPr/>
            </a:pPr>
            <a:r>
              <a:rPr lang="en-US" sz="2000" b="1" u="sng" dirty="0" smtClean="0"/>
              <a:t>Review from divorce: </a:t>
            </a:r>
            <a:r>
              <a:rPr lang="en-US" sz="2000" dirty="0" smtClean="0"/>
              <a:t>Talk about what is happening. Be </a:t>
            </a:r>
            <a:r>
              <a:rPr lang="en-US" sz="2000" dirty="0"/>
              <a:t>honest. Kids are </a:t>
            </a:r>
            <a:r>
              <a:rPr lang="en-US" sz="2000" dirty="0" smtClean="0"/>
              <a:t>stronger than we think. </a:t>
            </a:r>
          </a:p>
          <a:p>
            <a:pPr lvl="1" eaLnBrk="1" hangingPunct="1">
              <a:defRPr/>
            </a:pPr>
            <a:r>
              <a:rPr lang="en-US" sz="1800" dirty="0" smtClean="0"/>
              <a:t>Never say </a:t>
            </a:r>
            <a:r>
              <a:rPr lang="en-US" sz="1800" dirty="0"/>
              <a:t>“Grandma is only sleeping”</a:t>
            </a:r>
          </a:p>
          <a:p>
            <a:pPr lvl="1" eaLnBrk="1" hangingPunct="1">
              <a:defRPr/>
            </a:pPr>
            <a:r>
              <a:rPr lang="en-US" sz="1800" dirty="0" smtClean="0"/>
              <a:t>Remember to listen </a:t>
            </a:r>
            <a:r>
              <a:rPr lang="en-US" sz="1800" dirty="0"/>
              <a:t>to them express their </a:t>
            </a:r>
            <a:r>
              <a:rPr lang="en-US" sz="1800" dirty="0" smtClean="0"/>
              <a:t>feelings.</a:t>
            </a:r>
            <a:endParaRPr lang="en-US" sz="1800" dirty="0"/>
          </a:p>
          <a:p>
            <a:pPr lvl="1" eaLnBrk="1" hangingPunct="1">
              <a:defRPr/>
            </a:pPr>
            <a:r>
              <a:rPr lang="en-US" sz="1800" dirty="0"/>
              <a:t>O</a:t>
            </a:r>
            <a:r>
              <a:rPr lang="en-US" sz="1800" dirty="0" smtClean="0"/>
              <a:t>ne </a:t>
            </a:r>
            <a:r>
              <a:rPr lang="en-US" sz="1800" dirty="0"/>
              <a:t>discussion is </a:t>
            </a:r>
            <a:r>
              <a:rPr lang="en-US" sz="1800" dirty="0" smtClean="0"/>
              <a:t>never enough</a:t>
            </a:r>
            <a:endParaRPr lang="en-US" sz="2000" dirty="0"/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FontTx/>
              <a:buNone/>
              <a:defRPr/>
            </a:pPr>
            <a:r>
              <a:rPr lang="en-US" sz="2400" dirty="0" smtClean="0"/>
              <a:t>1- Children dealing with death feel </a:t>
            </a:r>
            <a:r>
              <a:rPr lang="en-US" sz="2400" b="1" i="1" u="sng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grief</a:t>
            </a:r>
            <a:r>
              <a:rPr lang="en-US" sz="2400" dirty="0" smtClean="0"/>
              <a:t> </a:t>
            </a:r>
            <a:r>
              <a:rPr lang="en-US" sz="2400" dirty="0"/>
              <a:t> </a:t>
            </a:r>
            <a:r>
              <a:rPr lang="en-US" sz="2400" dirty="0" smtClean="0"/>
              <a:t>and need to appropriately express </a:t>
            </a:r>
            <a:r>
              <a:rPr lang="en-US" sz="2400" dirty="0"/>
              <a:t>it</a:t>
            </a:r>
            <a:r>
              <a:rPr lang="en-US" sz="2400" dirty="0" smtClean="0"/>
              <a:t>. </a:t>
            </a:r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FontTx/>
              <a:buNone/>
              <a:defRPr/>
            </a:pPr>
            <a:r>
              <a:rPr lang="en-US" sz="2400" dirty="0" smtClean="0"/>
              <a:t>     - </a:t>
            </a:r>
            <a:r>
              <a:rPr lang="en-US" sz="2000" dirty="0" smtClean="0"/>
              <a:t>Check </a:t>
            </a:r>
            <a:r>
              <a:rPr lang="en-US" sz="2000" dirty="0"/>
              <a:t>children’s interpretation of what they are thinking</a:t>
            </a:r>
            <a:r>
              <a:rPr lang="en-US" sz="2000" dirty="0" smtClean="0"/>
              <a:t>.</a:t>
            </a:r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000" dirty="0"/>
              <a:t>Help remove unwanted </a:t>
            </a:r>
            <a:r>
              <a:rPr lang="en-US" sz="2000" dirty="0" smtClean="0"/>
              <a:t>guilt about what </a:t>
            </a:r>
            <a:r>
              <a:rPr lang="en-US" sz="2000" dirty="0"/>
              <a:t>caused the death and that it had nothing to do with </a:t>
            </a:r>
            <a:r>
              <a:rPr lang="en-US" sz="2000" dirty="0" smtClean="0"/>
              <a:t>them.</a:t>
            </a:r>
            <a:endParaRPr lang="en-US" sz="2000" dirty="0"/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FontTx/>
              <a:buNone/>
              <a:defRPr/>
            </a:pPr>
            <a:r>
              <a:rPr lang="en-US" sz="2400" dirty="0" smtClean="0"/>
              <a:t>2- Help Children understand that they will not </a:t>
            </a:r>
            <a:r>
              <a:rPr lang="en-US" sz="2400" b="1" i="1" u="sng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</a:t>
            </a:r>
            <a:r>
              <a:rPr lang="en-US" sz="2400" dirty="0" smtClean="0"/>
              <a:t> just because someone else has.</a:t>
            </a:r>
          </a:p>
          <a:p>
            <a:pPr marL="0" indent="0" eaLnBrk="1" hangingPunct="1">
              <a:lnSpc>
                <a:spcPct val="90000"/>
              </a:lnSpc>
              <a:spcAft>
                <a:spcPts val="300"/>
              </a:spcAft>
              <a:buFontTx/>
              <a:buNone/>
              <a:defRPr/>
            </a:pPr>
            <a:endParaRPr lang="en-US" sz="2400" b="1" i="1" u="sng" dirty="0" smtClean="0"/>
          </a:p>
        </p:txBody>
      </p:sp>
    </p:spTree>
    <p:extLst>
      <p:ext uri="{BB962C8B-B14F-4D97-AF65-F5344CB8AC3E}">
        <p14:creationId xmlns:p14="http://schemas.microsoft.com/office/powerpoint/2010/main" val="3947975865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B</a:t>
            </a:r>
            <a:r>
              <a:rPr lang="en-US" sz="4000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- Coping skills to deal with DEATH: 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990600"/>
            <a:ext cx="8732044" cy="4495800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en-US" sz="2400" dirty="0"/>
              <a:t>3- Reassure children by being specific about when you will </a:t>
            </a:r>
            <a:r>
              <a:rPr lang="en-US" sz="2400" b="1" i="1" u="sng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return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/>
              <a:t>whenever you </a:t>
            </a:r>
            <a:r>
              <a:rPr lang="en-US" sz="2400" b="1" i="1" u="sng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leave.</a:t>
            </a:r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FontTx/>
              <a:buNone/>
              <a:defRPr/>
            </a:pPr>
            <a:endParaRPr lang="en-US" sz="800" b="1" dirty="0" smtClean="0"/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FontTx/>
              <a:buNone/>
              <a:defRPr/>
            </a:pP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**</a:t>
            </a:r>
            <a:r>
              <a:rPr lang="en-US" sz="2400" b="1" dirty="0" smtClean="0"/>
              <a:t> </a:t>
            </a:r>
            <a:r>
              <a:rPr lang="en-US" sz="2400" dirty="0" smtClean="0"/>
              <a:t>4- Under the age of 5, children usually think of death as if the person has gone on a </a:t>
            </a:r>
            <a:r>
              <a:rPr lang="en-US" sz="2400" b="1" i="1" u="sng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short vacation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smtClean="0"/>
              <a:t>and that they will be back. Death does not seem permanent to them.</a:t>
            </a:r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FontTx/>
              <a:buNone/>
              <a:defRPr/>
            </a:pPr>
            <a:endParaRPr lang="en-US" sz="800" dirty="0" smtClean="0"/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FontTx/>
              <a:buNone/>
              <a:defRPr/>
            </a:pPr>
            <a:r>
              <a:rPr lang="en-US" sz="2400" dirty="0" smtClean="0"/>
              <a:t>5- Teach a child about death before the child is confronted with </a:t>
            </a:r>
            <a:r>
              <a:rPr lang="en-US" sz="2400" b="1" i="1" u="sng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death of a loved one.</a:t>
            </a:r>
          </a:p>
          <a:p>
            <a:pPr marL="0" lvl="1" indent="0" eaLnBrk="1" hangingPunct="1">
              <a:spcBef>
                <a:spcPts val="600"/>
              </a:spcBef>
              <a:spcAft>
                <a:spcPts val="600"/>
              </a:spcAft>
              <a:buClr>
                <a:schemeClr val="hlink"/>
              </a:buClr>
              <a:buNone/>
              <a:defRPr/>
            </a:pPr>
            <a:r>
              <a:rPr lang="en-US" sz="2400" dirty="0" smtClean="0">
                <a:effectLst/>
              </a:rPr>
              <a:t>      - </a:t>
            </a:r>
            <a:r>
              <a:rPr lang="en-US" sz="2000" dirty="0" smtClean="0"/>
              <a:t>Death </a:t>
            </a:r>
            <a:r>
              <a:rPr lang="en-US" sz="2000" dirty="0"/>
              <a:t>is universal – everything dies   </a:t>
            </a:r>
            <a:r>
              <a:rPr lang="en-US" sz="2000" dirty="0" err="1"/>
              <a:t>Ie</a:t>
            </a:r>
            <a:r>
              <a:rPr lang="en-US" sz="2000" dirty="0"/>
              <a:t>: animals, </a:t>
            </a:r>
            <a:r>
              <a:rPr lang="en-US" sz="2000" dirty="0" smtClean="0"/>
              <a:t>flowers</a:t>
            </a:r>
          </a:p>
          <a:p>
            <a:pPr marL="0" lvl="1" indent="0" eaLnBrk="1" hangingPunct="1">
              <a:spcBef>
                <a:spcPts val="600"/>
              </a:spcBef>
              <a:spcAft>
                <a:spcPts val="600"/>
              </a:spcAft>
              <a:buClr>
                <a:schemeClr val="hlink"/>
              </a:buClr>
              <a:buNone/>
              <a:defRPr/>
            </a:pPr>
            <a:r>
              <a:rPr lang="en-US" sz="2000" dirty="0" smtClean="0"/>
              <a:t>      - Never force </a:t>
            </a:r>
            <a:r>
              <a:rPr lang="en-US" sz="2000" dirty="0"/>
              <a:t>a child to </a:t>
            </a:r>
            <a:r>
              <a:rPr lang="en-US" sz="2000" dirty="0" smtClean="0"/>
              <a:t>see or touch </a:t>
            </a:r>
            <a:r>
              <a:rPr lang="en-US" sz="2000" dirty="0"/>
              <a:t>the body</a:t>
            </a:r>
          </a:p>
          <a:p>
            <a:pPr marL="0" lvl="1" indent="0" eaLnBrk="1" hangingPunct="1">
              <a:spcBef>
                <a:spcPts val="600"/>
              </a:spcBef>
              <a:spcAft>
                <a:spcPts val="600"/>
              </a:spcAft>
              <a:buClr>
                <a:schemeClr val="hlink"/>
              </a:buClr>
              <a:buNone/>
              <a:defRPr/>
            </a:pPr>
            <a:endParaRPr lang="en-US" sz="2400" dirty="0"/>
          </a:p>
          <a:p>
            <a:pPr marL="0" indent="0" eaLnBrk="1" hangingPunct="1">
              <a:lnSpc>
                <a:spcPct val="90000"/>
              </a:lnSpc>
              <a:spcAft>
                <a:spcPts val="300"/>
              </a:spcAft>
              <a:buFontTx/>
              <a:buNone/>
              <a:defRPr/>
            </a:pPr>
            <a:endParaRPr lang="en-US" sz="2400" b="1" i="1" u="sng" dirty="0" smtClean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accent6"/>
                </a:solidFill>
              </a:rPr>
              <a:t>A Cup of Tea (Hope Floats)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49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/>
              <a:t>Pay attention to the major stressors going on in the life of this family.</a:t>
            </a:r>
          </a:p>
          <a:p>
            <a:pPr lvl="1" eaLnBrk="1" hangingPunct="1">
              <a:defRPr/>
            </a:pP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effectLst/>
              </a:rPr>
              <a:t>Workbook Question #1</a:t>
            </a:r>
          </a:p>
          <a:p>
            <a:pPr eaLnBrk="1" hangingPunct="1">
              <a:defRPr/>
            </a:pPr>
            <a:r>
              <a:rPr lang="en-US" sz="3200" dirty="0" smtClean="0"/>
              <a:t>Note how it is affecting them.</a:t>
            </a:r>
          </a:p>
          <a:p>
            <a:pPr eaLnBrk="1" hangingPunct="1">
              <a:defRPr/>
            </a:pPr>
            <a:r>
              <a:rPr lang="en-US" sz="3200" dirty="0" smtClean="0"/>
              <a:t>Note how it makes you feel and what you are thinking.</a:t>
            </a:r>
          </a:p>
          <a:p>
            <a:pPr lvl="1" eaLnBrk="1" hangingPunct="1">
              <a:defRPr/>
            </a:pP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effectLst/>
              </a:rPr>
              <a:t>Workbook Question 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effectLst/>
              </a:rPr>
              <a:t>#2</a:t>
            </a:r>
            <a:endParaRPr lang="en-US" sz="2800" b="1" dirty="0">
              <a:solidFill>
                <a:schemeClr val="accent5">
                  <a:lumMod val="75000"/>
                </a:schemeClr>
              </a:solidFill>
              <a:effectLst/>
            </a:endParaRPr>
          </a:p>
          <a:p>
            <a:pPr lvl="1" eaLnBrk="1" hangingPunct="1">
              <a:defRPr/>
            </a:pPr>
            <a:endParaRPr lang="en-US" dirty="0" smtClean="0"/>
          </a:p>
        </p:txBody>
      </p:sp>
      <p:pic>
        <p:nvPicPr>
          <p:cNvPr id="5124" name="Picture 5" descr="C:\Documents and Settings\stjohnson\Local Settings\Temporary Internet Files\Content.IE5\GIK8JT4Q\MPj04384710000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419600"/>
            <a:ext cx="1936253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2296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Specific effects of Death on child’s ages: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914400"/>
            <a:ext cx="8839200" cy="5257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smtClean="0"/>
              <a:t>Early Childhood (2-5)</a:t>
            </a:r>
          </a:p>
          <a:p>
            <a:pPr lvl="1" eaLnBrk="1" hangingPunct="1">
              <a:defRPr/>
            </a:pPr>
            <a:r>
              <a:rPr lang="en-US" sz="2000" dirty="0" smtClean="0"/>
              <a:t>Think it’s reversible. Think little kids’ can’t die. Egocentric and think that they caused the death. Don’t understand the concept of forever</a:t>
            </a:r>
            <a:r>
              <a:rPr lang="en-US" sz="2000" dirty="0"/>
              <a:t>.</a:t>
            </a:r>
            <a:r>
              <a:rPr lang="en-US" sz="2000" dirty="0" smtClean="0"/>
              <a:t>  Fear of abandonment. </a:t>
            </a:r>
          </a:p>
          <a:p>
            <a:pPr eaLnBrk="1" hangingPunct="1">
              <a:defRPr/>
            </a:pPr>
            <a:r>
              <a:rPr lang="en-US" sz="2800" b="1" dirty="0" smtClean="0"/>
              <a:t>Middle Childhood (6-12)</a:t>
            </a:r>
          </a:p>
          <a:p>
            <a:pPr lvl="1" eaLnBrk="1" hangingPunct="1">
              <a:defRPr/>
            </a:pPr>
            <a:r>
              <a:rPr lang="en-US" sz="2000" dirty="0" smtClean="0"/>
              <a:t>Understand causes of physical death (gun, attack, illness).  Know that death is irreversible.  Intrigued </a:t>
            </a:r>
            <a:r>
              <a:rPr lang="en-US" sz="2000" dirty="0"/>
              <a:t>by details of </a:t>
            </a:r>
            <a:r>
              <a:rPr lang="en-US" sz="2000" dirty="0" smtClean="0"/>
              <a:t>death.</a:t>
            </a:r>
          </a:p>
          <a:p>
            <a:pPr lvl="1" eaLnBrk="1" hangingPunct="1">
              <a:defRPr/>
            </a:pPr>
            <a:r>
              <a:rPr lang="en-US" sz="2000" dirty="0" smtClean="0"/>
              <a:t>Death is only for old, sick, and careless. Still egocentric and think that it won’t happen to them. </a:t>
            </a:r>
          </a:p>
          <a:p>
            <a:pPr eaLnBrk="1" hangingPunct="1">
              <a:defRPr/>
            </a:pPr>
            <a:r>
              <a:rPr lang="en-US" sz="2800" b="1" dirty="0" smtClean="0"/>
              <a:t>Adolescence</a:t>
            </a:r>
          </a:p>
          <a:p>
            <a:pPr lvl="1" eaLnBrk="1" hangingPunct="1">
              <a:defRPr/>
            </a:pPr>
            <a:r>
              <a:rPr lang="en-US" sz="2000" dirty="0" smtClean="0"/>
              <a:t>Natural for all people.  Death results in bodily deterioration.  Develops </a:t>
            </a:r>
            <a:r>
              <a:rPr lang="en-US" sz="2000" dirty="0"/>
              <a:t>morals and values about </a:t>
            </a:r>
            <a:r>
              <a:rPr lang="en-US" sz="2000" dirty="0" smtClean="0"/>
              <a:t>death.  Visualizes self sick or dying.</a:t>
            </a:r>
          </a:p>
          <a:p>
            <a:pPr lvl="1" eaLnBrk="1" hangingPunct="1">
              <a:defRPr/>
            </a:pPr>
            <a:r>
              <a:rPr lang="en-US" sz="2000" dirty="0" smtClean="0"/>
              <a:t>Still egocentric with feelings of invincibility so they test limits.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638800"/>
            <a:ext cx="579437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92075"/>
            <a:ext cx="4724400" cy="9747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Look at the pot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956" y="1066800"/>
            <a:ext cx="7540625" cy="4495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How well is it put together?</a:t>
            </a:r>
          </a:p>
          <a:p>
            <a:pPr lvl="1">
              <a:defRPr/>
            </a:pPr>
            <a:r>
              <a:rPr lang="en-US" dirty="0" smtClean="0"/>
              <a:t>It is taped together, but is it really complete? Why NOT? What do you see?</a:t>
            </a:r>
          </a:p>
          <a:p>
            <a:pPr lvl="1">
              <a:defRPr/>
            </a:pPr>
            <a:r>
              <a:rPr lang="en-US" dirty="0" smtClean="0"/>
              <a:t>No matter how well we help our kids through challenging situations, there will always be scars and memories left to deal with.</a:t>
            </a:r>
          </a:p>
          <a:p>
            <a:pPr lvl="1">
              <a:defRPr/>
            </a:pPr>
            <a:r>
              <a:rPr lang="en-US" dirty="0" smtClean="0"/>
              <a:t>Be careful with what you put your kids through!   </a:t>
            </a:r>
          </a:p>
          <a:p>
            <a:pPr lvl="2">
              <a:defRPr/>
            </a:pPr>
            <a:r>
              <a:rPr lang="en-US" dirty="0" smtClean="0"/>
              <a:t>It as confusing as dealing with an alien.</a:t>
            </a:r>
            <a:endParaRPr lang="en-US" dirty="0"/>
          </a:p>
        </p:txBody>
      </p:sp>
      <p:pic>
        <p:nvPicPr>
          <p:cNvPr id="22532" name="Picture 9" descr="C:\Documents and Settings\stjohnson\Local Settings\Temporary Internet Files\Content.IE5\3XD1W0RH\MPj04018930000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867150"/>
            <a:ext cx="1461836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 descr="C:\Documents and Settings\All Users\Documents\TEMP\Temporary Internet Files\Content.IE5\ZTWAYQI7\MP900442477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724275"/>
            <a:ext cx="1828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:\Documents and Settings\stjohnson\Local Settings\Temporary Internet Files\Content.IE5\GIK8JT4Q\MPj04466070000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681" y="5181600"/>
            <a:ext cx="1117727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22960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3073064"/>
      </p:ext>
    </p:extLst>
  </p:cSld>
  <p:clrMapOvr>
    <a:masterClrMapping/>
  </p:clrMapOvr>
  <p:transition>
    <p:wipe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24579" name="Content Placeholder 3" descr="alien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2400"/>
            <a:ext cx="4495800" cy="5994400"/>
          </a:xfrm>
        </p:spPr>
      </p:pic>
      <p:pic>
        <p:nvPicPr>
          <p:cNvPr id="24580" name="Content Placeholder 3" descr="alien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4495800" cy="599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Finish working on past assignments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Discipline </a:t>
            </a:r>
            <a:r>
              <a:rPr lang="en-US" dirty="0" smtClean="0"/>
              <a:t>scenarios</a:t>
            </a:r>
          </a:p>
          <a:p>
            <a:pPr eaLnBrk="1" hangingPunct="1">
              <a:defRPr/>
            </a:pPr>
            <a:r>
              <a:rPr lang="en-US" dirty="0"/>
              <a:t>Guidance observation</a:t>
            </a:r>
          </a:p>
          <a:p>
            <a:pPr eaLnBrk="1" hangingPunct="1">
              <a:defRPr/>
            </a:pPr>
            <a:r>
              <a:rPr lang="en-US" dirty="0"/>
              <a:t>Parenting Style Scenario and Essay</a:t>
            </a:r>
          </a:p>
          <a:p>
            <a:pPr eaLnBrk="1" hangingPunct="1">
              <a:defRPr/>
            </a:pPr>
            <a:r>
              <a:rPr lang="en-US" dirty="0" smtClean="0"/>
              <a:t>Empathy station reactions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74638"/>
            <a:ext cx="8458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1. Life situations that cause stress?</a:t>
            </a:r>
            <a:r>
              <a:rPr lang="en-US" sz="4000" dirty="0" smtClean="0"/>
              <a:t>                 </a:t>
            </a:r>
            <a:r>
              <a:rPr lang="en-US" sz="2800" dirty="0" smtClean="0"/>
              <a:t>What did you see in the video?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457200" y="1524000"/>
            <a:ext cx="7467600" cy="4495800"/>
          </a:xfrm>
        </p:spPr>
        <p:txBody>
          <a:bodyPr/>
          <a:lstStyle/>
          <a:p>
            <a:pPr lvl="1" eaLnBrk="1" hangingPunct="1">
              <a:defRPr/>
            </a:pPr>
            <a:r>
              <a:rPr lang="en-US" dirty="0" smtClean="0"/>
              <a:t>Death *</a:t>
            </a:r>
          </a:p>
          <a:p>
            <a:pPr lvl="1" eaLnBrk="1" hangingPunct="1">
              <a:defRPr/>
            </a:pPr>
            <a:r>
              <a:rPr lang="en-US" dirty="0" smtClean="0"/>
              <a:t>Divorce *</a:t>
            </a:r>
          </a:p>
          <a:p>
            <a:pPr lvl="1" eaLnBrk="1" hangingPunct="1">
              <a:defRPr/>
            </a:pPr>
            <a:r>
              <a:rPr lang="en-US" dirty="0" smtClean="0"/>
              <a:t>Moving  *</a:t>
            </a:r>
          </a:p>
          <a:p>
            <a:pPr lvl="1" eaLnBrk="1" hangingPunct="1">
              <a:defRPr/>
            </a:pPr>
            <a:r>
              <a:rPr lang="en-US" dirty="0"/>
              <a:t>Illness *</a:t>
            </a:r>
          </a:p>
          <a:p>
            <a:pPr lvl="1" eaLnBrk="1" hangingPunct="1">
              <a:defRPr/>
            </a:pPr>
            <a:r>
              <a:rPr lang="en-US" dirty="0"/>
              <a:t>New school year or a new school</a:t>
            </a:r>
          </a:p>
          <a:p>
            <a:pPr lvl="1" eaLnBrk="1" hangingPunct="1">
              <a:defRPr/>
            </a:pPr>
            <a:r>
              <a:rPr lang="en-US" dirty="0" smtClean="0"/>
              <a:t>Abuse</a:t>
            </a:r>
          </a:p>
          <a:p>
            <a:pPr lvl="1" eaLnBrk="1" hangingPunct="1">
              <a:defRPr/>
            </a:pPr>
            <a:r>
              <a:rPr lang="en-US" dirty="0" smtClean="0"/>
              <a:t>Family money problems	</a:t>
            </a:r>
          </a:p>
          <a:p>
            <a:pPr lvl="1" eaLnBrk="1" hangingPunct="1">
              <a:defRPr/>
            </a:pPr>
            <a:r>
              <a:rPr lang="en-US" dirty="0"/>
              <a:t>Parent Remarriage</a:t>
            </a:r>
          </a:p>
          <a:p>
            <a:pPr lvl="1" eaLnBrk="1" hangingPunct="1">
              <a:defRPr/>
            </a:pPr>
            <a:r>
              <a:rPr lang="en-US" dirty="0" smtClean="0"/>
              <a:t>New baby</a:t>
            </a:r>
          </a:p>
          <a:p>
            <a:pPr lvl="1" eaLnBrk="1" hangingPunct="1">
              <a:defRPr/>
            </a:pPr>
            <a:r>
              <a:rPr lang="en-US" dirty="0" smtClean="0"/>
              <a:t>Change of any kind to their life or schedule</a:t>
            </a:r>
          </a:p>
          <a:p>
            <a:pPr eaLnBrk="1" hangingPunct="1">
              <a:defRPr/>
            </a:pPr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3200400" y="2057400"/>
            <a:ext cx="1542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Top 4 stressors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2362200" y="1752600"/>
            <a:ext cx="838200" cy="381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>
            <a:endCxn id="3" idx="1"/>
          </p:cNvCxnSpPr>
          <p:nvPr/>
        </p:nvCxnSpPr>
        <p:spPr bwMode="auto">
          <a:xfrm flipV="1">
            <a:off x="2362200" y="2242066"/>
            <a:ext cx="838200" cy="80593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6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6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61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61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61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614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2- </a:t>
            </a:r>
            <a:r>
              <a:rPr lang="en-US" sz="4000" dirty="0" smtClean="0"/>
              <a:t> </a:t>
            </a:r>
            <a:r>
              <a:rPr lang="en-US" sz="4000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Common reactions to stress?  </a:t>
            </a:r>
            <a:endParaRPr lang="en-US" sz="2800" dirty="0" smtClean="0"/>
          </a:p>
        </p:txBody>
      </p:sp>
      <p:pic>
        <p:nvPicPr>
          <p:cNvPr id="5125" name="Picture 5" descr="C:\Documents and Settings\All Users\Documents\TEMP\Temporary Internet Files\Content.IE5\EAOHF3JG\MP900385419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471" y="1143000"/>
            <a:ext cx="6113653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71725" y="1240393"/>
            <a:ext cx="3071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Feel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think, react, want to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do?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2- </a:t>
            </a:r>
            <a:r>
              <a:rPr lang="en-US" sz="4000" dirty="0" smtClean="0"/>
              <a:t> </a:t>
            </a:r>
            <a:r>
              <a:rPr lang="en-US" sz="4000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Common reactions to stress?  </a:t>
            </a:r>
            <a:endParaRPr lang="en-US" sz="2800" dirty="0" smtClean="0"/>
          </a:p>
        </p:txBody>
      </p:sp>
      <p:sp>
        <p:nvSpPr>
          <p:cNvPr id="7174" name="Rectangle 6"/>
          <p:cNvSpPr>
            <a:spLocks noGrp="1" noChangeArrowheads="1"/>
          </p:cNvSpPr>
          <p:nvPr>
            <p:ph sz="half" idx="1"/>
          </p:nvPr>
        </p:nvSpPr>
        <p:spPr>
          <a:xfrm>
            <a:off x="381000" y="1371600"/>
            <a:ext cx="4343400" cy="44958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dirty="0" smtClean="0"/>
              <a:t>Clinginess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 smtClean="0"/>
              <a:t>Withdrawal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 smtClean="0"/>
              <a:t>Headaches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 smtClean="0"/>
              <a:t>Stomachaches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 smtClean="0"/>
              <a:t>Aggression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 smtClean="0"/>
              <a:t>Difficulty Concentrating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 smtClean="0"/>
              <a:t>Unexplained fears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 smtClean="0"/>
              <a:t>Lower self-concept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 smtClean="0"/>
              <a:t>Substance abuse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 smtClean="0"/>
              <a:t>Nervousness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 smtClean="0"/>
              <a:t>Drop in academic performance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 smtClean="0"/>
              <a:t>Baby talk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 smtClean="0"/>
              <a:t>Accident prone</a:t>
            </a:r>
          </a:p>
        </p:txBody>
      </p:sp>
      <p:sp>
        <p:nvSpPr>
          <p:cNvPr id="7175" name="Rectangle 7"/>
          <p:cNvSpPr>
            <a:spLocks noGrp="1" noChangeArrowheads="1"/>
          </p:cNvSpPr>
          <p:nvPr>
            <p:ph sz="half" idx="2"/>
          </p:nvPr>
        </p:nvSpPr>
        <p:spPr>
          <a:xfrm>
            <a:off x="4953000" y="1295400"/>
            <a:ext cx="3733800" cy="44958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dirty="0" smtClean="0"/>
              <a:t>Eating problems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 smtClean="0"/>
              <a:t>Mood changes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 smtClean="0"/>
              <a:t>Restlessness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 smtClean="0"/>
              <a:t>Changes in Sleep Patterns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 smtClean="0"/>
              <a:t>Irritability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 smtClean="0"/>
              <a:t>Loss of energy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 smtClean="0"/>
              <a:t>Behavior disorder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 smtClean="0"/>
              <a:t>Ignore it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 smtClean="0"/>
              <a:t>Sadness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 smtClean="0"/>
              <a:t>Loss of temper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 smtClean="0"/>
              <a:t>Bedwetting, nailbiting, </a:t>
            </a:r>
            <a:r>
              <a:rPr lang="en-US" sz="2400" dirty="0" err="1" smtClean="0"/>
              <a:t>thumbsucking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004312854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Document"/>
          <p:cNvSpPr>
            <a:spLocks noEditPoints="1" noChangeArrowheads="1"/>
          </p:cNvSpPr>
          <p:nvPr/>
        </p:nvSpPr>
        <p:spPr bwMode="auto">
          <a:xfrm>
            <a:off x="3895725" y="2524125"/>
            <a:ext cx="1352550" cy="18097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0 w 21600"/>
              <a:gd name="T11" fmla="*/ 0 h 21600"/>
              <a:gd name="T12" fmla="*/ 2147483647 w 21600"/>
              <a:gd name="T13" fmla="*/ 0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D8EBB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8195" name="Picture 3" descr="C:\Documents and Settings\stjohnson\Local Settings\Temporary Internet Files\Content.IE5\BJLRGL1X\MPj04330440000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07" y="1219200"/>
            <a:ext cx="7770813" cy="5157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32606" y="304800"/>
            <a:ext cx="7924800" cy="3886200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Help a child get through their challenging situations  by giving them coping skills.</a:t>
            </a:r>
            <a:endParaRPr lang="en-US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78276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3-  </a:t>
            </a:r>
            <a:r>
              <a:rPr lang="en-US" sz="400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S</a:t>
            </a:r>
            <a:r>
              <a:rPr lang="en-US" sz="4000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upport that can be given to help a child when they are dealing with challenging issues.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2209800"/>
            <a:ext cx="8686800" cy="41910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US" dirty="0" smtClean="0"/>
              <a:t>1- Children need to </a:t>
            </a:r>
            <a:r>
              <a:rPr lang="en-US" b="1" i="1" u="sng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talk </a:t>
            </a:r>
            <a:r>
              <a:rPr lang="en-US" dirty="0" smtClean="0"/>
              <a:t>about their </a:t>
            </a:r>
            <a:r>
              <a:rPr lang="en-US" b="1" i="1" u="sng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feelings.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US" dirty="0" smtClean="0"/>
              <a:t>2- Children need more </a:t>
            </a:r>
            <a:r>
              <a:rPr lang="en-US" b="1" i="1" u="sng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help</a:t>
            </a:r>
            <a:r>
              <a:rPr lang="en-US" dirty="0" smtClean="0"/>
              <a:t> and </a:t>
            </a:r>
            <a:r>
              <a:rPr lang="en-US" b="1" u="sng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support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smtClean="0"/>
              <a:t>than adults.  You can use the other adults in the child's life to fill this role.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US" dirty="0" smtClean="0"/>
              <a:t>3- Children usually can </a:t>
            </a:r>
            <a:r>
              <a:rPr lang="en-US" b="1" i="1" u="sng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understand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smtClean="0"/>
              <a:t>what is going on.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US" dirty="0" smtClean="0"/>
              <a:t>4- Children should be told the </a:t>
            </a:r>
            <a:r>
              <a:rPr lang="en-US" b="1" i="1" u="sng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truth</a:t>
            </a:r>
            <a:r>
              <a:rPr lang="en-US" dirty="0" smtClean="0"/>
              <a:t> in a calm and reassuring way.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706562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4-  Dealing with the fears that challenging situations can create.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676400"/>
            <a:ext cx="8763000" cy="4191000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en-US" sz="2800" dirty="0" smtClean="0"/>
              <a:t>1- </a:t>
            </a:r>
            <a:r>
              <a:rPr lang="en-US" sz="2800" b="1" i="1" u="sng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Respect their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smtClean="0"/>
              <a:t>fears and avoid </a:t>
            </a:r>
            <a:r>
              <a:rPr lang="en-US" sz="2800" b="1" i="1" u="sng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belittling</a:t>
            </a:r>
            <a:r>
              <a:rPr lang="en-US" sz="2800" dirty="0" smtClean="0"/>
              <a:t> the child.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sz="2800" dirty="0" smtClean="0"/>
              <a:t>2- Children tend to be most fearful between the ages of    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sz="28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**</a:t>
            </a:r>
            <a:r>
              <a:rPr lang="en-US" sz="2800" i="1" u="sng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to 7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smtClean="0"/>
              <a:t>because they cannot yet discriminate between   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sz="2800" dirty="0"/>
              <a:t> </a:t>
            </a:r>
            <a:r>
              <a:rPr lang="en-US" sz="2800" dirty="0" smtClean="0"/>
              <a:t>    real and unreal dangers.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sz="2800" dirty="0" smtClean="0"/>
              <a:t>3- Help a toddler overcome fears by being </a:t>
            </a:r>
            <a:r>
              <a:rPr lang="en-US" sz="2800" b="1" i="1" u="sng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understanding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sz="2800" dirty="0"/>
              <a:t> </a:t>
            </a:r>
            <a:r>
              <a:rPr lang="en-US" sz="2800" dirty="0" smtClean="0"/>
              <a:t>    and </a:t>
            </a:r>
            <a:r>
              <a:rPr lang="en-US" sz="2800" b="1" i="1" u="sng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comforting</a:t>
            </a:r>
            <a:r>
              <a:rPr lang="en-US" sz="2800" dirty="0" smtClean="0"/>
              <a:t> to the child.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** </a:t>
            </a:r>
            <a:r>
              <a:rPr lang="en-US" sz="2800" dirty="0" smtClean="0"/>
              <a:t>4- Help the child overcome fears by using </a:t>
            </a:r>
            <a:r>
              <a:rPr lang="en-US" sz="2800" b="1" i="1" u="sng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make-believe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sz="2800" dirty="0"/>
              <a:t> </a:t>
            </a:r>
            <a:r>
              <a:rPr lang="en-US" sz="2800" dirty="0" smtClean="0"/>
              <a:t>    play to act out the fearful situation.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dirty="0" smtClean="0"/>
              <a:t>Never underestimate, for the parent or the child, the power in: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Daily exercise or movement</a:t>
            </a:r>
          </a:p>
          <a:p>
            <a:pPr eaLnBrk="1" hangingPunct="1">
              <a:defRPr/>
            </a:pPr>
            <a:r>
              <a:rPr lang="en-US" dirty="0" smtClean="0"/>
              <a:t>Eating nutritionally</a:t>
            </a:r>
          </a:p>
          <a:p>
            <a:pPr eaLnBrk="1" hangingPunct="1">
              <a:defRPr/>
            </a:pPr>
            <a:r>
              <a:rPr lang="en-US" dirty="0" smtClean="0"/>
              <a:t>Having leisure time</a:t>
            </a:r>
          </a:p>
          <a:p>
            <a:pPr eaLnBrk="1" hangingPunct="1">
              <a:defRPr/>
            </a:pPr>
            <a:r>
              <a:rPr lang="en-US" dirty="0" smtClean="0"/>
              <a:t>Enjoying hobbies</a:t>
            </a:r>
          </a:p>
          <a:p>
            <a:pPr eaLnBrk="1" hangingPunct="1">
              <a:defRPr/>
            </a:pPr>
            <a:r>
              <a:rPr lang="en-US" dirty="0" smtClean="0"/>
              <a:t>Adequate sleep</a:t>
            </a:r>
          </a:p>
          <a:p>
            <a:pPr eaLnBrk="1" hangingPunct="1">
              <a:defRPr/>
            </a:pPr>
            <a:r>
              <a:rPr lang="en-US" dirty="0" smtClean="0"/>
              <a:t>Relaxation methods</a:t>
            </a:r>
          </a:p>
          <a:p>
            <a:pPr eaLnBrk="1" hangingPunct="1">
              <a:defRPr/>
            </a:pPr>
            <a:r>
              <a:rPr lang="en-US" dirty="0" smtClean="0"/>
              <a:t>Talking about feelings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53000" y="2819400"/>
            <a:ext cx="38507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Just do something </a:t>
            </a:r>
          </a:p>
          <a:p>
            <a:pPr algn="ctr"/>
            <a:r>
              <a:rPr lang="en-US" sz="3600" b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help.</a:t>
            </a:r>
            <a:endParaRPr lang="en-US" sz="3600" b="1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C:\Users\stajohnson\AppData\Local\Microsoft\Windows\Temporary Internet Files\Content.IE5\0B0BH3NO\MC900432639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420813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atch">
  <a:themeElements>
    <a:clrScheme name="Thatch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hatch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2195</TotalTime>
  <Words>1082</Words>
  <Application>Microsoft Office PowerPoint</Application>
  <PresentationFormat>On-screen Show (4:3)</PresentationFormat>
  <Paragraphs>166</Paragraphs>
  <Slides>24</Slides>
  <Notes>20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Thatch</vt:lpstr>
      <vt:lpstr>Coping with Challenging situations</vt:lpstr>
      <vt:lpstr>A Cup of Tea (Hope Floats)</vt:lpstr>
      <vt:lpstr>1. Life situations that cause stress?                 What did you see in the video?</vt:lpstr>
      <vt:lpstr>2-  Common reactions to stress?  </vt:lpstr>
      <vt:lpstr>2-  Common reactions to stress?  </vt:lpstr>
      <vt:lpstr>PowerPoint Presentation</vt:lpstr>
      <vt:lpstr>3-  Support that can be given to help a child when they are dealing with challenging issues.</vt:lpstr>
      <vt:lpstr>4-  Dealing with the fears that challenging situations can create.</vt:lpstr>
      <vt:lpstr>Never underestimate, for the parent or the child, the power in:</vt:lpstr>
      <vt:lpstr>In order to help, you must say and do something.</vt:lpstr>
      <vt:lpstr>5 STAGES OF GRIEVING Have you ever lost an object? You had to grieve for it the same way you would grieve for losing a person.</vt:lpstr>
      <vt:lpstr>WEIRD Alien name write </vt:lpstr>
      <vt:lpstr>divorce</vt:lpstr>
      <vt:lpstr>A. Describe coping skills to deal with DIVORCE:</vt:lpstr>
      <vt:lpstr>Specific effects of Divorce on child’s ages:</vt:lpstr>
      <vt:lpstr>PowerPoint Presentation</vt:lpstr>
      <vt:lpstr>death</vt:lpstr>
      <vt:lpstr>B- Coping skills to deal with DEATH </vt:lpstr>
      <vt:lpstr>B- Coping skills to deal with DEATH: </vt:lpstr>
      <vt:lpstr>Specific effects of Death on child’s ages:</vt:lpstr>
      <vt:lpstr>Look at the pot</vt:lpstr>
      <vt:lpstr>PowerPoint Presentation</vt:lpstr>
      <vt:lpstr>PowerPoint Presentation</vt:lpstr>
      <vt:lpstr>Finish working on past assignments</vt:lpstr>
    </vt:vector>
  </TitlesOfParts>
  <Company>wsd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Identify challenging situations for children and understand the skills that are needed to help them cope</dc:title>
  <dc:creator>wsd</dc:creator>
  <cp:lastModifiedBy>DSD</cp:lastModifiedBy>
  <cp:revision>127</cp:revision>
  <dcterms:created xsi:type="dcterms:W3CDTF">2009-04-15T14:48:33Z</dcterms:created>
  <dcterms:modified xsi:type="dcterms:W3CDTF">2015-06-19T17:56:20Z</dcterms:modified>
</cp:coreProperties>
</file>