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5"/>
  </p:handoutMasterIdLst>
  <p:sldIdLst>
    <p:sldId id="256" r:id="rId2"/>
    <p:sldId id="260" r:id="rId3"/>
    <p:sldId id="257" r:id="rId4"/>
    <p:sldId id="262" r:id="rId5"/>
    <p:sldId id="258" r:id="rId6"/>
    <p:sldId id="263" r:id="rId7"/>
    <p:sldId id="264" r:id="rId8"/>
    <p:sldId id="265" r:id="rId9"/>
    <p:sldId id="266" r:id="rId10"/>
    <p:sldId id="261"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1E56F25-E021-4632-88E6-E0D61235DCA9}" type="datetimeFigureOut">
              <a:rPr lang="en-US" smtClean="0"/>
              <a:t>6/6/2013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128DB6-7D17-4F29-8F43-5E345B28A6D7}" type="slidenum">
              <a:rPr lang="en-US" smtClean="0"/>
              <a:t>‹#›</a:t>
            </a:fld>
            <a:endParaRPr lang="en-US"/>
          </a:p>
        </p:txBody>
      </p:sp>
    </p:spTree>
    <p:extLst>
      <p:ext uri="{BB962C8B-B14F-4D97-AF65-F5344CB8AC3E}">
        <p14:creationId xmlns:p14="http://schemas.microsoft.com/office/powerpoint/2010/main" val="14514358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24DF921-AD26-4BE7-A168-B9405000073F}" type="datetimeFigureOut">
              <a:rPr lang="en-US" smtClean="0"/>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060C12-60B3-4909-ACF5-B5360CF2B05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DF921-AD26-4BE7-A168-B9405000073F}" type="datetimeFigureOut">
              <a:rPr lang="en-US" smtClean="0"/>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060C12-60B3-4909-ACF5-B5360CF2B0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4DF921-AD26-4BE7-A168-B9405000073F}" type="datetimeFigureOut">
              <a:rPr lang="en-US" smtClean="0"/>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060C12-60B3-4909-ACF5-B5360CF2B0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DF921-AD26-4BE7-A168-B9405000073F}" type="datetimeFigureOut">
              <a:rPr lang="en-US" smtClean="0"/>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060C12-60B3-4909-ACF5-B5360CF2B0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4DF921-AD26-4BE7-A168-B9405000073F}" type="datetimeFigureOut">
              <a:rPr lang="en-US" smtClean="0"/>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060C12-60B3-4909-ACF5-B5360CF2B05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24DF921-AD26-4BE7-A168-B9405000073F}" type="datetimeFigureOut">
              <a:rPr lang="en-US" smtClean="0"/>
              <a:t>6/6/2013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060C12-60B3-4909-ACF5-B5360CF2B0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24DF921-AD26-4BE7-A168-B9405000073F}" type="datetimeFigureOut">
              <a:rPr lang="en-US" smtClean="0"/>
              <a:t>6/6/2013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060C12-60B3-4909-ACF5-B5360CF2B05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4DF921-AD26-4BE7-A168-B9405000073F}" type="datetimeFigureOut">
              <a:rPr lang="en-US" smtClean="0"/>
              <a:t>6/6/2013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060C12-60B3-4909-ACF5-B5360CF2B0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4DF921-AD26-4BE7-A168-B9405000073F}" type="datetimeFigureOut">
              <a:rPr lang="en-US" smtClean="0"/>
              <a:t>6/6/2013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060C12-60B3-4909-ACF5-B5360CF2B0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DF921-AD26-4BE7-A168-B9405000073F}" type="datetimeFigureOut">
              <a:rPr lang="en-US" smtClean="0"/>
              <a:t>6/6/2013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060C12-60B3-4909-ACF5-B5360CF2B05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DF921-AD26-4BE7-A168-B9405000073F}" type="datetimeFigureOut">
              <a:rPr lang="en-US" smtClean="0"/>
              <a:t>6/6/2013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060C12-60B3-4909-ACF5-B5360CF2B0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24DF921-AD26-4BE7-A168-B9405000073F}" type="datetimeFigureOut">
              <a:rPr lang="en-US" smtClean="0"/>
              <a:t>6/6/2013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5060C12-60B3-4909-ACF5-B5360CF2B0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Reflective Statements of Competence</a:t>
            </a:r>
            <a:endParaRPr lang="en-US" dirty="0"/>
          </a:p>
        </p:txBody>
      </p:sp>
      <p:sp>
        <p:nvSpPr>
          <p:cNvPr id="3" name="Subtitle 2"/>
          <p:cNvSpPr>
            <a:spLocks noGrp="1"/>
          </p:cNvSpPr>
          <p:nvPr>
            <p:ph type="subTitle" idx="1"/>
          </p:nvPr>
        </p:nvSpPr>
        <p:spPr/>
        <p:txBody>
          <a:bodyPr/>
          <a:lstStyle/>
          <a:p>
            <a:r>
              <a:rPr lang="en-US" dirty="0" smtClean="0"/>
              <a:t>Session 3 </a:t>
            </a:r>
          </a:p>
          <a:p>
            <a:r>
              <a:rPr lang="en-US" dirty="0" smtClean="0"/>
              <a:t>How to write these</a:t>
            </a:r>
            <a:endParaRPr lang="en-US" dirty="0"/>
          </a:p>
        </p:txBody>
      </p:sp>
    </p:spTree>
    <p:extLst>
      <p:ext uri="{BB962C8B-B14F-4D97-AF65-F5344CB8AC3E}">
        <p14:creationId xmlns:p14="http://schemas.microsoft.com/office/powerpoint/2010/main" val="1480232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Use of Resources</a:t>
            </a:r>
            <a:endParaRPr lang="en-US" dirty="0"/>
          </a:p>
        </p:txBody>
      </p:sp>
      <p:sp>
        <p:nvSpPr>
          <p:cNvPr id="3" name="Content Placeholder 2"/>
          <p:cNvSpPr>
            <a:spLocks noGrp="1"/>
          </p:cNvSpPr>
          <p:nvPr>
            <p:ph idx="1"/>
          </p:nvPr>
        </p:nvSpPr>
        <p:spPr/>
        <p:txBody>
          <a:bodyPr/>
          <a:lstStyle/>
          <a:p>
            <a:r>
              <a:rPr lang="en-US" dirty="0"/>
              <a:t>Many of the statements require the use of specific Resources from your Resource Collection as the focus of that written reflection. </a:t>
            </a:r>
            <a:endParaRPr lang="en-US" dirty="0" smtClean="0"/>
          </a:p>
          <a:p>
            <a:endParaRPr lang="en-US" sz="1200" dirty="0"/>
          </a:p>
          <a:p>
            <a:r>
              <a:rPr lang="en-US" dirty="0" smtClean="0"/>
              <a:t>Write at least one paragraph on each of the reflections that follow the Competency statement.</a:t>
            </a:r>
            <a:endParaRPr lang="en-US" dirty="0"/>
          </a:p>
        </p:txBody>
      </p:sp>
    </p:spTree>
    <p:extLst>
      <p:ext uri="{BB962C8B-B14F-4D97-AF65-F5344CB8AC3E}">
        <p14:creationId xmlns:p14="http://schemas.microsoft.com/office/powerpoint/2010/main" val="3777025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762000"/>
            <a:ext cx="8727185"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9504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685800"/>
            <a:ext cx="8279917"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0991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609600"/>
            <a:ext cx="8569044"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8026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a:xfrm>
            <a:off x="457200" y="1295400"/>
            <a:ext cx="8229600" cy="4525963"/>
          </a:xfrm>
        </p:spPr>
        <p:txBody>
          <a:bodyPr>
            <a:normAutofit/>
          </a:bodyPr>
          <a:lstStyle/>
          <a:p>
            <a:r>
              <a:rPr lang="en-US" dirty="0" smtClean="0"/>
              <a:t>Prepare 6 written reflections on your own teaching practices.  </a:t>
            </a:r>
          </a:p>
          <a:p>
            <a:r>
              <a:rPr lang="en-US" dirty="0" smtClean="0"/>
              <a:t>You must write one Reflective Statement for each of the six CDA Competency Standards (see specific requirements for each one). Many of the statements require the use of specific Resources from your Resource Collection as the focus of that written reflection. </a:t>
            </a:r>
          </a:p>
          <a:p>
            <a:r>
              <a:rPr lang="en-US" dirty="0" smtClean="0"/>
              <a:t>Each statement should be no more than 500 words in length.</a:t>
            </a:r>
          </a:p>
          <a:p>
            <a:pPr marL="0" indent="0" algn="r">
              <a:buNone/>
            </a:pPr>
            <a:r>
              <a:rPr lang="en-US" sz="1700" b="1" dirty="0" smtClean="0"/>
              <a:t>CDA national Credentialing program, </a:t>
            </a:r>
            <a:r>
              <a:rPr lang="en-US" sz="1700" b="1" dirty="0" err="1"/>
              <a:t>p</a:t>
            </a:r>
            <a:r>
              <a:rPr lang="en-US" sz="1700" b="1" dirty="0" err="1" smtClean="0"/>
              <a:t>g</a:t>
            </a:r>
            <a:r>
              <a:rPr lang="en-US" sz="1700" b="1" dirty="0" smtClean="0"/>
              <a:t> 15</a:t>
            </a:r>
            <a:endParaRPr lang="en-US" sz="1700" b="1" dirty="0"/>
          </a:p>
        </p:txBody>
      </p:sp>
    </p:spTree>
    <p:extLst>
      <p:ext uri="{BB962C8B-B14F-4D97-AF65-F5344CB8AC3E}">
        <p14:creationId xmlns:p14="http://schemas.microsoft.com/office/powerpoint/2010/main" val="365110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Competency Goal Statements</a:t>
            </a:r>
            <a:endParaRPr lang="en-US" dirty="0"/>
          </a:p>
        </p:txBody>
      </p:sp>
      <p:sp>
        <p:nvSpPr>
          <p:cNvPr id="3" name="Content Placeholder 2"/>
          <p:cNvSpPr>
            <a:spLocks noGrp="1"/>
          </p:cNvSpPr>
          <p:nvPr>
            <p:ph idx="1"/>
          </p:nvPr>
        </p:nvSpPr>
        <p:spPr>
          <a:xfrm>
            <a:off x="152400" y="1447800"/>
            <a:ext cx="8991600" cy="4373563"/>
          </a:xfrm>
        </p:spPr>
        <p:txBody>
          <a:bodyPr>
            <a:normAutofit lnSpcReduction="10000"/>
          </a:bodyPr>
          <a:lstStyle/>
          <a:p>
            <a:pPr lvl="0"/>
            <a:r>
              <a:rPr lang="en-US" dirty="0" smtClean="0"/>
              <a:t>Begin with an </a:t>
            </a:r>
            <a:r>
              <a:rPr lang="en-US" b="1" dirty="0" smtClean="0"/>
              <a:t>opening paragraph</a:t>
            </a:r>
            <a:r>
              <a:rPr lang="en-US" dirty="0" smtClean="0"/>
              <a:t> which includes: </a:t>
            </a:r>
          </a:p>
          <a:p>
            <a:pPr lvl="1"/>
            <a:r>
              <a:rPr lang="en-US" b="1" dirty="0" smtClean="0"/>
              <a:t>An overall </a:t>
            </a:r>
            <a:r>
              <a:rPr lang="en-US" b="1" i="1" dirty="0"/>
              <a:t>introduction</a:t>
            </a:r>
            <a:r>
              <a:rPr lang="en-US" b="1" dirty="0"/>
              <a:t> and </a:t>
            </a:r>
            <a:r>
              <a:rPr lang="en-US" b="1" i="1" dirty="0"/>
              <a:t>concise summary</a:t>
            </a:r>
            <a:r>
              <a:rPr lang="en-US" dirty="0"/>
              <a:t> </a:t>
            </a:r>
            <a:r>
              <a:rPr lang="en-US" dirty="0" smtClean="0"/>
              <a:t>explaining </a:t>
            </a:r>
            <a:r>
              <a:rPr lang="en-US" dirty="0"/>
              <a:t>how you </a:t>
            </a:r>
            <a:r>
              <a:rPr lang="en-US" b="1" u="sng" dirty="0"/>
              <a:t>feel</a:t>
            </a:r>
            <a:r>
              <a:rPr lang="en-US" dirty="0"/>
              <a:t> about this competency and its functional </a:t>
            </a:r>
            <a:r>
              <a:rPr lang="en-US" dirty="0" smtClean="0"/>
              <a:t>areas </a:t>
            </a:r>
          </a:p>
          <a:p>
            <a:pPr lvl="1"/>
            <a:r>
              <a:rPr lang="en-US" b="1" i="1" dirty="0"/>
              <a:t>T</a:t>
            </a:r>
            <a:r>
              <a:rPr lang="en-US" b="1" i="1" dirty="0" smtClean="0"/>
              <a:t>he </a:t>
            </a:r>
            <a:r>
              <a:rPr lang="en-US" b="1" i="1" dirty="0"/>
              <a:t>importance</a:t>
            </a:r>
            <a:r>
              <a:rPr lang="en-US" i="1" dirty="0"/>
              <a:t> </a:t>
            </a:r>
            <a:r>
              <a:rPr lang="en-US" dirty="0"/>
              <a:t>of it to you, the children, </a:t>
            </a:r>
            <a:r>
              <a:rPr lang="en-US" dirty="0" smtClean="0"/>
              <a:t>their parents, and the center</a:t>
            </a:r>
          </a:p>
          <a:p>
            <a:pPr lvl="1"/>
            <a:r>
              <a:rPr lang="en-US" b="1" i="1" dirty="0" smtClean="0"/>
              <a:t>General </a:t>
            </a:r>
            <a:r>
              <a:rPr lang="en-US" b="1" i="1" dirty="0"/>
              <a:t>ideas</a:t>
            </a:r>
            <a:r>
              <a:rPr lang="en-US" i="1" dirty="0"/>
              <a:t> </a:t>
            </a:r>
            <a:r>
              <a:rPr lang="en-US" dirty="0" smtClean="0"/>
              <a:t>describing how your teaching practices meet these standards.  </a:t>
            </a:r>
          </a:p>
          <a:p>
            <a:pPr lvl="1"/>
            <a:r>
              <a:rPr lang="en-US" dirty="0"/>
              <a:t>This section will be about </a:t>
            </a:r>
            <a:r>
              <a:rPr lang="en-US" dirty="0" smtClean="0"/>
              <a:t>100 </a:t>
            </a:r>
            <a:r>
              <a:rPr lang="en-US" dirty="0"/>
              <a:t>– </a:t>
            </a:r>
            <a:r>
              <a:rPr lang="en-US" dirty="0" smtClean="0"/>
              <a:t>200 </a:t>
            </a:r>
            <a:r>
              <a:rPr lang="en-US" dirty="0"/>
              <a:t>words.</a:t>
            </a:r>
          </a:p>
          <a:p>
            <a:pPr marL="274320" lvl="1" indent="0">
              <a:buNone/>
            </a:pPr>
            <a:endParaRPr lang="en-US" dirty="0"/>
          </a:p>
          <a:p>
            <a:r>
              <a:rPr lang="en-US" dirty="0" smtClean="0"/>
              <a:t>Next, discuss </a:t>
            </a:r>
            <a:r>
              <a:rPr lang="en-US" dirty="0"/>
              <a:t>each </a:t>
            </a:r>
            <a:r>
              <a:rPr lang="en-US" b="1" dirty="0"/>
              <a:t>functional area</a:t>
            </a:r>
            <a:r>
              <a:rPr lang="en-US" dirty="0"/>
              <a:t> in </a:t>
            </a:r>
            <a:r>
              <a:rPr lang="en-US" b="1" dirty="0"/>
              <a:t>detail</a:t>
            </a:r>
            <a:r>
              <a:rPr lang="en-US" dirty="0"/>
              <a:t> as it </a:t>
            </a:r>
            <a:r>
              <a:rPr lang="en-US" b="1" dirty="0"/>
              <a:t>relates to your opening statement</a:t>
            </a:r>
            <a:r>
              <a:rPr lang="en-US" dirty="0"/>
              <a:t>. </a:t>
            </a:r>
            <a:endParaRPr lang="en-US" dirty="0" smtClean="0"/>
          </a:p>
          <a:p>
            <a:pPr lvl="1"/>
            <a:r>
              <a:rPr lang="en-US" dirty="0" smtClean="0"/>
              <a:t>Provide </a:t>
            </a:r>
            <a:r>
              <a:rPr lang="en-US" dirty="0"/>
              <a:t>realistic and exact</a:t>
            </a:r>
            <a:r>
              <a:rPr lang="en-US" b="1" dirty="0"/>
              <a:t> </a:t>
            </a:r>
            <a:r>
              <a:rPr lang="en-US" b="1" i="1" dirty="0"/>
              <a:t>examples</a:t>
            </a:r>
            <a:r>
              <a:rPr lang="en-US" dirty="0"/>
              <a:t> of actions that you will take to meet this functional area and </a:t>
            </a:r>
            <a:r>
              <a:rPr lang="en-US" dirty="0" smtClean="0"/>
              <a:t>competency goals </a:t>
            </a:r>
            <a:r>
              <a:rPr lang="en-US" dirty="0"/>
              <a:t>for those within your care. </a:t>
            </a:r>
            <a:endParaRPr lang="en-US" dirty="0" smtClean="0"/>
          </a:p>
          <a:p>
            <a:pPr lvl="1"/>
            <a:r>
              <a:rPr lang="en-US" dirty="0" smtClean="0"/>
              <a:t>This </a:t>
            </a:r>
            <a:r>
              <a:rPr lang="en-US" dirty="0"/>
              <a:t>section will be about 50 – </a:t>
            </a:r>
            <a:r>
              <a:rPr lang="en-US" dirty="0" smtClean="0"/>
              <a:t>150 </a:t>
            </a:r>
            <a:r>
              <a:rPr lang="en-US" dirty="0"/>
              <a:t>words.</a:t>
            </a:r>
          </a:p>
          <a:p>
            <a:pPr lvl="0"/>
            <a:endParaRPr lang="en-US" dirty="0" smtClean="0"/>
          </a:p>
          <a:p>
            <a:endParaRPr lang="en-US" dirty="0"/>
          </a:p>
        </p:txBody>
      </p:sp>
    </p:spTree>
    <p:extLst>
      <p:ext uri="{BB962C8B-B14F-4D97-AF65-F5344CB8AC3E}">
        <p14:creationId xmlns:p14="http://schemas.microsoft.com/office/powerpoint/2010/main" val="1426108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867400" y="6429494"/>
            <a:ext cx="2762359" cy="369332"/>
          </a:xfrm>
          <a:prstGeom prst="rect">
            <a:avLst/>
          </a:prstGeom>
          <a:noFill/>
        </p:spPr>
        <p:txBody>
          <a:bodyPr wrap="none" rtlCol="0">
            <a:spAutoFit/>
          </a:bodyPr>
          <a:lstStyle/>
          <a:p>
            <a:r>
              <a:rPr lang="en-US" dirty="0" smtClean="0"/>
              <a:t>CDA Part 2, </a:t>
            </a:r>
            <a:r>
              <a:rPr lang="en-US" dirty="0" err="1" smtClean="0"/>
              <a:t>pg</a:t>
            </a:r>
            <a:r>
              <a:rPr lang="en-US" dirty="0" smtClean="0"/>
              <a:t> 38, 39-55</a:t>
            </a: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9765" y="609599"/>
            <a:ext cx="8523235" cy="5948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3477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762000"/>
          </a:xfrm>
        </p:spPr>
        <p:txBody>
          <a:bodyPr>
            <a:normAutofit/>
          </a:bodyPr>
          <a:lstStyle/>
          <a:p>
            <a:r>
              <a:rPr lang="en-US" dirty="0" smtClean="0">
                <a:solidFill>
                  <a:schemeClr val="accent5"/>
                </a:solidFill>
              </a:rPr>
              <a:t>Competency Statement 1 </a:t>
            </a:r>
            <a:r>
              <a:rPr lang="en-US" sz="1600" b="1" dirty="0" smtClean="0">
                <a:solidFill>
                  <a:schemeClr val="accent5"/>
                </a:solidFill>
              </a:rPr>
              <a:t>(Terry Rawley, LHS Center Director)</a:t>
            </a:r>
            <a:endParaRPr lang="en-US" sz="1600" b="1" dirty="0">
              <a:solidFill>
                <a:schemeClr val="accent5"/>
              </a:solidFill>
            </a:endParaRPr>
          </a:p>
        </p:txBody>
      </p:sp>
      <p:sp>
        <p:nvSpPr>
          <p:cNvPr id="3" name="Content Placeholder 2"/>
          <p:cNvSpPr>
            <a:spLocks noGrp="1"/>
          </p:cNvSpPr>
          <p:nvPr>
            <p:ph idx="1"/>
          </p:nvPr>
        </p:nvSpPr>
        <p:spPr>
          <a:xfrm>
            <a:off x="152400" y="1295400"/>
            <a:ext cx="8686800" cy="4800600"/>
          </a:xfrm>
        </p:spPr>
        <p:txBody>
          <a:bodyPr>
            <a:normAutofit fontScale="92500" lnSpcReduction="20000"/>
          </a:bodyPr>
          <a:lstStyle/>
          <a:p>
            <a:pPr marL="114300" indent="0">
              <a:buNone/>
            </a:pPr>
            <a:r>
              <a:rPr lang="en-US" b="1" u="sng" dirty="0" smtClean="0"/>
              <a:t>I will </a:t>
            </a:r>
            <a:r>
              <a:rPr lang="en-US" dirty="0" smtClean="0"/>
              <a:t>establish and maintain a safe, healthy learning environment by keeping my center and playground area clean and free of debris.  I feel the first step to encourage learning is to keep a clean and safe environment, one that stimulates the child and meets the individual learning styles,  We as childcare providers have a responsibility to meet the needs of each of the children we work with, whether that need is physical or emotional.  </a:t>
            </a:r>
          </a:p>
          <a:p>
            <a:pPr>
              <a:buFont typeface="Wingdings" pitchFamily="2" charset="2"/>
              <a:buChar char="Ø"/>
            </a:pPr>
            <a:r>
              <a:rPr lang="en-US" b="1" dirty="0" smtClean="0"/>
              <a:t>Safe:</a:t>
            </a:r>
            <a:r>
              <a:rPr lang="en-US" dirty="0" smtClean="0"/>
              <a:t> My playground and center are inspected on a regular basis by the Davis County School District and </a:t>
            </a:r>
            <a:r>
              <a:rPr lang="en-US" dirty="0"/>
              <a:t>U</a:t>
            </a:r>
            <a:r>
              <a:rPr lang="en-US" dirty="0" smtClean="0"/>
              <a:t>tah Health Department.</a:t>
            </a:r>
          </a:p>
          <a:p>
            <a:pPr>
              <a:buFont typeface="Wingdings" pitchFamily="2" charset="2"/>
              <a:buChar char="Ø"/>
            </a:pPr>
            <a:r>
              <a:rPr lang="en-US" b="1" dirty="0" smtClean="0"/>
              <a:t>Health: </a:t>
            </a:r>
            <a:r>
              <a:rPr lang="en-US" dirty="0" smtClean="0"/>
              <a:t>All of the children registered in my center have up to date immunization records.  My staff is required to have current first Aid and CPR training.</a:t>
            </a:r>
          </a:p>
          <a:p>
            <a:pPr>
              <a:buFont typeface="Wingdings" pitchFamily="2" charset="2"/>
              <a:buChar char="Ø"/>
            </a:pPr>
            <a:r>
              <a:rPr lang="en-US" b="1" dirty="0" smtClean="0"/>
              <a:t>Learning: </a:t>
            </a:r>
            <a:r>
              <a:rPr lang="en-US" dirty="0" smtClean="0"/>
              <a:t>My curriculum meets the needs of the individual child, because this is a training center for high school students we constantly seeking the best ways to stimulate and inspire the child.</a:t>
            </a:r>
          </a:p>
          <a:p>
            <a:pPr marL="114300" indent="0">
              <a:buNone/>
            </a:pPr>
            <a:r>
              <a:rPr lang="en-US" dirty="0" smtClean="0"/>
              <a:t>                                                                      </a:t>
            </a:r>
            <a:r>
              <a:rPr lang="en-US" sz="1300" dirty="0" smtClean="0"/>
              <a:t>170 words</a:t>
            </a:r>
          </a:p>
        </p:txBody>
      </p:sp>
    </p:spTree>
    <p:extLst>
      <p:ext uri="{BB962C8B-B14F-4D97-AF65-F5344CB8AC3E}">
        <p14:creationId xmlns:p14="http://schemas.microsoft.com/office/powerpoint/2010/main" val="3993447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915400" cy="990600"/>
          </a:xfrm>
        </p:spPr>
        <p:txBody>
          <a:bodyPr>
            <a:normAutofit/>
          </a:bodyPr>
          <a:lstStyle/>
          <a:p>
            <a:pPr algn="ctr"/>
            <a:r>
              <a:rPr lang="en-US" dirty="0"/>
              <a:t>Competency </a:t>
            </a:r>
            <a:r>
              <a:rPr lang="en-US" dirty="0" smtClean="0"/>
              <a:t>Statement 1 </a:t>
            </a:r>
            <a:r>
              <a:rPr lang="en-US" sz="1400" dirty="0" smtClean="0"/>
              <a:t>(</a:t>
            </a:r>
            <a:r>
              <a:rPr lang="en-US" sz="1400" b="1" dirty="0" smtClean="0"/>
              <a:t>Julie </a:t>
            </a:r>
            <a:r>
              <a:rPr lang="en-US" sz="1400" b="1" dirty="0" err="1" smtClean="0"/>
              <a:t>Nuzman</a:t>
            </a:r>
            <a:r>
              <a:rPr lang="en-US" sz="1400" b="1" dirty="0" smtClean="0"/>
              <a:t>, LHS Toddler Specialist</a:t>
            </a:r>
            <a:r>
              <a:rPr lang="en-US" sz="1400" b="1" dirty="0"/>
              <a:t>)</a:t>
            </a:r>
            <a:r>
              <a:rPr lang="en-US" sz="1400" dirty="0" smtClean="0"/>
              <a:t> </a:t>
            </a:r>
            <a:endParaRPr lang="en-US" sz="1400" dirty="0"/>
          </a:p>
        </p:txBody>
      </p:sp>
      <p:sp>
        <p:nvSpPr>
          <p:cNvPr id="3" name="Content Placeholder 2"/>
          <p:cNvSpPr>
            <a:spLocks noGrp="1"/>
          </p:cNvSpPr>
          <p:nvPr>
            <p:ph idx="1"/>
          </p:nvPr>
        </p:nvSpPr>
        <p:spPr/>
        <p:txBody>
          <a:bodyPr/>
          <a:lstStyle/>
          <a:p>
            <a:r>
              <a:rPr lang="en-US" dirty="0" smtClean="0"/>
              <a:t>I will provide an environment that is safe, physically and emotionally; healthy; and promotes optimal learning.  </a:t>
            </a:r>
          </a:p>
          <a:p>
            <a:pPr>
              <a:buFont typeface="Wingdings" pitchFamily="2" charset="2"/>
              <a:buChar char="Ø"/>
            </a:pPr>
            <a:r>
              <a:rPr lang="en-US" b="1" i="1" dirty="0" smtClean="0"/>
              <a:t>Safe:</a:t>
            </a:r>
            <a:r>
              <a:rPr lang="en-US" dirty="0" smtClean="0"/>
              <a:t> I use age appropriate toys and furnishings such as cribs and vinyl mats for young infants, soft climbing forms for mobile infants, low shelves and child size chairs for toddlers. Inside and outside play areas are clutter-free.  Plugs are covered and cords kept our of reach.  Drawers and cabinets are locked.  Broken toys are repaired or discarded.  First aid kits and fire extinguishers are accessible to adults.  Posted emergency plans are practiced. Emergency numbers are posted. Daily inspections are preformed.</a:t>
            </a:r>
            <a:endParaRPr lang="en-US" dirty="0"/>
          </a:p>
        </p:txBody>
      </p:sp>
    </p:spTree>
    <p:extLst>
      <p:ext uri="{BB962C8B-B14F-4D97-AF65-F5344CB8AC3E}">
        <p14:creationId xmlns:p14="http://schemas.microsoft.com/office/powerpoint/2010/main" val="3401742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91200"/>
          </a:xfrm>
        </p:spPr>
        <p:txBody>
          <a:bodyPr>
            <a:normAutofit lnSpcReduction="10000"/>
          </a:bodyPr>
          <a:lstStyle/>
          <a:p>
            <a:r>
              <a:rPr lang="en-US" dirty="0" smtClean="0"/>
              <a:t>I help infants feel safe through expression of tenderness and meeting their needs. I watch for potential hazards as infants become mobile and adjust the environment and my responses appropriately.  With mobile infants, I talk about staying safe and using redirection.  I set simple rules such as, “Feet on the floor”, and “Teachers open doors”.  When safety or rule issues arise, I ask my toddlers “What’s my job?”, and most of them reply, “To keep me safe,” after which we talk about ways to stay safe.</a:t>
            </a:r>
          </a:p>
          <a:p>
            <a:r>
              <a:rPr lang="en-US" dirty="0" smtClean="0"/>
              <a:t>Emotional safety is promoted through daily greetings, love rituals and positive reinforcement.  Children’s feelings are acknowledged, validated, and appropriate guidance suggested and modeled.  These practices work with all ages.  My toddlers have a “safe place” that offers books and toys appropriate to stress reduction and emotional self-control.</a:t>
            </a:r>
            <a:endParaRPr lang="en-US" dirty="0"/>
          </a:p>
        </p:txBody>
      </p:sp>
      <p:sp>
        <p:nvSpPr>
          <p:cNvPr id="4" name="Title 1"/>
          <p:cNvSpPr>
            <a:spLocks noGrp="1"/>
          </p:cNvSpPr>
          <p:nvPr>
            <p:ph type="title"/>
          </p:nvPr>
        </p:nvSpPr>
        <p:spPr>
          <a:xfrm>
            <a:off x="3581400" y="381000"/>
            <a:ext cx="5181600" cy="457200"/>
          </a:xfrm>
        </p:spPr>
        <p:txBody>
          <a:bodyPr>
            <a:normAutofit/>
          </a:bodyPr>
          <a:lstStyle/>
          <a:p>
            <a:pPr algn="ctr"/>
            <a:r>
              <a:rPr lang="en-US" sz="1050" dirty="0"/>
              <a:t>Competency Goal </a:t>
            </a:r>
            <a:r>
              <a:rPr lang="en-US" sz="1050" dirty="0" smtClean="0"/>
              <a:t>1 </a:t>
            </a:r>
            <a:r>
              <a:rPr lang="en-US" sz="1050" b="1" dirty="0" smtClean="0"/>
              <a:t>(Julie </a:t>
            </a:r>
            <a:r>
              <a:rPr lang="en-US" sz="1050" b="1" dirty="0" err="1" smtClean="0"/>
              <a:t>Nuzman</a:t>
            </a:r>
            <a:r>
              <a:rPr lang="en-US" sz="1050" b="1" dirty="0" smtClean="0"/>
              <a:t>, </a:t>
            </a:r>
            <a:r>
              <a:rPr lang="en-US" sz="1050" b="1" dirty="0"/>
              <a:t>LHS </a:t>
            </a:r>
            <a:r>
              <a:rPr lang="en-US" sz="1050" b="1" dirty="0" smtClean="0"/>
              <a:t>Toddler Specialist</a:t>
            </a:r>
            <a:r>
              <a:rPr lang="en-US" sz="1600" b="1" dirty="0" smtClean="0"/>
              <a:t>)</a:t>
            </a:r>
            <a:r>
              <a:rPr lang="en-US" sz="1600" dirty="0" smtClean="0"/>
              <a:t> </a:t>
            </a:r>
            <a:endParaRPr lang="en-US" sz="1600" dirty="0"/>
          </a:p>
        </p:txBody>
      </p:sp>
    </p:spTree>
    <p:extLst>
      <p:ext uri="{BB962C8B-B14F-4D97-AF65-F5344CB8AC3E}">
        <p14:creationId xmlns:p14="http://schemas.microsoft.com/office/powerpoint/2010/main" val="3668818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lnSpcReduction="10000"/>
          </a:bodyPr>
          <a:lstStyle/>
          <a:p>
            <a:pPr>
              <a:buFont typeface="Wingdings" pitchFamily="2" charset="2"/>
              <a:buChar char="Ø"/>
            </a:pPr>
            <a:r>
              <a:rPr lang="en-US" b="1" i="1" dirty="0" smtClean="0"/>
              <a:t>Healthy practices: </a:t>
            </a:r>
            <a:r>
              <a:rPr lang="en-US" dirty="0" smtClean="0"/>
              <a:t>include proper hand washing at diaper changes, potty time, before and after meals, after wiping noses, when entering the classroom, and after playing outside.  Toddlers are supervised and helped when necessary.  We sing a jingle to ensure that they wash long enough.  Mobile infants are physically aided.  Young infants can have hands washed using a wet cloth.  Toys, surfaces, and dishes are cleaned and sanitized daily.  Cups and bottles are labeled.  Mouthed toys are separated to avoid sharing.  Food is stored appropriately.  Good nutrition, healthy eating habits and dental hygiene are taught daily.  Parents are supported in caring for their child’s medical needs and immunizations.  An illness policy is enforced.  Medical plans are written as necessary.  I believe that when children feel well they are better able to play and learn.</a:t>
            </a:r>
            <a:endParaRPr lang="en-US" dirty="0"/>
          </a:p>
        </p:txBody>
      </p:sp>
      <p:sp>
        <p:nvSpPr>
          <p:cNvPr id="4" name="Title 1"/>
          <p:cNvSpPr>
            <a:spLocks noGrp="1"/>
          </p:cNvSpPr>
          <p:nvPr>
            <p:ph type="title"/>
          </p:nvPr>
        </p:nvSpPr>
        <p:spPr>
          <a:xfrm>
            <a:off x="3581400" y="381000"/>
            <a:ext cx="5181600" cy="457200"/>
          </a:xfrm>
        </p:spPr>
        <p:txBody>
          <a:bodyPr>
            <a:normAutofit/>
          </a:bodyPr>
          <a:lstStyle/>
          <a:p>
            <a:pPr algn="ctr"/>
            <a:r>
              <a:rPr lang="en-US" sz="1050" dirty="0"/>
              <a:t>Competency Goal </a:t>
            </a:r>
            <a:r>
              <a:rPr lang="en-US" sz="1050" dirty="0" smtClean="0"/>
              <a:t>1 </a:t>
            </a:r>
            <a:r>
              <a:rPr lang="en-US" sz="1050" b="1" dirty="0" smtClean="0"/>
              <a:t>(Julie </a:t>
            </a:r>
            <a:r>
              <a:rPr lang="en-US" sz="1050" b="1" dirty="0" err="1" smtClean="0"/>
              <a:t>Nuzman</a:t>
            </a:r>
            <a:r>
              <a:rPr lang="en-US" sz="1050" b="1" dirty="0" smtClean="0"/>
              <a:t>, </a:t>
            </a:r>
            <a:r>
              <a:rPr lang="en-US" sz="1050" b="1" dirty="0"/>
              <a:t>LHS </a:t>
            </a:r>
            <a:r>
              <a:rPr lang="en-US" sz="1050" b="1" dirty="0" smtClean="0"/>
              <a:t>Toddler Specialist</a:t>
            </a:r>
            <a:r>
              <a:rPr lang="en-US" sz="1600" b="1" dirty="0" smtClean="0"/>
              <a:t>)</a:t>
            </a:r>
            <a:r>
              <a:rPr lang="en-US" sz="1600" dirty="0" smtClean="0"/>
              <a:t> </a:t>
            </a:r>
            <a:endParaRPr lang="en-US" sz="1600" dirty="0"/>
          </a:p>
        </p:txBody>
      </p:sp>
    </p:spTree>
    <p:extLst>
      <p:ext uri="{BB962C8B-B14F-4D97-AF65-F5344CB8AC3E}">
        <p14:creationId xmlns:p14="http://schemas.microsoft.com/office/powerpoint/2010/main" val="1514541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15000"/>
          </a:xfrm>
        </p:spPr>
        <p:txBody>
          <a:bodyPr>
            <a:normAutofit fontScale="92500"/>
          </a:bodyPr>
          <a:lstStyle/>
          <a:p>
            <a:pPr>
              <a:buFont typeface="Wingdings" pitchFamily="2" charset="2"/>
              <a:buChar char="Ø"/>
            </a:pPr>
            <a:r>
              <a:rPr lang="en-US" b="1" i="1" dirty="0" smtClean="0"/>
              <a:t>Learning:</a:t>
            </a:r>
            <a:r>
              <a:rPr lang="en-US" dirty="0" smtClean="0"/>
              <a:t> When children feel safe and are healthy they begin to enjoy the world around them and build a base for future learning.  I create  learning environments by introducing new and exciting activities and spaces such as a texture cloth for infants, a shallow ball pit for mobile infants, and a play kitchen for toddlers and preschoolers. As curiosity grows, the environment must adapt to allow for exploration, challenges, and practice of new skills.  Quiet areas are separated from noisy play areas.  Consistent routines help children feel safe in knowing what is coming next and learn and practice daily skills.  Adapting that routine can take advantage of spontaneous learning opportunities.  </a:t>
            </a:r>
          </a:p>
          <a:p>
            <a:r>
              <a:rPr lang="en-US" dirty="0" smtClean="0"/>
              <a:t>I am on the floor at their level to encourage development and celebrate accomplishments while maintaining awareness of safety, healthy, and developmentally appropriate learning practices.</a:t>
            </a:r>
            <a:endParaRPr lang="en-US" dirty="0"/>
          </a:p>
        </p:txBody>
      </p:sp>
      <p:sp>
        <p:nvSpPr>
          <p:cNvPr id="4" name="Title 1"/>
          <p:cNvSpPr>
            <a:spLocks noGrp="1"/>
          </p:cNvSpPr>
          <p:nvPr>
            <p:ph type="title"/>
          </p:nvPr>
        </p:nvSpPr>
        <p:spPr>
          <a:xfrm>
            <a:off x="3581400" y="381000"/>
            <a:ext cx="5181600" cy="457200"/>
          </a:xfrm>
        </p:spPr>
        <p:txBody>
          <a:bodyPr>
            <a:normAutofit/>
          </a:bodyPr>
          <a:lstStyle/>
          <a:p>
            <a:pPr algn="ctr"/>
            <a:r>
              <a:rPr lang="en-US" sz="1050" dirty="0"/>
              <a:t>Competency Goal </a:t>
            </a:r>
            <a:r>
              <a:rPr lang="en-US" sz="1050" dirty="0" smtClean="0"/>
              <a:t>1 </a:t>
            </a:r>
            <a:r>
              <a:rPr lang="en-US" sz="1050" b="1" dirty="0" smtClean="0"/>
              <a:t>(Julie </a:t>
            </a:r>
            <a:r>
              <a:rPr lang="en-US" sz="1050" b="1" dirty="0" err="1" smtClean="0"/>
              <a:t>Nuzman</a:t>
            </a:r>
            <a:r>
              <a:rPr lang="en-US" sz="1050" b="1" dirty="0" smtClean="0"/>
              <a:t>, </a:t>
            </a:r>
            <a:r>
              <a:rPr lang="en-US" sz="1050" b="1" dirty="0"/>
              <a:t>LHS </a:t>
            </a:r>
            <a:r>
              <a:rPr lang="en-US" sz="1050" b="1" dirty="0" smtClean="0"/>
              <a:t>Toddler Specialist</a:t>
            </a:r>
            <a:r>
              <a:rPr lang="en-US" sz="1600" b="1" dirty="0" smtClean="0"/>
              <a:t>)</a:t>
            </a:r>
            <a:r>
              <a:rPr lang="en-US" sz="1600" dirty="0" smtClean="0"/>
              <a:t> </a:t>
            </a:r>
            <a:endParaRPr lang="en-US" sz="1600" dirty="0"/>
          </a:p>
        </p:txBody>
      </p:sp>
    </p:spTree>
    <p:extLst>
      <p:ext uri="{BB962C8B-B14F-4D97-AF65-F5344CB8AC3E}">
        <p14:creationId xmlns:p14="http://schemas.microsoft.com/office/powerpoint/2010/main" val="37988203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86</TotalTime>
  <Words>1054</Words>
  <Application>Microsoft Office PowerPoint</Application>
  <PresentationFormat>On-screen Show (4:3)</PresentationFormat>
  <Paragraphs>40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Clarity</vt:lpstr>
      <vt:lpstr>Reflective Statements of Competence</vt:lpstr>
      <vt:lpstr>Objective</vt:lpstr>
      <vt:lpstr>Competency Goal Statements</vt:lpstr>
      <vt:lpstr>PowerPoint Presentation</vt:lpstr>
      <vt:lpstr>Competency Statement 1 (Terry Rawley, LHS Center Director)</vt:lpstr>
      <vt:lpstr>Competency Statement 1 (Julie Nuzman, LHS Toddler Specialist) </vt:lpstr>
      <vt:lpstr>Competency Goal 1 (Julie Nuzman, LHS Toddler Specialist) </vt:lpstr>
      <vt:lpstr>Competency Goal 1 (Julie Nuzman, LHS Toddler Specialist) </vt:lpstr>
      <vt:lpstr>Competency Goal 1 (Julie Nuzman, LHS Toddler Specialist) </vt:lpstr>
      <vt:lpstr>Specific Use of Resources</vt:lpstr>
      <vt:lpstr>PowerPoint Presentation</vt:lpstr>
      <vt:lpstr>PowerPoint Presentation</vt:lpstr>
      <vt:lpstr>PowerPoint Presentation</vt:lpstr>
    </vt:vector>
  </TitlesOfParts>
  <Company>Davis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Reflective Statements of Competence</dc:title>
  <dc:creator>DSD</dc:creator>
  <cp:lastModifiedBy>Marianne Pallas</cp:lastModifiedBy>
  <cp:revision>23</cp:revision>
  <dcterms:created xsi:type="dcterms:W3CDTF">2013-06-06T15:17:20Z</dcterms:created>
  <dcterms:modified xsi:type="dcterms:W3CDTF">2013-06-06T17:10:38Z</dcterms:modified>
</cp:coreProperties>
</file>