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2" r:id="rId3"/>
    <p:sldId id="263" r:id="rId4"/>
    <p:sldId id="273" r:id="rId5"/>
    <p:sldId id="278" r:id="rId6"/>
    <p:sldId id="275" r:id="rId7"/>
    <p:sldId id="274" r:id="rId8"/>
    <p:sldId id="277" r:id="rId9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3360">
          <p15:clr>
            <a:srgbClr val="A4A3A4"/>
          </p15:clr>
        </p15:guide>
        <p15:guide id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333333"/>
    <a:srgbClr val="F2FDF7"/>
    <a:srgbClr val="800040"/>
    <a:srgbClr val="FF0080"/>
    <a:srgbClr val="FFFCD5"/>
    <a:srgbClr val="FFDB8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2" autoAdjust="0"/>
    <p:restoredTop sz="46629" autoAdjust="0"/>
  </p:normalViewPr>
  <p:slideViewPr>
    <p:cSldViewPr snapToObjects="1">
      <p:cViewPr varScale="1">
        <p:scale>
          <a:sx n="58" d="100"/>
          <a:sy n="58" d="100"/>
        </p:scale>
        <p:origin x="90" y="732"/>
      </p:cViewPr>
      <p:guideLst>
        <p:guide orient="horz" pos="4319"/>
        <p:guide orient="horz" pos="33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D64DFE-D19A-4715-A110-83683BF7E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359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328CCC-FFC6-4050-92D8-F48BC3E7B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47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E6FEDF-AC0D-4BE8-B04F-EDE42716CF3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8623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2A68F9-7C81-4C90-A66C-313AADFF184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9479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2A68F9-7C81-4C90-A66C-313AADFF184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4729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2A68F9-7C81-4C90-A66C-313AADFF184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19028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2A68F9-7C81-4C90-A66C-313AADFF184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872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2A68F9-7C81-4C90-A66C-313AADFF184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265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2A68F9-7C81-4C90-A66C-313AADFF184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24443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3233" indent="-2935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4204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885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3567" indent="-23484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2A68F9-7C81-4C90-A66C-313AADFF184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389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crosses-patter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129ED-7815-48D2-A9AA-3273BA1E7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2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BF10-6013-45A3-9AB6-68CA942AF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3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C2BE-5A84-4390-9191-084DC4ACC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720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4C5D-BAF8-499C-9948-91C7B9FF0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C82C-44C8-4B29-A84C-6F509F336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4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A25C-3328-481D-A0D5-DE57A3769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0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44DEB-BB5D-4789-96A6-43D41760B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29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1F1D-B223-486B-B4AA-5DD0D982F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2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79022-B0D2-48BB-919A-0CD6FEA2C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6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E7D3-DDC5-4A37-95A7-D8D82711D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8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F05EB-10F7-435C-9AA8-4A9E49C6F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3B7D-A9A0-4088-A577-2E9C3BECA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20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5DE3-DA18-4AC5-8779-D9739F643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6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crosses-patter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FB02087-072D-4791-8C44-C9B55014C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0"/>
          <p:cNvSpPr txBox="1">
            <a:spLocks noChangeArrowheads="1"/>
          </p:cNvSpPr>
          <p:nvPr/>
        </p:nvSpPr>
        <p:spPr bwMode="auto">
          <a:xfrm>
            <a:off x="1583668" y="260648"/>
            <a:ext cx="69183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Food Truck Face-Off</a:t>
            </a:r>
            <a:endParaRPr lang="en-US" altLang="en-US" sz="8000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40227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4" name="Rectangle 54"/>
          <p:cNvSpPr>
            <a:spLocks noChangeArrowheads="1"/>
          </p:cNvSpPr>
          <p:nvPr/>
        </p:nvSpPr>
        <p:spPr bwMode="auto">
          <a:xfrm>
            <a:off x="152400" y="0"/>
            <a:ext cx="13906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>
              <a:solidFill>
                <a:srgbClr val="666666"/>
              </a:solidFill>
            </a:endParaRPr>
          </a:p>
        </p:txBody>
      </p:sp>
      <p:sp>
        <p:nvSpPr>
          <p:cNvPr id="5125" name="Text Box 58"/>
          <p:cNvSpPr txBox="1">
            <a:spLocks noChangeArrowheads="1"/>
          </p:cNvSpPr>
          <p:nvPr/>
        </p:nvSpPr>
        <p:spPr bwMode="auto">
          <a:xfrm>
            <a:off x="1050925" y="3014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3316" name="Picture 4" descr="http://projectcasting1.projectcasting.netdna-cdn.com/wp-content/uploads/2013/11/Food-Truck-Face-Off-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b="18451"/>
          <a:stretch/>
        </p:blipFill>
        <p:spPr bwMode="auto">
          <a:xfrm>
            <a:off x="1757992" y="3182002"/>
            <a:ext cx="6744001" cy="26992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0" y="0"/>
            <a:ext cx="863588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0"/>
          <p:cNvSpPr>
            <a:spLocks noChangeArrowheads="1"/>
          </p:cNvSpPr>
          <p:nvPr/>
        </p:nvSpPr>
        <p:spPr bwMode="auto">
          <a:xfrm>
            <a:off x="0" y="0"/>
            <a:ext cx="863588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92088" y="98425"/>
            <a:ext cx="7353301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u="sng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Create a Business Plan</a:t>
            </a:r>
            <a:endParaRPr lang="en-US" altLang="en-US" sz="4200" u="sng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92089" y="1050924"/>
            <a:ext cx="5508103" cy="569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Select the “Employees” You Will Be Working With (Kitchen Groups)</a:t>
            </a:r>
          </a:p>
          <a:p>
            <a:r>
              <a:rPr lang="en-US" b="1" dirty="0" smtClean="0"/>
              <a:t>Choose a Recipe</a:t>
            </a:r>
            <a:endParaRPr lang="en-US" b="1" dirty="0" smtClean="0"/>
          </a:p>
          <a:p>
            <a:r>
              <a:rPr lang="en-US" b="1" dirty="0" smtClean="0"/>
              <a:t>Create a Company Name</a:t>
            </a:r>
          </a:p>
          <a:p>
            <a:r>
              <a:rPr lang="en-US" b="1" dirty="0" smtClean="0"/>
              <a:t>Determine the Goals of the Company</a:t>
            </a:r>
          </a:p>
          <a:p>
            <a:r>
              <a:rPr lang="en-US" b="1" dirty="0" smtClean="0"/>
              <a:t>Create </a:t>
            </a:r>
            <a:r>
              <a:rPr lang="en-US" b="1" dirty="0" smtClean="0"/>
              <a:t>a Plan of Action</a:t>
            </a:r>
          </a:p>
          <a:p>
            <a:pPr marL="969963" indent="0"/>
            <a:r>
              <a:rPr lang="en-US" dirty="0" smtClean="0"/>
              <a:t>Supplies needed?</a:t>
            </a:r>
          </a:p>
          <a:p>
            <a:pPr marL="969963" indent="0"/>
            <a:r>
              <a:rPr lang="en-US" dirty="0" smtClean="0"/>
              <a:t>Target market?</a:t>
            </a:r>
          </a:p>
          <a:p>
            <a:pPr marL="1147763" indent="-177800"/>
            <a:r>
              <a:rPr lang="en-US" dirty="0" smtClean="0"/>
              <a:t>Employee responsibilities?</a:t>
            </a:r>
            <a:endParaRPr lang="en-US" dirty="0" smtClean="0"/>
          </a:p>
          <a:p>
            <a:pPr lvl="1"/>
            <a:endParaRPr lang="en-US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1" t="46842" r="5206" b="34086"/>
          <a:stretch/>
        </p:blipFill>
        <p:spPr bwMode="auto">
          <a:xfrm rot="21062374">
            <a:off x="6148993" y="1136238"/>
            <a:ext cx="2746246" cy="1953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1" t="67587" r="5362" b="13709"/>
          <a:stretch/>
        </p:blipFill>
        <p:spPr bwMode="auto">
          <a:xfrm rot="21272782">
            <a:off x="6057135" y="4666624"/>
            <a:ext cx="2761939" cy="1915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67380" r="66596" b="13709"/>
          <a:stretch/>
        </p:blipFill>
        <p:spPr bwMode="auto">
          <a:xfrm rot="286022">
            <a:off x="6230856" y="3017893"/>
            <a:ext cx="2730554" cy="1873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8720" y="692696"/>
            <a:ext cx="4363380" cy="6012668"/>
          </a:xfrm>
        </p:spPr>
        <p:txBody>
          <a:bodyPr/>
          <a:lstStyle/>
          <a:p>
            <a:pPr eaLnBrk="1" hangingPunct="1"/>
            <a:r>
              <a:rPr lang="en-GB" altLang="en-US" sz="2700" b="1" dirty="0" smtClean="0">
                <a:solidFill>
                  <a:schemeClr val="bg2"/>
                </a:solidFill>
              </a:rPr>
              <a:t>Each group must select a recipe from the Food Truck Face-Off Cookbook.  </a:t>
            </a:r>
          </a:p>
          <a:p>
            <a:pPr eaLnBrk="1" hangingPunct="1"/>
            <a:r>
              <a:rPr lang="en-GB" altLang="en-US" sz="2700" b="1" dirty="0" smtClean="0">
                <a:solidFill>
                  <a:schemeClr val="bg2"/>
                </a:solidFill>
              </a:rPr>
              <a:t>Each group will start with a base of 15 Rhodes Rolls.  </a:t>
            </a:r>
          </a:p>
          <a:p>
            <a:pPr eaLnBrk="1" hangingPunct="1"/>
            <a:r>
              <a:rPr lang="en-GB" altLang="en-US" sz="2700" b="1" dirty="0" smtClean="0">
                <a:solidFill>
                  <a:schemeClr val="bg2"/>
                </a:solidFill>
              </a:rPr>
              <a:t>Choose your top 4 choices from the book and complete 4 market surveys in class to determine the popularity and demand for your product.  </a:t>
            </a:r>
            <a:endParaRPr lang="en-GB" altLang="en-US" sz="2700" b="1" dirty="0" smtClean="0">
              <a:solidFill>
                <a:schemeClr val="bg2"/>
              </a:solidFill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0" y="0"/>
            <a:ext cx="863588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17333" y="0"/>
            <a:ext cx="526557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u="sng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Recipe Selection</a:t>
            </a:r>
            <a:endParaRPr lang="en-US" altLang="en-US" sz="4200" u="sng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1888">
            <a:off x="5602689" y="1633760"/>
            <a:ext cx="3036507" cy="41305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74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572" y="692696"/>
            <a:ext cx="8496944" cy="486054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chemeClr val="bg2"/>
                </a:solidFill>
              </a:rPr>
              <a:t>Create a </a:t>
            </a:r>
            <a:r>
              <a:rPr lang="en-GB" altLang="en-US" b="1" dirty="0" smtClean="0">
                <a:solidFill>
                  <a:schemeClr val="bg2"/>
                </a:solidFill>
              </a:rPr>
              <a:t>logo </a:t>
            </a:r>
            <a:r>
              <a:rPr lang="en-GB" altLang="en-US" b="1" dirty="0">
                <a:solidFill>
                  <a:schemeClr val="bg2"/>
                </a:solidFill>
              </a:rPr>
              <a:t>to advertise your company.</a:t>
            </a:r>
          </a:p>
          <a:p>
            <a:pPr lvl="1" eaLnBrk="1" hangingPunct="1"/>
            <a:r>
              <a:rPr lang="en-GB" altLang="en-US" b="1" dirty="0">
                <a:solidFill>
                  <a:schemeClr val="bg2"/>
                </a:solidFill>
              </a:rPr>
              <a:t>Memorable</a:t>
            </a:r>
          </a:p>
          <a:p>
            <a:pPr lvl="1" eaLnBrk="1" hangingPunct="1"/>
            <a:r>
              <a:rPr lang="en-GB" altLang="en-US" b="1" dirty="0">
                <a:solidFill>
                  <a:schemeClr val="bg2"/>
                </a:solidFill>
              </a:rPr>
              <a:t>Simple</a:t>
            </a:r>
          </a:p>
          <a:p>
            <a:pPr lvl="1" eaLnBrk="1" hangingPunct="1"/>
            <a:r>
              <a:rPr lang="en-GB" altLang="en-US" b="1" dirty="0" smtClean="0">
                <a:solidFill>
                  <a:schemeClr val="bg2"/>
                </a:solidFill>
              </a:rPr>
              <a:t>Professional</a:t>
            </a:r>
            <a:endParaRPr lang="en-GB" altLang="en-US" b="1" dirty="0">
              <a:solidFill>
                <a:schemeClr val="bg2"/>
              </a:solidFill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0" y="0"/>
            <a:ext cx="863588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17333" y="0"/>
            <a:ext cx="72270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u="sng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Advertising</a:t>
            </a:r>
            <a:endParaRPr lang="en-US" altLang="en-US" sz="4200" u="sng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526">
            <a:off x="6524422" y="3849879"/>
            <a:ext cx="2320237" cy="2489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t="14914" r="12690" b="8235"/>
          <a:stretch/>
        </p:blipFill>
        <p:spPr bwMode="auto">
          <a:xfrm rot="585452">
            <a:off x="1214976" y="4074608"/>
            <a:ext cx="2303562" cy="2439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 descr="http://thefoodtruckleague.com/wp-content/uploads/2015/02/Food-truck-league-logo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67" y="1229583"/>
            <a:ext cx="2415441" cy="241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plannersweb.com/wp-content/uploads/2012/08/423-food-truck-logo-copy-e13718479433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680">
            <a:off x="3528201" y="3579973"/>
            <a:ext cx="3020819" cy="27125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692696"/>
            <a:ext cx="4284476" cy="6165304"/>
          </a:xfrm>
        </p:spPr>
        <p:txBody>
          <a:bodyPr/>
          <a:lstStyle/>
          <a:p>
            <a:pPr eaLnBrk="1" hangingPunct="1"/>
            <a:r>
              <a:rPr lang="en-GB" altLang="en-US" sz="3000" b="1" dirty="0" smtClean="0">
                <a:solidFill>
                  <a:schemeClr val="bg2"/>
                </a:solidFill>
              </a:rPr>
              <a:t>Each employee will design their own creative logo/slogan on a practice food truck.  </a:t>
            </a:r>
          </a:p>
          <a:p>
            <a:pPr eaLnBrk="1" hangingPunct="1"/>
            <a:r>
              <a:rPr lang="en-GB" altLang="en-US" sz="3000" b="1" dirty="0" smtClean="0">
                <a:solidFill>
                  <a:schemeClr val="bg2"/>
                </a:solidFill>
              </a:rPr>
              <a:t>Then, all employees will vote on the best one that will then be used as the template for the final food truck.  </a:t>
            </a:r>
            <a:endParaRPr lang="en-GB" altLang="en-US" sz="3000" b="1" dirty="0">
              <a:solidFill>
                <a:schemeClr val="bg2"/>
              </a:solidFill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0" y="0"/>
            <a:ext cx="863588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17333" y="0"/>
            <a:ext cx="72270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u="sng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Advertising</a:t>
            </a:r>
            <a:endParaRPr lang="en-US" altLang="en-US" sz="4200" u="sng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97" y="3563354"/>
            <a:ext cx="3782380" cy="28539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797" y="546935"/>
            <a:ext cx="3782380" cy="28276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85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896" y="838809"/>
            <a:ext cx="5689312" cy="5877166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chemeClr val="bg2"/>
                </a:solidFill>
              </a:rPr>
              <a:t>Your food truck will double </a:t>
            </a:r>
            <a:r>
              <a:rPr lang="en-GB" altLang="en-US" sz="2800" b="1" dirty="0" smtClean="0">
                <a:solidFill>
                  <a:schemeClr val="bg2"/>
                </a:solidFill>
              </a:rPr>
              <a:t>as </a:t>
            </a:r>
            <a:r>
              <a:rPr lang="en-GB" altLang="en-US" sz="2800" b="1" dirty="0" smtClean="0">
                <a:solidFill>
                  <a:schemeClr val="bg2"/>
                </a:solidFill>
              </a:rPr>
              <a:t>your </a:t>
            </a:r>
            <a:r>
              <a:rPr lang="en-GB" altLang="en-US" sz="2800" b="1" dirty="0" smtClean="0">
                <a:solidFill>
                  <a:schemeClr val="bg2"/>
                </a:solidFill>
              </a:rPr>
              <a:t>advertising </a:t>
            </a:r>
            <a:r>
              <a:rPr lang="en-GB" altLang="en-US" sz="2800" b="1" dirty="0" smtClean="0">
                <a:solidFill>
                  <a:schemeClr val="bg2"/>
                </a:solidFill>
              </a:rPr>
              <a:t>and as a </a:t>
            </a:r>
            <a:r>
              <a:rPr lang="en-GB" altLang="en-US" sz="2800" b="1" dirty="0" smtClean="0">
                <a:solidFill>
                  <a:schemeClr val="bg2"/>
                </a:solidFill>
              </a:rPr>
              <a:t>“</a:t>
            </a:r>
            <a:r>
              <a:rPr lang="en-GB" altLang="en-US" sz="2800" b="1" dirty="0" smtClean="0">
                <a:solidFill>
                  <a:schemeClr val="bg2"/>
                </a:solidFill>
              </a:rPr>
              <a:t>bank” for your revenue.  </a:t>
            </a:r>
          </a:p>
          <a:p>
            <a:pPr eaLnBrk="1" hangingPunct="1"/>
            <a:r>
              <a:rPr lang="en-GB" altLang="en-US" sz="2800" b="1" dirty="0" smtClean="0">
                <a:solidFill>
                  <a:schemeClr val="bg2"/>
                </a:solidFill>
              </a:rPr>
              <a:t>The food truck must include:</a:t>
            </a:r>
          </a:p>
          <a:p>
            <a:pPr lvl="1" eaLnBrk="1" hangingPunct="1"/>
            <a:r>
              <a:rPr lang="en-GB" altLang="en-US" sz="2400" b="1" dirty="0" smtClean="0">
                <a:solidFill>
                  <a:schemeClr val="bg2"/>
                </a:solidFill>
              </a:rPr>
              <a:t>Company Name / Logo / Slogan</a:t>
            </a:r>
          </a:p>
          <a:p>
            <a:pPr lvl="1" eaLnBrk="1" hangingPunct="1"/>
            <a:r>
              <a:rPr lang="en-GB" altLang="en-US" sz="2400" b="1" dirty="0" smtClean="0">
                <a:solidFill>
                  <a:schemeClr val="bg2"/>
                </a:solidFill>
              </a:rPr>
              <a:t>Food Products Offered</a:t>
            </a:r>
          </a:p>
          <a:p>
            <a:pPr lvl="1" eaLnBrk="1" hangingPunct="1"/>
            <a:r>
              <a:rPr lang="en-GB" altLang="en-US" sz="2400" b="1" dirty="0" smtClean="0">
                <a:solidFill>
                  <a:schemeClr val="bg2"/>
                </a:solidFill>
              </a:rPr>
              <a:t>Price of Food Products</a:t>
            </a:r>
          </a:p>
          <a:p>
            <a:pPr lvl="1" eaLnBrk="1" hangingPunct="1"/>
            <a:r>
              <a:rPr lang="en-GB" altLang="en-US" sz="2400" b="1" dirty="0" err="1" smtClean="0">
                <a:solidFill>
                  <a:schemeClr val="bg2"/>
                </a:solidFill>
              </a:rPr>
              <a:t>Color</a:t>
            </a:r>
            <a:r>
              <a:rPr lang="en-GB" altLang="en-US" sz="2400" b="1" dirty="0" smtClean="0">
                <a:solidFill>
                  <a:schemeClr val="bg2"/>
                </a:solidFill>
              </a:rPr>
              <a:t> and Creativity</a:t>
            </a:r>
          </a:p>
          <a:p>
            <a:pPr lvl="1" eaLnBrk="1" hangingPunct="1"/>
            <a:r>
              <a:rPr lang="en-GB" altLang="en-US" sz="2400" b="1" dirty="0" smtClean="0">
                <a:solidFill>
                  <a:schemeClr val="bg2"/>
                </a:solidFill>
              </a:rPr>
              <a:t>Neatness and Good Construction </a:t>
            </a:r>
            <a:endParaRPr lang="en-GB" altLang="en-US" sz="2400" b="1" dirty="0">
              <a:solidFill>
                <a:schemeClr val="bg2"/>
              </a:solidFill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0" y="0"/>
            <a:ext cx="863588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2054" name="Picture 6" descr="http://www.paperglitter.com/wp-content/uploads/2013/05/04_pink+printable+summer+ice+cream+party+truck+favor+box+favor+idea+craft+paper+activity+social+party+decor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0"/>
          <a:stretch/>
        </p:blipFill>
        <p:spPr bwMode="auto">
          <a:xfrm>
            <a:off x="6860379" y="150362"/>
            <a:ext cx="2231568" cy="241226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pi.ning.com/files/ycCAC6r92FIw4YmCQRovSAi*ovlpJzXInN5nsdPBVf-Kp4*-SlvP83S8pdcvG35Y-Pq*ocd5SO6akJ3rKoBrKoWpqOwc1I-V/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12482" r="7610" b="14183"/>
          <a:stretch/>
        </p:blipFill>
        <p:spPr bwMode="auto">
          <a:xfrm>
            <a:off x="6300192" y="2285852"/>
            <a:ext cx="2685994" cy="248579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apercraftsquare.com/pic/cafemom-baker-street-truck-papercraftcafemom-baker-street-truck-papercraf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3097" r="10853" b="8519"/>
          <a:stretch/>
        </p:blipFill>
        <p:spPr bwMode="auto">
          <a:xfrm>
            <a:off x="7402290" y="4644874"/>
            <a:ext cx="1602172" cy="2071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017333" y="0"/>
            <a:ext cx="72270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u="sng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Advertising</a:t>
            </a:r>
            <a:endParaRPr lang="en-US" altLang="en-US" sz="4200" u="sng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580" y="485292"/>
            <a:ext cx="5040560" cy="6040052"/>
          </a:xfrm>
        </p:spPr>
        <p:txBody>
          <a:bodyPr/>
          <a:lstStyle/>
          <a:p>
            <a:pPr marL="115888" indent="-115888" eaLnBrk="1" hangingPunct="1"/>
            <a:r>
              <a:rPr lang="en-GB" altLang="en-US" sz="2200" b="1" dirty="0" smtClean="0">
                <a:solidFill>
                  <a:schemeClr val="bg2"/>
                </a:solidFill>
              </a:rPr>
              <a:t>Each company MUST check off their shopping list and recipe with the teacher on planning day.  </a:t>
            </a:r>
            <a:r>
              <a:rPr lang="en-GB" altLang="en-US" sz="2200" b="1" dirty="0" smtClean="0">
                <a:solidFill>
                  <a:schemeClr val="bg2"/>
                </a:solidFill>
              </a:rPr>
              <a:t>Companies will be ineligible to compete if this is not done. </a:t>
            </a:r>
          </a:p>
          <a:p>
            <a:pPr marL="115888" indent="-115888" eaLnBrk="1" hangingPunct="1"/>
            <a:r>
              <a:rPr lang="en-GB" altLang="en-US" sz="2200" b="1" dirty="0" smtClean="0">
                <a:solidFill>
                  <a:schemeClr val="bg2"/>
                </a:solidFill>
              </a:rPr>
              <a:t>All food ingredients will be provided by the school. </a:t>
            </a:r>
          </a:p>
          <a:p>
            <a:pPr marL="115888" indent="-115888" eaLnBrk="1" hangingPunct="1"/>
            <a:r>
              <a:rPr lang="en-GB" altLang="en-US" sz="2200" b="1" dirty="0" smtClean="0">
                <a:solidFill>
                  <a:schemeClr val="bg2"/>
                </a:solidFill>
              </a:rPr>
              <a:t>Packaging and serving supplies (forks, knives, cups, etc.) must be provided by the company employees. (Paper towels are free.)</a:t>
            </a:r>
          </a:p>
          <a:p>
            <a:pPr marL="115888" indent="-115888" eaLnBrk="1" hangingPunct="1"/>
            <a:r>
              <a:rPr lang="en-GB" altLang="en-US" sz="2200" b="1" dirty="0" smtClean="0">
                <a:solidFill>
                  <a:schemeClr val="bg2"/>
                </a:solidFill>
              </a:rPr>
              <a:t>Each company may only purchase up to 4 ingredients from the store, not including staple ingredients.</a:t>
            </a:r>
          </a:p>
          <a:p>
            <a:pPr marL="115888" indent="-115888" eaLnBrk="1" hangingPunct="1"/>
            <a:r>
              <a:rPr lang="en-GB" altLang="en-US" sz="2200" b="1" dirty="0" smtClean="0">
                <a:solidFill>
                  <a:schemeClr val="bg2"/>
                </a:solidFill>
              </a:rPr>
              <a:t>Each sample may not be sold for more than $3.00 each on competition day.  </a:t>
            </a:r>
            <a:r>
              <a:rPr lang="en-GB" altLang="en-US" sz="2200" b="1" dirty="0" smtClean="0">
                <a:solidFill>
                  <a:schemeClr val="bg2"/>
                </a:solidFill>
              </a:rPr>
              <a:t> </a:t>
            </a:r>
            <a:endParaRPr lang="en-GB" altLang="en-US" sz="2200" b="1" dirty="0" smtClean="0">
              <a:solidFill>
                <a:schemeClr val="bg2"/>
              </a:solidFill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0" y="0"/>
            <a:ext cx="863588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17333" y="-207404"/>
            <a:ext cx="776713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u="sng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Shopping List</a:t>
            </a:r>
            <a:endParaRPr lang="en-US" altLang="en-US" sz="4200" u="sng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517" y="1409923"/>
            <a:ext cx="3359983" cy="41907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75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3" y="485292"/>
            <a:ext cx="8172909" cy="6148064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chemeClr val="bg2"/>
                </a:solidFill>
              </a:rPr>
              <a:t>After the competition, each group will calculate their </a:t>
            </a:r>
            <a:r>
              <a:rPr lang="en-GB" altLang="en-US" sz="2800" b="1" dirty="0" smtClean="0">
                <a:solidFill>
                  <a:schemeClr val="bg2"/>
                </a:solidFill>
              </a:rPr>
              <a:t>production</a:t>
            </a:r>
            <a:r>
              <a:rPr lang="en-GB" altLang="en-US" sz="2800" b="1" dirty="0" smtClean="0">
                <a:solidFill>
                  <a:schemeClr val="bg2"/>
                </a:solidFill>
              </a:rPr>
              <a:t> costs (total expenses) </a:t>
            </a:r>
            <a:r>
              <a:rPr lang="en-GB" altLang="en-US" sz="2800" b="1" dirty="0" smtClean="0">
                <a:solidFill>
                  <a:schemeClr val="bg2"/>
                </a:solidFill>
              </a:rPr>
              <a:t>and their revenue (income) to determine if they made any profit or if they suffered a loss.</a:t>
            </a:r>
          </a:p>
          <a:p>
            <a:pPr eaLnBrk="1" hangingPunct="1"/>
            <a:r>
              <a:rPr lang="en-GB" altLang="en-US" sz="2800" b="1" dirty="0" smtClean="0">
                <a:solidFill>
                  <a:schemeClr val="bg2"/>
                </a:solidFill>
              </a:rPr>
              <a:t>The team with the greatest revenue wins! </a:t>
            </a:r>
            <a:endParaRPr lang="en-GB" altLang="en-US" sz="2800" b="1" dirty="0">
              <a:solidFill>
                <a:schemeClr val="bg2"/>
              </a:solidFill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0" y="0"/>
            <a:ext cx="863588" cy="68580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17333" y="-207404"/>
            <a:ext cx="776713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u="sng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Profit / Loss Worksheet</a:t>
            </a:r>
            <a:endParaRPr lang="en-US" altLang="en-US" sz="4200" u="sng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342655"/>
            <a:ext cx="5977490" cy="32907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50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E6E6E6"/>
      </a:dk2>
      <a:lt2>
        <a:srgbClr val="333333"/>
      </a:lt2>
      <a:accent1>
        <a:srgbClr val="66CCFF"/>
      </a:accent1>
      <a:accent2>
        <a:srgbClr val="4C4C4C"/>
      </a:accent2>
      <a:accent3>
        <a:srgbClr val="FFFFFF"/>
      </a:accent3>
      <a:accent4>
        <a:srgbClr val="2A2A2A"/>
      </a:accent4>
      <a:accent5>
        <a:srgbClr val="B8E2FF"/>
      </a:accent5>
      <a:accent6>
        <a:srgbClr val="444444"/>
      </a:accent6>
      <a:hlink>
        <a:srgbClr val="666666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3383</TotalTime>
  <Words>353</Words>
  <Application>Microsoft Office PowerPoint</Application>
  <PresentationFormat>On-screen Show (4:3)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 Stars</dc:title>
  <dc:creator>Presentation Magazine</dc:creator>
  <cp:lastModifiedBy>Owner</cp:lastModifiedBy>
  <cp:revision>116</cp:revision>
  <cp:lastPrinted>2015-07-19T16:48:38Z</cp:lastPrinted>
  <dcterms:modified xsi:type="dcterms:W3CDTF">2015-11-08T02:17:27Z</dcterms:modified>
</cp:coreProperties>
</file>