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63" r:id="rId2"/>
    <p:sldId id="275" r:id="rId3"/>
    <p:sldId id="274" r:id="rId4"/>
    <p:sldId id="277" r:id="rId5"/>
    <p:sldId id="265" r:id="rId6"/>
    <p:sldId id="269" r:id="rId7"/>
    <p:sldId id="279" r:id="rId8"/>
    <p:sldId id="280" r:id="rId9"/>
    <p:sldId id="284" r:id="rId10"/>
    <p:sldId id="281" r:id="rId11"/>
    <p:sldId id="282" r:id="rId12"/>
    <p:sldId id="283" r:id="rId13"/>
    <p:sldId id="285" r:id="rId14"/>
    <p:sldId id="286" r:id="rId15"/>
    <p:sldId id="278" r:id="rId16"/>
    <p:sldId id="28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19" autoAdjust="0"/>
    <p:restoredTop sz="79282" autoAdjust="0"/>
  </p:normalViewPr>
  <p:slideViewPr>
    <p:cSldViewPr>
      <p:cViewPr varScale="1">
        <p:scale>
          <a:sx n="53" d="100"/>
          <a:sy n="53" d="100"/>
        </p:scale>
        <p:origin x="84"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79CCD9-F895-4C9F-B218-7830E16AC1E4}" type="datetimeFigureOut">
              <a:rPr lang="en-US" smtClean="0"/>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3EE7C-C58D-4758-A072-3EE44F0F110D}" type="slidenum">
              <a:rPr lang="en-US" smtClean="0"/>
              <a:t>‹#›</a:t>
            </a:fld>
            <a:endParaRPr lang="en-US"/>
          </a:p>
        </p:txBody>
      </p:sp>
    </p:spTree>
    <p:extLst>
      <p:ext uri="{BB962C8B-B14F-4D97-AF65-F5344CB8AC3E}">
        <p14:creationId xmlns:p14="http://schemas.microsoft.com/office/powerpoint/2010/main" val="415622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Have the kids come up with ideas. Things we’ve discussed in the past: Good = You’re the boss, you can set your time (unless you open a business in a mall that has certain hours of operation), you get the money made, you can have people work for you so you don’t have to do as much of the work, you sell usually what you choose and like. Negatives of owning a business include: If someone doesn’t show up you have to cover for them, if the business fails you lose money, if something goes wrong you are in charge, etc. </a:t>
            </a:r>
          </a:p>
          <a:p>
            <a:endParaRPr lang="en-US" dirty="0"/>
          </a:p>
        </p:txBody>
      </p:sp>
      <p:sp>
        <p:nvSpPr>
          <p:cNvPr id="4" name="Slide Number Placeholder 3"/>
          <p:cNvSpPr>
            <a:spLocks noGrp="1"/>
          </p:cNvSpPr>
          <p:nvPr>
            <p:ph type="sldNum" sz="quarter" idx="10"/>
          </p:nvPr>
        </p:nvSpPr>
        <p:spPr/>
        <p:txBody>
          <a:bodyPr/>
          <a:lstStyle/>
          <a:p>
            <a:fld id="{E543EE7C-C58D-4758-A072-3EE44F0F110D}" type="slidenum">
              <a:rPr lang="en-US" smtClean="0"/>
              <a:t>2</a:t>
            </a:fld>
            <a:endParaRPr lang="en-US"/>
          </a:p>
        </p:txBody>
      </p:sp>
    </p:spTree>
    <p:extLst>
      <p:ext uri="{BB962C8B-B14F-4D97-AF65-F5344CB8AC3E}">
        <p14:creationId xmlns:p14="http://schemas.microsoft.com/office/powerpoint/2010/main" val="411560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697355-B309-4A40-ADEF-077D0634560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3D191-65A2-4966-AAB3-E7A3F5B9C3E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7355-B309-4A40-ADEF-077D0634560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7355-B309-4A40-ADEF-077D0634560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7355-B309-4A40-ADEF-077D0634560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97355-B309-4A40-ADEF-077D0634560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3D191-65A2-4966-AAB3-E7A3F5B9C3E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697355-B309-4A40-ADEF-077D0634560A}"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697355-B309-4A40-ADEF-077D0634560A}"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3D191-65A2-4966-AAB3-E7A3F5B9C3E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697355-B309-4A40-ADEF-077D0634560A}" type="datetimeFigureOut">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97355-B309-4A40-ADEF-077D0634560A}"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7355-B309-4A40-ADEF-077D0634560A}"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3D191-65A2-4966-AAB3-E7A3F5B9C3E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7355-B309-4A40-ADEF-077D0634560A}"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3D191-65A2-4966-AAB3-E7A3F5B9C3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6697355-B309-4A40-ADEF-077D0634560A}" type="datetimeFigureOut">
              <a:rPr lang="en-US" smtClean="0"/>
              <a:t>11/9/2015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F33D191-65A2-4966-AAB3-E7A3F5B9C3E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848600" cy="1600200"/>
          </a:xfrm>
        </p:spPr>
        <p:txBody>
          <a:bodyPr>
            <a:normAutofit/>
          </a:bodyPr>
          <a:lstStyle/>
          <a:p>
            <a:r>
              <a:rPr lang="en-US" dirty="0" smtClean="0"/>
              <a:t>Entrepreneurship Basics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0707" y="685800"/>
            <a:ext cx="5826386" cy="3886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1897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u="sng" dirty="0" smtClean="0"/>
              <a:t>Revenue</a:t>
            </a:r>
            <a:endParaRPr lang="en-US" u="sng" dirty="0"/>
          </a:p>
        </p:txBody>
      </p:sp>
      <p:sp>
        <p:nvSpPr>
          <p:cNvPr id="7" name="Content Placeholder 2"/>
          <p:cNvSpPr>
            <a:spLocks noGrp="1"/>
          </p:cNvSpPr>
          <p:nvPr>
            <p:ph idx="1"/>
          </p:nvPr>
        </p:nvSpPr>
        <p:spPr>
          <a:xfrm>
            <a:off x="76200" y="1295400"/>
            <a:ext cx="8382000" cy="914400"/>
          </a:xfrm>
        </p:spPr>
        <p:txBody>
          <a:bodyPr>
            <a:normAutofit/>
          </a:bodyPr>
          <a:lstStyle/>
          <a:p>
            <a:r>
              <a:rPr lang="en-US" b="1" dirty="0" smtClean="0"/>
              <a:t>Money a company received from selling a product or service.  </a:t>
            </a:r>
          </a:p>
        </p:txBody>
      </p:sp>
      <p:pic>
        <p:nvPicPr>
          <p:cNvPr id="5122" name="Picture 2" descr="http://cms.ukintpress.com/UserFiles/PC113%20Prime%20Competence%20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3413" y="2209800"/>
            <a:ext cx="5337175" cy="35592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836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u="sng" dirty="0" smtClean="0"/>
              <a:t>Expense</a:t>
            </a:r>
            <a:endParaRPr lang="en-US" u="sng" dirty="0"/>
          </a:p>
        </p:txBody>
      </p:sp>
      <p:sp>
        <p:nvSpPr>
          <p:cNvPr id="7" name="Content Placeholder 2"/>
          <p:cNvSpPr>
            <a:spLocks noGrp="1"/>
          </p:cNvSpPr>
          <p:nvPr>
            <p:ph idx="1"/>
          </p:nvPr>
        </p:nvSpPr>
        <p:spPr>
          <a:xfrm>
            <a:off x="76200" y="1295400"/>
            <a:ext cx="8382000" cy="914400"/>
          </a:xfrm>
        </p:spPr>
        <p:txBody>
          <a:bodyPr>
            <a:normAutofit/>
          </a:bodyPr>
          <a:lstStyle/>
          <a:p>
            <a:r>
              <a:rPr lang="en-US" b="1" dirty="0" smtClean="0"/>
              <a:t>A cost associated with operating a business.  </a:t>
            </a:r>
          </a:p>
        </p:txBody>
      </p:sp>
      <p:pic>
        <p:nvPicPr>
          <p:cNvPr id="6146" name="Picture 2" descr="https://www.bfscapital.com/wp-content/uploads/2013/06/Pie-chart-of-business-expen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2057400"/>
            <a:ext cx="4067175" cy="40671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861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u="sng" dirty="0" smtClean="0"/>
              <a:t>Profit</a:t>
            </a:r>
            <a:endParaRPr lang="en-US" u="sng" dirty="0"/>
          </a:p>
        </p:txBody>
      </p:sp>
      <p:sp>
        <p:nvSpPr>
          <p:cNvPr id="7" name="Content Placeholder 2"/>
          <p:cNvSpPr>
            <a:spLocks noGrp="1"/>
          </p:cNvSpPr>
          <p:nvPr>
            <p:ph idx="1"/>
          </p:nvPr>
        </p:nvSpPr>
        <p:spPr>
          <a:xfrm>
            <a:off x="76200" y="1295400"/>
            <a:ext cx="8382000" cy="914400"/>
          </a:xfrm>
        </p:spPr>
        <p:txBody>
          <a:bodyPr>
            <a:normAutofit/>
          </a:bodyPr>
          <a:lstStyle/>
          <a:p>
            <a:r>
              <a:rPr lang="en-US" b="1" dirty="0" smtClean="0"/>
              <a:t>Money gained after expenses have been paid.  </a:t>
            </a:r>
          </a:p>
        </p:txBody>
      </p:sp>
      <p:pic>
        <p:nvPicPr>
          <p:cNvPr id="7170" name="Picture 2" descr="https://centuryproductsllc.com/wp-content/uploads/holding-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2209800"/>
            <a:ext cx="5600700" cy="3733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962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u="sng" dirty="0" smtClean="0"/>
              <a:t>Loss</a:t>
            </a:r>
            <a:endParaRPr lang="en-US" u="sng" dirty="0"/>
          </a:p>
        </p:txBody>
      </p:sp>
      <p:sp>
        <p:nvSpPr>
          <p:cNvPr id="7" name="Content Placeholder 2"/>
          <p:cNvSpPr>
            <a:spLocks noGrp="1"/>
          </p:cNvSpPr>
          <p:nvPr>
            <p:ph idx="1"/>
          </p:nvPr>
        </p:nvSpPr>
        <p:spPr>
          <a:xfrm>
            <a:off x="76200" y="1295400"/>
            <a:ext cx="8382000" cy="914400"/>
          </a:xfrm>
        </p:spPr>
        <p:txBody>
          <a:bodyPr>
            <a:normAutofit/>
          </a:bodyPr>
          <a:lstStyle/>
          <a:p>
            <a:r>
              <a:rPr lang="en-US" b="1" dirty="0" smtClean="0"/>
              <a:t>The amount of money lost when expenses exceed the revenues.  </a:t>
            </a:r>
          </a:p>
        </p:txBody>
      </p:sp>
      <p:pic>
        <p:nvPicPr>
          <p:cNvPr id="8194" name="Picture 2" descr="http://okiemagazine.com/wp-content/uploads/2012/01/dollar_1875978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09800"/>
            <a:ext cx="5905500" cy="36957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31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u="sng" dirty="0" smtClean="0"/>
              <a:t>Profit Equation</a:t>
            </a:r>
            <a:endParaRPr lang="en-US" u="sng" dirty="0"/>
          </a:p>
        </p:txBody>
      </p:sp>
      <p:pic>
        <p:nvPicPr>
          <p:cNvPr id="9218" name="Picture 2" descr="http://images.huffingtonpost.com/2014-06-19-bigstockTheLoveOfMoney302143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7413"/>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81000" y="2743200"/>
            <a:ext cx="8382000" cy="2057400"/>
          </a:xfrm>
        </p:spPr>
        <p:txBody>
          <a:bodyPr>
            <a:noAutofit/>
          </a:bodyPr>
          <a:lstStyle/>
          <a:p>
            <a:pPr marL="0" indent="0" algn="ctr">
              <a:buNone/>
            </a:pPr>
            <a:r>
              <a:rPr lang="en-US" sz="4000" b="1" dirty="0" smtClean="0"/>
              <a:t>Revenue</a:t>
            </a:r>
          </a:p>
          <a:p>
            <a:pPr marL="0" indent="0" algn="ctr">
              <a:buNone/>
            </a:pPr>
            <a:r>
              <a:rPr lang="en-US" sz="4000" b="1" u="sng" dirty="0" smtClean="0"/>
              <a:t>- Expenses</a:t>
            </a:r>
          </a:p>
          <a:p>
            <a:pPr marL="0" indent="0" algn="ctr">
              <a:buNone/>
            </a:pPr>
            <a:r>
              <a:rPr lang="en-US" sz="4000" b="1" dirty="0" smtClean="0"/>
              <a:t>Profit or Loss </a:t>
            </a:r>
          </a:p>
        </p:txBody>
      </p:sp>
    </p:spTree>
    <p:extLst>
      <p:ext uri="{BB962C8B-B14F-4D97-AF65-F5344CB8AC3E}">
        <p14:creationId xmlns:p14="http://schemas.microsoft.com/office/powerpoint/2010/main" val="205494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dirty="0" smtClean="0"/>
              <a:t>Advertising &amp; Marketing</a:t>
            </a:r>
            <a:endParaRPr lang="en-US" dirty="0"/>
          </a:p>
        </p:txBody>
      </p:sp>
      <p:sp>
        <p:nvSpPr>
          <p:cNvPr id="7" name="Content Placeholder 2"/>
          <p:cNvSpPr>
            <a:spLocks noGrp="1"/>
          </p:cNvSpPr>
          <p:nvPr>
            <p:ph idx="1"/>
          </p:nvPr>
        </p:nvSpPr>
        <p:spPr>
          <a:xfrm>
            <a:off x="152400" y="1219200"/>
            <a:ext cx="8305800" cy="2209800"/>
          </a:xfrm>
        </p:spPr>
        <p:txBody>
          <a:bodyPr>
            <a:normAutofit fontScale="92500" lnSpcReduction="10000"/>
          </a:bodyPr>
          <a:lstStyle/>
          <a:p>
            <a:r>
              <a:rPr lang="en-US" b="1" dirty="0" smtClean="0"/>
              <a:t>Ways of attracting public attention to a product or business.</a:t>
            </a:r>
          </a:p>
          <a:p>
            <a:r>
              <a:rPr lang="en-US" b="1" dirty="0" smtClean="0"/>
              <a:t>  Promotion of the company:</a:t>
            </a:r>
          </a:p>
          <a:p>
            <a:pPr lvl="1"/>
            <a:r>
              <a:rPr lang="en-US" b="1" dirty="0" smtClean="0"/>
              <a:t>TV Commercials</a:t>
            </a:r>
          </a:p>
          <a:p>
            <a:pPr lvl="1"/>
            <a:r>
              <a:rPr lang="en-US" b="1" dirty="0" smtClean="0"/>
              <a:t>Flyers</a:t>
            </a:r>
          </a:p>
          <a:p>
            <a:pPr lvl="1"/>
            <a:r>
              <a:rPr lang="en-US" b="1" dirty="0" smtClean="0"/>
              <a:t>Radio Ads</a:t>
            </a:r>
          </a:p>
          <a:p>
            <a:pPr lvl="1"/>
            <a:r>
              <a:rPr lang="en-US" b="1" dirty="0"/>
              <a:t>C</a:t>
            </a:r>
            <a:r>
              <a:rPr lang="en-US" b="1" dirty="0" smtClean="0"/>
              <a:t>oupons</a:t>
            </a:r>
          </a:p>
          <a:p>
            <a:pPr lvl="1"/>
            <a:endParaRPr lang="en-US" b="1" dirty="0"/>
          </a:p>
        </p:txBody>
      </p:sp>
      <p:pic>
        <p:nvPicPr>
          <p:cNvPr id="6152" name="Picture 8" descr="https://www.echodgraphics.com/itemimageslarge/apple%20ipad%20mini%20billboar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18" t="28753" r="4990" b="16075"/>
          <a:stretch/>
        </p:blipFill>
        <p:spPr bwMode="auto">
          <a:xfrm>
            <a:off x="4952253" y="2727520"/>
            <a:ext cx="4059011" cy="19516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4" name="Picture 10" descr="http://ipredictus.com/wp-content/uploads/2014/06/tv-remo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861119"/>
            <a:ext cx="2546997" cy="16972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3068643" y="2285902"/>
            <a:ext cx="2294581" cy="2517133"/>
          </a:xfrm>
          <a:prstGeom prst="rect">
            <a:avLst/>
          </a:prstGeom>
          <a:ln>
            <a:solidFill>
              <a:schemeClr val="tx1"/>
            </a:solidFill>
          </a:ln>
        </p:spPr>
      </p:pic>
      <p:pic>
        <p:nvPicPr>
          <p:cNvPr id="6150" name="Picture 6" descr="http://www.socialmediatoday.com/sites/default/files/post_main_images/social_media_1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245" t="9466" r="10089" b="8867"/>
          <a:stretch/>
        </p:blipFill>
        <p:spPr bwMode="auto">
          <a:xfrm>
            <a:off x="3805312" y="4596721"/>
            <a:ext cx="2006890" cy="1638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http://redlance.com/wp/wp-content/uploads/2013/03/facebook-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6776" y="4500676"/>
            <a:ext cx="1404823" cy="14048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60" name="Picture 16" descr="http://im89.gulfup.com/Kv45q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727" t="11493" r="13402" b="6840"/>
          <a:stretch/>
        </p:blipFill>
        <p:spPr bwMode="auto">
          <a:xfrm>
            <a:off x="7086601" y="1592093"/>
            <a:ext cx="1914832" cy="15133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http://agentsofgood.org/wp-content/uploads/2014/10/marketing-automatio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122" t="6901" r="11657" b="9141"/>
          <a:stretch/>
        </p:blipFill>
        <p:spPr bwMode="auto">
          <a:xfrm>
            <a:off x="983534" y="4419502"/>
            <a:ext cx="2575619" cy="22120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http://icons.iconarchive.com/icons/uiconstock/socialmedia/512/Instagram-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48830" y="3798179"/>
            <a:ext cx="1621663" cy="16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534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838200"/>
          </a:xfrm>
        </p:spPr>
        <p:txBody>
          <a:bodyPr>
            <a:normAutofit fontScale="90000"/>
          </a:bodyPr>
          <a:lstStyle/>
          <a:p>
            <a:pPr algn="ctr"/>
            <a:r>
              <a:rPr lang="en-US" dirty="0" smtClean="0"/>
              <a:t>What Makes a Good Company? </a:t>
            </a:r>
            <a:endParaRPr lang="en-US" dirty="0"/>
          </a:p>
        </p:txBody>
      </p:sp>
      <p:sp>
        <p:nvSpPr>
          <p:cNvPr id="3" name="Content Placeholder 2"/>
          <p:cNvSpPr>
            <a:spLocks noGrp="1"/>
          </p:cNvSpPr>
          <p:nvPr>
            <p:ph idx="1"/>
          </p:nvPr>
        </p:nvSpPr>
        <p:spPr>
          <a:xfrm>
            <a:off x="685800" y="1143000"/>
            <a:ext cx="4114800" cy="5714999"/>
          </a:xfrm>
        </p:spPr>
        <p:txBody>
          <a:bodyPr>
            <a:normAutofit/>
          </a:bodyPr>
          <a:lstStyle/>
          <a:p>
            <a:r>
              <a:rPr lang="en-US" b="1" dirty="0" smtClean="0"/>
              <a:t>Make </a:t>
            </a:r>
            <a:r>
              <a:rPr lang="en-US" b="1" u="sng" dirty="0" smtClean="0"/>
              <a:t>quality</a:t>
            </a:r>
            <a:r>
              <a:rPr lang="en-US" b="1" dirty="0" smtClean="0"/>
              <a:t> products or services.</a:t>
            </a:r>
          </a:p>
          <a:p>
            <a:r>
              <a:rPr lang="en-US" b="1" dirty="0" smtClean="0"/>
              <a:t>Provide a healthy working </a:t>
            </a:r>
            <a:r>
              <a:rPr lang="en-US" b="1" u="sng" dirty="0" smtClean="0"/>
              <a:t>environment</a:t>
            </a:r>
            <a:r>
              <a:rPr lang="en-US" b="1" dirty="0" smtClean="0"/>
              <a:t>.</a:t>
            </a:r>
          </a:p>
          <a:p>
            <a:r>
              <a:rPr lang="en-US" b="1" dirty="0" smtClean="0"/>
              <a:t>Treat employees </a:t>
            </a:r>
            <a:r>
              <a:rPr lang="en-US" b="1" u="sng" dirty="0" smtClean="0"/>
              <a:t>well</a:t>
            </a:r>
            <a:r>
              <a:rPr lang="en-US" b="1" dirty="0" smtClean="0"/>
              <a:t>. </a:t>
            </a:r>
          </a:p>
          <a:p>
            <a:r>
              <a:rPr lang="en-US" b="1" u="sng" dirty="0" smtClean="0"/>
              <a:t>Benefit</a:t>
            </a:r>
            <a:r>
              <a:rPr lang="en-US" b="1" dirty="0" smtClean="0"/>
              <a:t> the community. </a:t>
            </a:r>
          </a:p>
          <a:p>
            <a:r>
              <a:rPr lang="en-US" b="1" u="sng" dirty="0" smtClean="0"/>
              <a:t>Support</a:t>
            </a:r>
            <a:r>
              <a:rPr lang="en-US" b="1" dirty="0" smtClean="0"/>
              <a:t> community efforts (schools, parks, etc.)</a:t>
            </a:r>
          </a:p>
          <a:p>
            <a:r>
              <a:rPr lang="en-US" b="1" dirty="0" smtClean="0"/>
              <a:t>Demonstrate good business </a:t>
            </a:r>
            <a:r>
              <a:rPr lang="en-US" b="1" u="sng" dirty="0" smtClean="0"/>
              <a:t>ethics</a:t>
            </a:r>
            <a:r>
              <a:rPr lang="en-US" b="1" dirty="0" smtClean="0"/>
              <a:t> (honesty, rules, standards, etc.) </a:t>
            </a:r>
          </a:p>
          <a:p>
            <a:endParaRPr lang="en-US" b="1" dirty="0" smtClean="0"/>
          </a:p>
          <a:p>
            <a:endParaRPr lang="en-US" dirty="0"/>
          </a:p>
          <a:p>
            <a:endParaRPr lang="en-US" dirty="0"/>
          </a:p>
        </p:txBody>
      </p:sp>
      <p:pic>
        <p:nvPicPr>
          <p:cNvPr id="11266" name="Picture 2" descr="http://blog-content.glassdoor.com/app/uploads/sites/13/g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4277806" cy="2838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12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6032"/>
            <a:ext cx="7543800" cy="1600200"/>
          </a:xfrm>
        </p:spPr>
        <p:txBody>
          <a:bodyPr>
            <a:normAutofit/>
          </a:bodyPr>
          <a:lstStyle/>
          <a:p>
            <a:r>
              <a:rPr lang="en-US" dirty="0" smtClean="0"/>
              <a:t>What is an Entrepreneur?</a:t>
            </a:r>
            <a:endParaRPr lang="en-US" dirty="0"/>
          </a:p>
        </p:txBody>
      </p:sp>
      <p:sp>
        <p:nvSpPr>
          <p:cNvPr id="3" name="Content Placeholder 2"/>
          <p:cNvSpPr>
            <a:spLocks noGrp="1"/>
          </p:cNvSpPr>
          <p:nvPr>
            <p:ph idx="1"/>
          </p:nvPr>
        </p:nvSpPr>
        <p:spPr>
          <a:xfrm>
            <a:off x="762000" y="1152144"/>
            <a:ext cx="7543800" cy="1371600"/>
          </a:xfrm>
        </p:spPr>
        <p:txBody>
          <a:bodyPr>
            <a:normAutofit/>
          </a:bodyPr>
          <a:lstStyle/>
          <a:p>
            <a:r>
              <a:rPr lang="en-US" sz="4000" b="1" dirty="0" smtClean="0"/>
              <a:t>A person who </a:t>
            </a:r>
            <a:r>
              <a:rPr lang="en-US" sz="4000" b="1" u="sng" dirty="0" smtClean="0"/>
              <a:t>manages</a:t>
            </a:r>
            <a:r>
              <a:rPr lang="en-US" sz="4000" b="1" dirty="0" smtClean="0"/>
              <a:t> an enterprise or </a:t>
            </a:r>
            <a:r>
              <a:rPr lang="en-US" sz="4000" b="1" u="sng" dirty="0" smtClean="0"/>
              <a:t>business</a:t>
            </a:r>
            <a:r>
              <a:rPr lang="en-US" sz="4000" b="1" dirty="0" smtClean="0"/>
              <a:t>.  </a:t>
            </a:r>
            <a:endParaRPr lang="en-US" sz="4000" b="1" dirty="0"/>
          </a:p>
        </p:txBody>
      </p:sp>
      <p:pic>
        <p:nvPicPr>
          <p:cNvPr id="3074" name="Picture 2" descr="http://www.officeclipart.com/office_clipart_images/rich_executive_who_just_got_a_bonus_or_raise_0521-1011-0416-4349_SM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23744"/>
            <a:ext cx="4162425" cy="39959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29341" y="2516370"/>
            <a:ext cx="4038600" cy="3785652"/>
          </a:xfrm>
          <a:prstGeom prst="rect">
            <a:avLst/>
          </a:prstGeom>
          <a:noFill/>
        </p:spPr>
        <p:txBody>
          <a:bodyPr wrap="square" rtlCol="0">
            <a:spAutoFit/>
          </a:bodyPr>
          <a:lstStyle/>
          <a:p>
            <a:r>
              <a:rPr lang="en-US" sz="3000" b="1" dirty="0" smtClean="0"/>
              <a:t>What are benefits of owning your own business? </a:t>
            </a:r>
          </a:p>
          <a:p>
            <a:endParaRPr lang="en-US" sz="3000" b="1" dirty="0"/>
          </a:p>
          <a:p>
            <a:r>
              <a:rPr lang="en-US" sz="3000" b="1" dirty="0" smtClean="0"/>
              <a:t>What are disadvantages of owning our own business? </a:t>
            </a:r>
            <a:endParaRPr lang="en-US" sz="3000" b="1" dirty="0"/>
          </a:p>
        </p:txBody>
      </p:sp>
    </p:spTree>
    <p:extLst>
      <p:ext uri="{BB962C8B-B14F-4D97-AF65-F5344CB8AC3E}">
        <p14:creationId xmlns:p14="http://schemas.microsoft.com/office/powerpoint/2010/main" val="1000330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666" y="522732"/>
            <a:ext cx="7794734" cy="772668"/>
          </a:xfrm>
        </p:spPr>
        <p:txBody>
          <a:bodyPr>
            <a:normAutofit fontScale="90000"/>
          </a:bodyPr>
          <a:lstStyle/>
          <a:p>
            <a:r>
              <a:rPr lang="en-US" dirty="0" smtClean="0"/>
              <a:t>Top 10 Traits of Entrepreneurs</a:t>
            </a:r>
            <a:endParaRPr lang="en-US" dirty="0"/>
          </a:p>
        </p:txBody>
      </p:sp>
      <p:sp>
        <p:nvSpPr>
          <p:cNvPr id="3" name="Content Placeholder 2"/>
          <p:cNvSpPr>
            <a:spLocks noGrp="1"/>
          </p:cNvSpPr>
          <p:nvPr>
            <p:ph idx="1"/>
          </p:nvPr>
        </p:nvSpPr>
        <p:spPr>
          <a:xfrm>
            <a:off x="152399" y="1457706"/>
            <a:ext cx="5365380" cy="4638294"/>
          </a:xfrm>
        </p:spPr>
        <p:txBody>
          <a:bodyPr>
            <a:normAutofit/>
          </a:bodyPr>
          <a:lstStyle/>
          <a:p>
            <a:r>
              <a:rPr lang="en-US" b="1" u="sng" dirty="0" smtClean="0"/>
              <a:t>Determination</a:t>
            </a:r>
          </a:p>
          <a:p>
            <a:r>
              <a:rPr lang="en-US" b="1" dirty="0" smtClean="0"/>
              <a:t>Risk Takers</a:t>
            </a:r>
          </a:p>
          <a:p>
            <a:r>
              <a:rPr lang="en-US" b="1" dirty="0" smtClean="0"/>
              <a:t>Confidence</a:t>
            </a:r>
          </a:p>
          <a:p>
            <a:r>
              <a:rPr lang="en-US" b="1" dirty="0" smtClean="0"/>
              <a:t>Craves </a:t>
            </a:r>
            <a:r>
              <a:rPr lang="en-US" b="1" u="sng" dirty="0" smtClean="0"/>
              <a:t>Learning</a:t>
            </a:r>
          </a:p>
          <a:p>
            <a:r>
              <a:rPr lang="en-US" b="1" dirty="0" smtClean="0"/>
              <a:t>Willing to </a:t>
            </a:r>
            <a:r>
              <a:rPr lang="en-US" b="1" u="sng" dirty="0" smtClean="0"/>
              <a:t>Fail</a:t>
            </a:r>
            <a:r>
              <a:rPr lang="en-US" b="1" dirty="0" smtClean="0"/>
              <a:t> in Order to Learn</a:t>
            </a:r>
          </a:p>
          <a:p>
            <a:r>
              <a:rPr lang="en-US" b="1" dirty="0" smtClean="0"/>
              <a:t>Passion</a:t>
            </a:r>
          </a:p>
          <a:p>
            <a:r>
              <a:rPr lang="en-US" b="1" dirty="0" smtClean="0"/>
              <a:t>Adaptability </a:t>
            </a:r>
          </a:p>
          <a:p>
            <a:r>
              <a:rPr lang="en-US" b="1" dirty="0" smtClean="0"/>
              <a:t>Money and Resource Management</a:t>
            </a:r>
          </a:p>
          <a:p>
            <a:r>
              <a:rPr lang="en-US" b="1" dirty="0" smtClean="0"/>
              <a:t>Expert at </a:t>
            </a:r>
            <a:r>
              <a:rPr lang="en-US" b="1" u="sng" dirty="0" smtClean="0"/>
              <a:t>Networking</a:t>
            </a:r>
          </a:p>
          <a:p>
            <a:r>
              <a:rPr lang="en-US" b="1" dirty="0" smtClean="0"/>
              <a:t>Ability to Sell and </a:t>
            </a:r>
            <a:r>
              <a:rPr lang="en-US" b="1" u="sng" dirty="0" smtClean="0"/>
              <a:t>Promote</a:t>
            </a:r>
            <a:r>
              <a:rPr lang="en-US" b="1" dirty="0" smtClean="0"/>
              <a:t> Product  </a:t>
            </a:r>
          </a:p>
          <a:p>
            <a:endParaRPr lang="en-US" dirty="0"/>
          </a:p>
        </p:txBody>
      </p:sp>
      <p:pic>
        <p:nvPicPr>
          <p:cNvPr id="2050" name="Picture 2" descr="https://www.bio.org/sites/default/files/imagecache/multimedia-thumb-preset/Entrepreneurship_2011BIO.jpg"/>
          <p:cNvPicPr>
            <a:picLocks noChangeAspect="1" noChangeArrowheads="1"/>
          </p:cNvPicPr>
          <p:nvPr/>
        </p:nvPicPr>
        <p:blipFill rotWithShape="1">
          <a:blip r:embed="rId2">
            <a:extLst>
              <a:ext uri="{28A0092B-C50C-407E-A947-70E740481C1C}">
                <a14:useLocalDpi xmlns:a14="http://schemas.microsoft.com/office/drawing/2010/main" val="0"/>
              </a:ext>
            </a:extLst>
          </a:blip>
          <a:srcRect r="12099"/>
          <a:stretch/>
        </p:blipFill>
        <p:spPr bwMode="auto">
          <a:xfrm>
            <a:off x="4945927" y="2220469"/>
            <a:ext cx="4120722"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25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1" cy="4638294"/>
          </a:xfrm>
        </p:spPr>
        <p:txBody>
          <a:bodyPr>
            <a:normAutofit fontScale="92500" lnSpcReduction="10000"/>
          </a:bodyPr>
          <a:lstStyle/>
          <a:p>
            <a:pPr marL="0" indent="0" algn="ctr">
              <a:buNone/>
            </a:pPr>
            <a:r>
              <a:rPr lang="en-US" sz="5000" b="1" dirty="0" smtClean="0"/>
              <a:t>The key to any good business is first, being a good employee!</a:t>
            </a:r>
          </a:p>
          <a:p>
            <a:pPr marL="0" indent="0" algn="ctr">
              <a:buNone/>
            </a:pPr>
            <a:endParaRPr lang="en-US" b="1" dirty="0"/>
          </a:p>
          <a:p>
            <a:pPr marL="0" indent="0" algn="ctr">
              <a:buNone/>
            </a:pPr>
            <a:r>
              <a:rPr lang="en-US" sz="3500" b="1" dirty="0" smtClean="0"/>
              <a:t>Why would a company want to hire you?</a:t>
            </a:r>
          </a:p>
          <a:p>
            <a:pPr marL="0" indent="0" algn="ctr">
              <a:buNone/>
            </a:pPr>
            <a:r>
              <a:rPr lang="en-US" sz="3500" b="1" dirty="0" smtClean="0"/>
              <a:t>What qualities help you stand out from the rest?  </a:t>
            </a:r>
          </a:p>
          <a:p>
            <a:pPr marL="0" indent="0" algn="ctr">
              <a:buNone/>
            </a:pPr>
            <a:endParaRPr lang="en-US" sz="3500" b="1" dirty="0" smtClean="0"/>
          </a:p>
          <a:p>
            <a:pPr marL="0" indent="0" algn="ctr">
              <a:buNone/>
            </a:pPr>
            <a:r>
              <a:rPr lang="en-US" sz="3500" b="1" dirty="0" smtClean="0"/>
              <a:t>You’ll want to look for those same qualities</a:t>
            </a:r>
          </a:p>
          <a:p>
            <a:pPr marL="0" indent="0" algn="ctr">
              <a:buNone/>
            </a:pPr>
            <a:r>
              <a:rPr lang="en-US" sz="3500" b="1" dirty="0" smtClean="0"/>
              <a:t>as an entrepreneur.    </a:t>
            </a:r>
          </a:p>
          <a:p>
            <a:endParaRPr lang="en-US" dirty="0"/>
          </a:p>
        </p:txBody>
      </p:sp>
    </p:spTree>
    <p:extLst>
      <p:ext uri="{BB962C8B-B14F-4D97-AF65-F5344CB8AC3E}">
        <p14:creationId xmlns:p14="http://schemas.microsoft.com/office/powerpoint/2010/main" val="1355827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304800"/>
            <a:ext cx="7794734" cy="1600200"/>
          </a:xfrm>
        </p:spPr>
        <p:txBody>
          <a:bodyPr>
            <a:normAutofit/>
          </a:bodyPr>
          <a:lstStyle/>
          <a:p>
            <a:r>
              <a:rPr lang="en-US" dirty="0" smtClean="0"/>
              <a:t>Top 10 Employability Skills</a:t>
            </a:r>
            <a:endParaRPr lang="en-US" dirty="0"/>
          </a:p>
        </p:txBody>
      </p:sp>
      <p:sp>
        <p:nvSpPr>
          <p:cNvPr id="3" name="Content Placeholder 2"/>
          <p:cNvSpPr>
            <a:spLocks noGrp="1"/>
          </p:cNvSpPr>
          <p:nvPr>
            <p:ph idx="1"/>
          </p:nvPr>
        </p:nvSpPr>
        <p:spPr>
          <a:xfrm>
            <a:off x="762000" y="1447800"/>
            <a:ext cx="7543800" cy="4638294"/>
          </a:xfrm>
        </p:spPr>
        <p:txBody>
          <a:bodyPr>
            <a:normAutofit/>
          </a:bodyPr>
          <a:lstStyle/>
          <a:p>
            <a:r>
              <a:rPr lang="en-US" b="1" dirty="0" smtClean="0"/>
              <a:t>Dress/Grooming</a:t>
            </a:r>
          </a:p>
          <a:p>
            <a:r>
              <a:rPr lang="en-US" b="1" u="sng" dirty="0" smtClean="0"/>
              <a:t>Positive Attitude</a:t>
            </a:r>
          </a:p>
          <a:p>
            <a:r>
              <a:rPr lang="en-US" b="1" dirty="0" smtClean="0"/>
              <a:t>Work Ethic</a:t>
            </a:r>
          </a:p>
          <a:p>
            <a:r>
              <a:rPr lang="en-US" b="1" u="sng" dirty="0" smtClean="0"/>
              <a:t>Responsibility</a:t>
            </a:r>
          </a:p>
          <a:p>
            <a:r>
              <a:rPr lang="en-US" b="1" dirty="0" smtClean="0"/>
              <a:t>Dependability</a:t>
            </a:r>
          </a:p>
          <a:p>
            <a:r>
              <a:rPr lang="en-US" b="1" dirty="0" smtClean="0"/>
              <a:t>Integrity</a:t>
            </a:r>
          </a:p>
          <a:p>
            <a:r>
              <a:rPr lang="en-US" b="1" dirty="0" smtClean="0"/>
              <a:t>Communication</a:t>
            </a:r>
          </a:p>
          <a:p>
            <a:r>
              <a:rPr lang="en-US" b="1" u="sng" dirty="0" smtClean="0"/>
              <a:t>Teamwork</a:t>
            </a:r>
          </a:p>
          <a:p>
            <a:r>
              <a:rPr lang="en-US" b="1" dirty="0" smtClean="0"/>
              <a:t>Planning</a:t>
            </a:r>
          </a:p>
          <a:p>
            <a:r>
              <a:rPr lang="en-US" b="1" dirty="0" smtClean="0"/>
              <a:t>Adaptability</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749" y="1666494"/>
            <a:ext cx="5500851" cy="31904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3276600" y="3876294"/>
            <a:ext cx="5864352"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dirty="0" smtClean="0"/>
              <a:t>Qualities Employers Are Looking For</a:t>
            </a:r>
            <a:endParaRPr lang="en-US" sz="3000" dirty="0"/>
          </a:p>
        </p:txBody>
      </p:sp>
    </p:spTree>
    <p:extLst>
      <p:ext uri="{BB962C8B-B14F-4D97-AF65-F5344CB8AC3E}">
        <p14:creationId xmlns:p14="http://schemas.microsoft.com/office/powerpoint/2010/main" val="1157334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u="sng" dirty="0" smtClean="0"/>
              <a:t>Business</a:t>
            </a:r>
            <a:endParaRPr lang="en-US" u="sng" dirty="0"/>
          </a:p>
        </p:txBody>
      </p:sp>
      <p:sp>
        <p:nvSpPr>
          <p:cNvPr id="7" name="Content Placeholder 2"/>
          <p:cNvSpPr>
            <a:spLocks noGrp="1"/>
          </p:cNvSpPr>
          <p:nvPr>
            <p:ph idx="1"/>
          </p:nvPr>
        </p:nvSpPr>
        <p:spPr>
          <a:xfrm>
            <a:off x="152400" y="1143000"/>
            <a:ext cx="8382000" cy="1066800"/>
          </a:xfrm>
        </p:spPr>
        <p:txBody>
          <a:bodyPr>
            <a:normAutofit/>
          </a:bodyPr>
          <a:lstStyle/>
          <a:p>
            <a:r>
              <a:rPr lang="en-US" b="1" dirty="0" smtClean="0"/>
              <a:t>The sole owner, partnership, or corporation that creates and sells a product or service.  </a:t>
            </a:r>
            <a:endParaRPr lang="en-US" b="1" dirty="0"/>
          </a:p>
        </p:txBody>
      </p:sp>
      <p:pic>
        <p:nvPicPr>
          <p:cNvPr id="1026" name="Picture 2" descr="http://thumbs.dreamstime.com/z/entrepreneur-self-employed-business-owner-signs-your-own-boss-words-road-street-arrows-pointing-you-to-success-390039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82" t="3448" r="8661" b="8620"/>
          <a:stretch/>
        </p:blipFill>
        <p:spPr bwMode="auto">
          <a:xfrm>
            <a:off x="2857500" y="2109019"/>
            <a:ext cx="3429001" cy="3886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77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u="sng" dirty="0" smtClean="0"/>
              <a:t>Product</a:t>
            </a:r>
            <a:endParaRPr lang="en-US" u="sng" dirty="0"/>
          </a:p>
        </p:txBody>
      </p:sp>
      <p:sp>
        <p:nvSpPr>
          <p:cNvPr id="7" name="Content Placeholder 2"/>
          <p:cNvSpPr>
            <a:spLocks noGrp="1"/>
          </p:cNvSpPr>
          <p:nvPr>
            <p:ph idx="1"/>
          </p:nvPr>
        </p:nvSpPr>
        <p:spPr>
          <a:xfrm>
            <a:off x="76200" y="1295400"/>
            <a:ext cx="8382000" cy="1905000"/>
          </a:xfrm>
        </p:spPr>
        <p:txBody>
          <a:bodyPr>
            <a:normAutofit/>
          </a:bodyPr>
          <a:lstStyle/>
          <a:p>
            <a:r>
              <a:rPr lang="en-US" b="1" dirty="0" smtClean="0"/>
              <a:t>Something produced, or made, to sell.</a:t>
            </a:r>
          </a:p>
          <a:p>
            <a:pPr lvl="1"/>
            <a:r>
              <a:rPr lang="en-US" b="1" dirty="0" smtClean="0"/>
              <a:t>Lemonade Stand</a:t>
            </a:r>
          </a:p>
          <a:p>
            <a:pPr lvl="1"/>
            <a:r>
              <a:rPr lang="en-US" b="1" dirty="0" smtClean="0"/>
              <a:t>T-Shirts</a:t>
            </a:r>
          </a:p>
          <a:p>
            <a:pPr lvl="1"/>
            <a:r>
              <a:rPr lang="en-US" b="1" dirty="0" smtClean="0"/>
              <a:t>Food</a:t>
            </a:r>
          </a:p>
          <a:p>
            <a:pPr lvl="1"/>
            <a:endParaRPr lang="en-US" b="1" dirty="0"/>
          </a:p>
        </p:txBody>
      </p:sp>
      <p:pic>
        <p:nvPicPr>
          <p:cNvPr id="2050" name="Picture 2" descr="https://media.licdn.com/mpr/mpr/p/5/005/056/30f/13a6d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60984"/>
            <a:ext cx="5334000" cy="39254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u="sng" dirty="0" smtClean="0"/>
              <a:t>Service</a:t>
            </a:r>
            <a:endParaRPr lang="en-US" u="sng" dirty="0"/>
          </a:p>
        </p:txBody>
      </p:sp>
      <p:sp>
        <p:nvSpPr>
          <p:cNvPr id="7" name="Content Placeholder 2"/>
          <p:cNvSpPr>
            <a:spLocks noGrp="1"/>
          </p:cNvSpPr>
          <p:nvPr>
            <p:ph idx="1"/>
          </p:nvPr>
        </p:nvSpPr>
        <p:spPr>
          <a:xfrm>
            <a:off x="76200" y="1295400"/>
            <a:ext cx="8382000" cy="1905000"/>
          </a:xfrm>
        </p:spPr>
        <p:txBody>
          <a:bodyPr>
            <a:normAutofit/>
          </a:bodyPr>
          <a:lstStyle/>
          <a:p>
            <a:r>
              <a:rPr lang="en-US" b="1" dirty="0" smtClean="0"/>
              <a:t>Work done by </a:t>
            </a:r>
            <a:r>
              <a:rPr lang="en-US" b="1" dirty="0" smtClean="0"/>
              <a:t>others </a:t>
            </a:r>
            <a:r>
              <a:rPr lang="en-US" b="1" dirty="0" smtClean="0"/>
              <a:t>for others.  </a:t>
            </a:r>
          </a:p>
          <a:p>
            <a:pPr lvl="1"/>
            <a:r>
              <a:rPr lang="en-US" b="1" dirty="0" smtClean="0"/>
              <a:t>Haircut</a:t>
            </a:r>
          </a:p>
          <a:p>
            <a:pPr lvl="1"/>
            <a:r>
              <a:rPr lang="en-US" b="1" dirty="0" smtClean="0"/>
              <a:t>Auto Repair</a:t>
            </a:r>
            <a:endParaRPr lang="en-US" b="1" dirty="0"/>
          </a:p>
          <a:p>
            <a:pPr lvl="1"/>
            <a:r>
              <a:rPr lang="en-US" b="1" dirty="0" smtClean="0"/>
              <a:t>Catering </a:t>
            </a:r>
          </a:p>
        </p:txBody>
      </p:sp>
      <p:pic>
        <p:nvPicPr>
          <p:cNvPr id="3074" name="Picture 2" descr="http://alansargroupae.com/wp-content/uploads/2015/01/fotolia_11610259_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62" t="6251" r="3572" b="6225"/>
          <a:stretch/>
        </p:blipFill>
        <p:spPr bwMode="auto">
          <a:xfrm>
            <a:off x="2438400" y="2362200"/>
            <a:ext cx="6426200" cy="350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91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pPr algn="ctr"/>
            <a:r>
              <a:rPr lang="en-US" u="sng" dirty="0" smtClean="0"/>
              <a:t>Salary</a:t>
            </a:r>
            <a:endParaRPr lang="en-US" u="sng" dirty="0"/>
          </a:p>
        </p:txBody>
      </p:sp>
      <p:sp>
        <p:nvSpPr>
          <p:cNvPr id="7" name="Content Placeholder 2"/>
          <p:cNvSpPr>
            <a:spLocks noGrp="1"/>
          </p:cNvSpPr>
          <p:nvPr>
            <p:ph idx="1"/>
          </p:nvPr>
        </p:nvSpPr>
        <p:spPr>
          <a:xfrm>
            <a:off x="76200" y="1295400"/>
            <a:ext cx="8382000" cy="914400"/>
          </a:xfrm>
        </p:spPr>
        <p:txBody>
          <a:bodyPr>
            <a:normAutofit/>
          </a:bodyPr>
          <a:lstStyle/>
          <a:p>
            <a:r>
              <a:rPr lang="en-US" b="1" dirty="0" smtClean="0"/>
              <a:t>Money paid to someone (usually employees) for the work or service they perform.  </a:t>
            </a:r>
          </a:p>
        </p:txBody>
      </p:sp>
      <p:pic>
        <p:nvPicPr>
          <p:cNvPr id="4098" name="Picture 2" descr="http://www.risesmart.com/sites/default/files/shutterstock_1087501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4413" y="2362200"/>
            <a:ext cx="4575175" cy="35305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5656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847</TotalTime>
  <Words>434</Words>
  <Application>Microsoft Office PowerPoint</Application>
  <PresentationFormat>On-screen Show (4:3)</PresentationFormat>
  <Paragraphs>79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Impact</vt:lpstr>
      <vt:lpstr>Times New Roman</vt:lpstr>
      <vt:lpstr>NewsPrint</vt:lpstr>
      <vt:lpstr>Entrepreneurship Basics</vt:lpstr>
      <vt:lpstr>What is an Entrepreneur?</vt:lpstr>
      <vt:lpstr>Top 10 Traits of Entrepreneurs</vt:lpstr>
      <vt:lpstr>PowerPoint Presentation</vt:lpstr>
      <vt:lpstr>Top 10 Employability Skills</vt:lpstr>
      <vt:lpstr>Business</vt:lpstr>
      <vt:lpstr>Product</vt:lpstr>
      <vt:lpstr>Service</vt:lpstr>
      <vt:lpstr>Salary</vt:lpstr>
      <vt:lpstr>Revenue</vt:lpstr>
      <vt:lpstr>Expense</vt:lpstr>
      <vt:lpstr>Profit</vt:lpstr>
      <vt:lpstr>Loss</vt:lpstr>
      <vt:lpstr>Profit Equation</vt:lpstr>
      <vt:lpstr>Advertising &amp; Marketing</vt:lpstr>
      <vt:lpstr>What Makes a Good Company?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Enterprise</dc:title>
  <dc:creator>Shelli</dc:creator>
  <cp:lastModifiedBy>Owner</cp:lastModifiedBy>
  <cp:revision>67</cp:revision>
  <dcterms:created xsi:type="dcterms:W3CDTF">2015-07-06T14:59:10Z</dcterms:created>
  <dcterms:modified xsi:type="dcterms:W3CDTF">2015-11-10T03:37:07Z</dcterms:modified>
</cp:coreProperties>
</file>