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58" r:id="rId4"/>
    <p:sldId id="259" r:id="rId5"/>
    <p:sldId id="260" r:id="rId6"/>
    <p:sldId id="261" r:id="rId7"/>
    <p:sldId id="262" r:id="rId8"/>
    <p:sldId id="273" r:id="rId9"/>
    <p:sldId id="263" r:id="rId10"/>
    <p:sldId id="275" r:id="rId11"/>
    <p:sldId id="274" r:id="rId12"/>
    <p:sldId id="277" r:id="rId13"/>
    <p:sldId id="265" r:id="rId14"/>
    <p:sldId id="276" r:id="rId15"/>
    <p:sldId id="278" r:id="rId16"/>
    <p:sldId id="268" r:id="rId17"/>
    <p:sldId id="269" r:id="rId18"/>
    <p:sldId id="279" r:id="rId19"/>
    <p:sldId id="270" r:id="rId20"/>
    <p:sldId id="272"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19" autoAdjust="0"/>
    <p:restoredTop sz="94660"/>
  </p:normalViewPr>
  <p:slideViewPr>
    <p:cSldViewPr>
      <p:cViewPr varScale="1">
        <p:scale>
          <a:sx n="53" d="100"/>
          <a:sy n="53" d="100"/>
        </p:scale>
        <p:origin x="84" y="7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9CCD9-F895-4C9F-B218-7830E16AC1E4}" type="datetimeFigureOut">
              <a:rPr lang="en-US" smtClean="0"/>
              <a:t>8/10/2015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3EE7C-C58D-4758-A072-3EE44F0F110D}" type="slidenum">
              <a:rPr lang="en-US" smtClean="0"/>
              <a:t>‹#›</a:t>
            </a:fld>
            <a:endParaRPr lang="en-US"/>
          </a:p>
        </p:txBody>
      </p:sp>
    </p:spTree>
    <p:extLst>
      <p:ext uri="{BB962C8B-B14F-4D97-AF65-F5344CB8AC3E}">
        <p14:creationId xmlns:p14="http://schemas.microsoft.com/office/powerpoint/2010/main" val="415622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A3C19B-9988-4151-8D04-815BF4C0D62B}" type="slidenum">
              <a:rPr lang="en-US" smtClean="0"/>
              <a:pPr/>
              <a:t>2</a:t>
            </a:fld>
            <a:endParaRPr lang="en-US"/>
          </a:p>
        </p:txBody>
      </p:sp>
    </p:spTree>
    <p:extLst>
      <p:ext uri="{BB962C8B-B14F-4D97-AF65-F5344CB8AC3E}">
        <p14:creationId xmlns:p14="http://schemas.microsoft.com/office/powerpoint/2010/main" val="23118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A3C19B-9988-4151-8D04-815BF4C0D62B}" type="slidenum">
              <a:rPr lang="en-US" smtClean="0"/>
              <a:pPr/>
              <a:t>3</a:t>
            </a:fld>
            <a:endParaRPr lang="en-US"/>
          </a:p>
        </p:txBody>
      </p:sp>
    </p:spTree>
    <p:extLst>
      <p:ext uri="{BB962C8B-B14F-4D97-AF65-F5344CB8AC3E}">
        <p14:creationId xmlns:p14="http://schemas.microsoft.com/office/powerpoint/2010/main" val="407759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A3C19B-9988-4151-8D04-815BF4C0D62B}" type="slidenum">
              <a:rPr lang="en-US" smtClean="0"/>
              <a:pPr/>
              <a:t>4</a:t>
            </a:fld>
            <a:endParaRPr lang="en-US"/>
          </a:p>
        </p:txBody>
      </p:sp>
    </p:spTree>
    <p:extLst>
      <p:ext uri="{BB962C8B-B14F-4D97-AF65-F5344CB8AC3E}">
        <p14:creationId xmlns:p14="http://schemas.microsoft.com/office/powerpoint/2010/main" val="66162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A3C19B-9988-4151-8D04-815BF4C0D62B}" type="slidenum">
              <a:rPr lang="en-US" smtClean="0"/>
              <a:pPr/>
              <a:t>5</a:t>
            </a:fld>
            <a:endParaRPr lang="en-US"/>
          </a:p>
        </p:txBody>
      </p:sp>
    </p:spTree>
    <p:extLst>
      <p:ext uri="{BB962C8B-B14F-4D97-AF65-F5344CB8AC3E}">
        <p14:creationId xmlns:p14="http://schemas.microsoft.com/office/powerpoint/2010/main" val="341502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A3C19B-9988-4151-8D04-815BF4C0D62B}" type="slidenum">
              <a:rPr lang="en-US" smtClean="0"/>
              <a:pPr/>
              <a:t>6</a:t>
            </a:fld>
            <a:endParaRPr lang="en-US"/>
          </a:p>
        </p:txBody>
      </p:sp>
    </p:spTree>
    <p:extLst>
      <p:ext uri="{BB962C8B-B14F-4D97-AF65-F5344CB8AC3E}">
        <p14:creationId xmlns:p14="http://schemas.microsoft.com/office/powerpoint/2010/main" val="56142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A3C19B-9988-4151-8D04-815BF4C0D62B}" type="slidenum">
              <a:rPr lang="en-US" smtClean="0"/>
              <a:pPr/>
              <a:t>7</a:t>
            </a:fld>
            <a:endParaRPr lang="en-US"/>
          </a:p>
        </p:txBody>
      </p:sp>
    </p:spTree>
    <p:extLst>
      <p:ext uri="{BB962C8B-B14F-4D97-AF65-F5344CB8AC3E}">
        <p14:creationId xmlns:p14="http://schemas.microsoft.com/office/powerpoint/2010/main" val="358366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97355-B309-4A40-ADEF-077D063456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7355-B309-4A40-ADEF-077D063456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7355-B309-4A40-ADEF-077D063456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7355-B309-4A40-ADEF-077D063456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7355-B309-4A40-ADEF-077D0634560A}"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97355-B309-4A40-ADEF-077D0634560A}"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97355-B309-4A40-ADEF-077D0634560A}" type="datetimeFigureOut">
              <a:rPr lang="en-US" smtClean="0"/>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3D191-65A2-4966-AAB3-E7A3F5B9C3E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697355-B309-4A40-ADEF-077D0634560A}" type="datetimeFigureOut">
              <a:rPr lang="en-US" smtClean="0"/>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7355-B309-4A40-ADEF-077D0634560A}" type="datetimeFigureOut">
              <a:rPr lang="en-US" smtClean="0"/>
              <a:t>8/10/2015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7355-B309-4A40-ADEF-077D0634560A}"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3D191-65A2-4966-AAB3-E7A3F5B9C3E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7355-B309-4A40-ADEF-077D0634560A}"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6697355-B309-4A40-ADEF-077D0634560A}" type="datetimeFigureOut">
              <a:rPr lang="en-US" smtClean="0"/>
              <a:t>8/10/2015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F33D191-65A2-4966-AAB3-E7A3F5B9C3E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3200400"/>
            <a:ext cx="7543800" cy="2667000"/>
          </a:xfrm>
        </p:spPr>
        <p:txBody>
          <a:bodyPr/>
          <a:lstStyle/>
          <a:p>
            <a:r>
              <a:rPr lang="en-US" dirty="0" smtClean="0"/>
              <a:t>Free Enterprise &amp; Entrepreneurship </a:t>
            </a:r>
            <a:endParaRPr lang="en-US" dirty="0"/>
          </a:p>
        </p:txBody>
      </p:sp>
      <p:pic>
        <p:nvPicPr>
          <p:cNvPr id="1026" name="Picture 2" descr="http://www.legendsecuritiesinc.com/images/care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255" y="76200"/>
            <a:ext cx="4239491" cy="2914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7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6032"/>
            <a:ext cx="7543800" cy="1600200"/>
          </a:xfrm>
        </p:spPr>
        <p:txBody>
          <a:bodyPr>
            <a:normAutofit/>
          </a:bodyPr>
          <a:lstStyle/>
          <a:p>
            <a:r>
              <a:rPr lang="en-US" dirty="0" smtClean="0"/>
              <a:t>What is an Entrepreneur?</a:t>
            </a:r>
            <a:endParaRPr lang="en-US" dirty="0"/>
          </a:p>
        </p:txBody>
      </p:sp>
      <p:sp>
        <p:nvSpPr>
          <p:cNvPr id="3" name="Content Placeholder 2"/>
          <p:cNvSpPr>
            <a:spLocks noGrp="1"/>
          </p:cNvSpPr>
          <p:nvPr>
            <p:ph idx="1"/>
          </p:nvPr>
        </p:nvSpPr>
        <p:spPr>
          <a:xfrm>
            <a:off x="762000" y="1152144"/>
            <a:ext cx="7543800" cy="1371600"/>
          </a:xfrm>
        </p:spPr>
        <p:txBody>
          <a:bodyPr>
            <a:normAutofit/>
          </a:bodyPr>
          <a:lstStyle/>
          <a:p>
            <a:r>
              <a:rPr lang="en-US" sz="4000" b="1" dirty="0" smtClean="0"/>
              <a:t>A person who </a:t>
            </a:r>
            <a:r>
              <a:rPr lang="en-US" sz="4000" b="1" u="sng" dirty="0" smtClean="0"/>
              <a:t>manages</a:t>
            </a:r>
            <a:r>
              <a:rPr lang="en-US" sz="4000" b="1" dirty="0" smtClean="0"/>
              <a:t> an enterprise or </a:t>
            </a:r>
            <a:r>
              <a:rPr lang="en-US" sz="4000" b="1" u="sng" dirty="0" smtClean="0"/>
              <a:t>business</a:t>
            </a:r>
            <a:r>
              <a:rPr lang="en-US" sz="4000" b="1" dirty="0" smtClean="0"/>
              <a:t>.  </a:t>
            </a:r>
            <a:endParaRPr lang="en-US" sz="4000" b="1" dirty="0"/>
          </a:p>
        </p:txBody>
      </p:sp>
      <p:pic>
        <p:nvPicPr>
          <p:cNvPr id="3074" name="Picture 2" descr="http://www.officeclipart.com/office_clipart_images/rich_executive_who_just_got_a_bonus_or_raise_0521-1011-0416-4349_S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2523744"/>
            <a:ext cx="4162425" cy="3995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30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666" y="522732"/>
            <a:ext cx="7794734" cy="772668"/>
          </a:xfrm>
        </p:spPr>
        <p:txBody>
          <a:bodyPr>
            <a:normAutofit fontScale="90000"/>
          </a:bodyPr>
          <a:lstStyle/>
          <a:p>
            <a:r>
              <a:rPr lang="en-US" dirty="0" smtClean="0"/>
              <a:t>Top 10 Traits of Entrepreneurs</a:t>
            </a:r>
            <a:endParaRPr lang="en-US" dirty="0"/>
          </a:p>
        </p:txBody>
      </p:sp>
      <p:sp>
        <p:nvSpPr>
          <p:cNvPr id="3" name="Content Placeholder 2"/>
          <p:cNvSpPr>
            <a:spLocks noGrp="1"/>
          </p:cNvSpPr>
          <p:nvPr>
            <p:ph idx="1"/>
          </p:nvPr>
        </p:nvSpPr>
        <p:spPr>
          <a:xfrm>
            <a:off x="152399" y="1457706"/>
            <a:ext cx="5365380" cy="4638294"/>
          </a:xfrm>
        </p:spPr>
        <p:txBody>
          <a:bodyPr>
            <a:normAutofit/>
          </a:bodyPr>
          <a:lstStyle/>
          <a:p>
            <a:r>
              <a:rPr lang="en-US" b="1" u="sng" dirty="0" smtClean="0"/>
              <a:t>Determination</a:t>
            </a:r>
          </a:p>
          <a:p>
            <a:r>
              <a:rPr lang="en-US" b="1" dirty="0" smtClean="0"/>
              <a:t>Risk Takers</a:t>
            </a:r>
          </a:p>
          <a:p>
            <a:r>
              <a:rPr lang="en-US" b="1" dirty="0" smtClean="0"/>
              <a:t>Confidence</a:t>
            </a:r>
          </a:p>
          <a:p>
            <a:r>
              <a:rPr lang="en-US" b="1" dirty="0" smtClean="0"/>
              <a:t>Craves </a:t>
            </a:r>
            <a:r>
              <a:rPr lang="en-US" b="1" u="sng" dirty="0" smtClean="0"/>
              <a:t>Learning</a:t>
            </a:r>
          </a:p>
          <a:p>
            <a:r>
              <a:rPr lang="en-US" b="1" dirty="0" smtClean="0"/>
              <a:t>Willing to </a:t>
            </a:r>
            <a:r>
              <a:rPr lang="en-US" b="1" u="sng" dirty="0" smtClean="0"/>
              <a:t>Fail</a:t>
            </a:r>
            <a:r>
              <a:rPr lang="en-US" b="1" dirty="0" smtClean="0"/>
              <a:t> in Order to Learn</a:t>
            </a:r>
          </a:p>
          <a:p>
            <a:r>
              <a:rPr lang="en-US" b="1" dirty="0" smtClean="0"/>
              <a:t>Passion</a:t>
            </a:r>
          </a:p>
          <a:p>
            <a:r>
              <a:rPr lang="en-US" b="1" dirty="0" smtClean="0"/>
              <a:t>Adaptability </a:t>
            </a:r>
          </a:p>
          <a:p>
            <a:r>
              <a:rPr lang="en-US" b="1" dirty="0" smtClean="0"/>
              <a:t>Money and Resource Management</a:t>
            </a:r>
          </a:p>
          <a:p>
            <a:r>
              <a:rPr lang="en-US" b="1" dirty="0" smtClean="0"/>
              <a:t>Expert at </a:t>
            </a:r>
            <a:r>
              <a:rPr lang="en-US" b="1" u="sng" dirty="0" smtClean="0"/>
              <a:t>Networking</a:t>
            </a:r>
          </a:p>
          <a:p>
            <a:r>
              <a:rPr lang="en-US" b="1" dirty="0" smtClean="0"/>
              <a:t>Ability to Sell and </a:t>
            </a:r>
            <a:r>
              <a:rPr lang="en-US" b="1" u="sng" dirty="0" smtClean="0"/>
              <a:t>Promote</a:t>
            </a:r>
            <a:r>
              <a:rPr lang="en-US" b="1" dirty="0" smtClean="0"/>
              <a:t> Product  </a:t>
            </a:r>
          </a:p>
          <a:p>
            <a:endParaRPr lang="en-US" dirty="0"/>
          </a:p>
        </p:txBody>
      </p:sp>
      <p:pic>
        <p:nvPicPr>
          <p:cNvPr id="2050" name="Picture 2" descr="https://www.bio.org/sites/default/files/imagecache/multimedia-thumb-preset/Entrepreneurship_2011BIO.jpg"/>
          <p:cNvPicPr>
            <a:picLocks noChangeAspect="1" noChangeArrowheads="1"/>
          </p:cNvPicPr>
          <p:nvPr/>
        </p:nvPicPr>
        <p:blipFill rotWithShape="1">
          <a:blip r:embed="rId2">
            <a:extLst>
              <a:ext uri="{28A0092B-C50C-407E-A947-70E740481C1C}">
                <a14:useLocalDpi xmlns:a14="http://schemas.microsoft.com/office/drawing/2010/main" val="0"/>
              </a:ext>
            </a:extLst>
          </a:blip>
          <a:srcRect r="12099"/>
          <a:stretch/>
        </p:blipFill>
        <p:spPr bwMode="auto">
          <a:xfrm>
            <a:off x="4945927" y="2220469"/>
            <a:ext cx="4120722"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25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1" cy="4638294"/>
          </a:xfrm>
        </p:spPr>
        <p:txBody>
          <a:bodyPr>
            <a:normAutofit fontScale="92500" lnSpcReduction="10000"/>
          </a:bodyPr>
          <a:lstStyle/>
          <a:p>
            <a:pPr marL="0" indent="0" algn="ctr">
              <a:buNone/>
            </a:pPr>
            <a:r>
              <a:rPr lang="en-US" sz="5000" b="1" dirty="0" smtClean="0"/>
              <a:t>The key to any good business is first, being a good employee!</a:t>
            </a:r>
          </a:p>
          <a:p>
            <a:pPr marL="0" indent="0" algn="ctr">
              <a:buNone/>
            </a:pPr>
            <a:endParaRPr lang="en-US" b="1" dirty="0"/>
          </a:p>
          <a:p>
            <a:pPr marL="0" indent="0" algn="ctr">
              <a:buNone/>
            </a:pPr>
            <a:r>
              <a:rPr lang="en-US" sz="3500" b="1" dirty="0" smtClean="0"/>
              <a:t>Why would a company want to hire you?</a:t>
            </a:r>
          </a:p>
          <a:p>
            <a:pPr marL="0" indent="0" algn="ctr">
              <a:buNone/>
            </a:pPr>
            <a:r>
              <a:rPr lang="en-US" sz="3500" b="1" dirty="0" smtClean="0"/>
              <a:t>What qualities help you stand out from the rest?  </a:t>
            </a:r>
          </a:p>
          <a:p>
            <a:pPr marL="0" indent="0" algn="ctr">
              <a:buNone/>
            </a:pPr>
            <a:endParaRPr lang="en-US" sz="3500" b="1" dirty="0" smtClean="0"/>
          </a:p>
          <a:p>
            <a:pPr marL="0" indent="0" algn="ctr">
              <a:buNone/>
            </a:pPr>
            <a:r>
              <a:rPr lang="en-US" sz="3500" b="1" dirty="0" smtClean="0"/>
              <a:t>You’ll want to look for those same qualities</a:t>
            </a:r>
          </a:p>
          <a:p>
            <a:pPr marL="0" indent="0" algn="ctr">
              <a:buNone/>
            </a:pPr>
            <a:r>
              <a:rPr lang="en-US" sz="3500" b="1" dirty="0" smtClean="0"/>
              <a:t>as an entrepreneur.    </a:t>
            </a:r>
          </a:p>
          <a:p>
            <a:endParaRPr lang="en-US" dirty="0"/>
          </a:p>
        </p:txBody>
      </p:sp>
    </p:spTree>
    <p:extLst>
      <p:ext uri="{BB962C8B-B14F-4D97-AF65-F5344CB8AC3E}">
        <p14:creationId xmlns:p14="http://schemas.microsoft.com/office/powerpoint/2010/main" val="1355827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304800"/>
            <a:ext cx="7794734" cy="1600200"/>
          </a:xfrm>
        </p:spPr>
        <p:txBody>
          <a:bodyPr>
            <a:normAutofit/>
          </a:bodyPr>
          <a:lstStyle/>
          <a:p>
            <a:r>
              <a:rPr lang="en-US" dirty="0" smtClean="0"/>
              <a:t>Top 10 Employability Skills</a:t>
            </a:r>
            <a:endParaRPr lang="en-US" dirty="0"/>
          </a:p>
        </p:txBody>
      </p:sp>
      <p:sp>
        <p:nvSpPr>
          <p:cNvPr id="3" name="Content Placeholder 2"/>
          <p:cNvSpPr>
            <a:spLocks noGrp="1"/>
          </p:cNvSpPr>
          <p:nvPr>
            <p:ph idx="1"/>
          </p:nvPr>
        </p:nvSpPr>
        <p:spPr>
          <a:xfrm>
            <a:off x="762000" y="1447800"/>
            <a:ext cx="7543800" cy="4638294"/>
          </a:xfrm>
        </p:spPr>
        <p:txBody>
          <a:bodyPr>
            <a:normAutofit/>
          </a:bodyPr>
          <a:lstStyle/>
          <a:p>
            <a:r>
              <a:rPr lang="en-US" b="1" dirty="0" smtClean="0"/>
              <a:t>Dress/Grooming</a:t>
            </a:r>
          </a:p>
          <a:p>
            <a:r>
              <a:rPr lang="en-US" b="1" u="sng" dirty="0" smtClean="0"/>
              <a:t>Positive Attitude</a:t>
            </a:r>
          </a:p>
          <a:p>
            <a:r>
              <a:rPr lang="en-US" b="1" dirty="0" smtClean="0"/>
              <a:t>Work Ethic</a:t>
            </a:r>
          </a:p>
          <a:p>
            <a:r>
              <a:rPr lang="en-US" b="1" u="sng" dirty="0" smtClean="0"/>
              <a:t>Responsibility</a:t>
            </a:r>
          </a:p>
          <a:p>
            <a:r>
              <a:rPr lang="en-US" b="1" dirty="0" smtClean="0"/>
              <a:t>Dependability</a:t>
            </a:r>
          </a:p>
          <a:p>
            <a:r>
              <a:rPr lang="en-US" b="1" dirty="0" smtClean="0"/>
              <a:t>Integrity</a:t>
            </a:r>
          </a:p>
          <a:p>
            <a:r>
              <a:rPr lang="en-US" b="1" dirty="0" smtClean="0"/>
              <a:t>Communication</a:t>
            </a:r>
          </a:p>
          <a:p>
            <a:r>
              <a:rPr lang="en-US" b="1" u="sng" dirty="0" smtClean="0"/>
              <a:t>Teamwork</a:t>
            </a:r>
          </a:p>
          <a:p>
            <a:r>
              <a:rPr lang="en-US" b="1" dirty="0" smtClean="0"/>
              <a:t>Planning</a:t>
            </a:r>
          </a:p>
          <a:p>
            <a:r>
              <a:rPr lang="en-US" b="1" dirty="0" smtClean="0"/>
              <a:t>Adaptability</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49" y="1666494"/>
            <a:ext cx="5500851" cy="31904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3276600" y="3876294"/>
            <a:ext cx="5864352"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dirty="0" smtClean="0"/>
              <a:t>Qualities Employers Are Looking For</a:t>
            </a:r>
            <a:endParaRPr lang="en-US" sz="3000" dirty="0"/>
          </a:p>
        </p:txBody>
      </p:sp>
    </p:spTree>
    <p:extLst>
      <p:ext uri="{BB962C8B-B14F-4D97-AF65-F5344CB8AC3E}">
        <p14:creationId xmlns:p14="http://schemas.microsoft.com/office/powerpoint/2010/main" val="1157334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2376" y="304800"/>
            <a:ext cx="7794734" cy="16002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000" dirty="0" smtClean="0"/>
              <a:t>Mo’s Bows</a:t>
            </a:r>
          </a:p>
          <a:p>
            <a:pPr algn="ctr"/>
            <a:r>
              <a:rPr lang="en-US" sz="2500" dirty="0" smtClean="0"/>
              <a:t>Shark Tank</a:t>
            </a:r>
            <a:endParaRPr lang="en-US" sz="2500" dirty="0"/>
          </a:p>
        </p:txBody>
      </p:sp>
    </p:spTree>
    <p:extLst>
      <p:ext uri="{BB962C8B-B14F-4D97-AF65-F5344CB8AC3E}">
        <p14:creationId xmlns:p14="http://schemas.microsoft.com/office/powerpoint/2010/main" val="69810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457200"/>
            <a:ext cx="8763000" cy="16002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tx1">
                    <a:lumMod val="95000"/>
                    <a:lumOff val="5000"/>
                  </a:schemeClr>
                </a:solidFill>
              </a:rPr>
              <a:t>Entrepreneurship Unit Goal</a:t>
            </a:r>
            <a:endParaRPr lang="en-US" dirty="0">
              <a:solidFill>
                <a:schemeClr val="tx1">
                  <a:lumMod val="95000"/>
                  <a:lumOff val="5000"/>
                </a:schemeClr>
              </a:solidFill>
            </a:endParaRPr>
          </a:p>
        </p:txBody>
      </p:sp>
      <p:grpSp>
        <p:nvGrpSpPr>
          <p:cNvPr id="6" name="Group 5"/>
          <p:cNvGrpSpPr/>
          <p:nvPr/>
        </p:nvGrpSpPr>
        <p:grpSpPr>
          <a:xfrm>
            <a:off x="1466850" y="1488948"/>
            <a:ext cx="6210300" cy="5216652"/>
            <a:chOff x="1466850" y="1488948"/>
            <a:chExt cx="6210300" cy="5216652"/>
          </a:xfrm>
        </p:grpSpPr>
        <p:grpSp>
          <p:nvGrpSpPr>
            <p:cNvPr id="5" name="Group 4"/>
            <p:cNvGrpSpPr/>
            <p:nvPr/>
          </p:nvGrpSpPr>
          <p:grpSpPr>
            <a:xfrm>
              <a:off x="1466850" y="1488948"/>
              <a:ext cx="6210300" cy="5216652"/>
              <a:chOff x="1195387" y="1488948"/>
              <a:chExt cx="6210300" cy="5216652"/>
            </a:xfrm>
          </p:grpSpPr>
          <p:sp>
            <p:nvSpPr>
              <p:cNvPr id="3" name="Oval 2"/>
              <p:cNvSpPr/>
              <p:nvPr/>
            </p:nvSpPr>
            <p:spPr>
              <a:xfrm>
                <a:off x="1195387" y="1488948"/>
                <a:ext cx="6210300" cy="521665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509712" y="3988308"/>
                <a:ext cx="5581650" cy="1879092"/>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ln>
                      <a:solidFill>
                        <a:schemeClr val="tx1"/>
                      </a:solidFill>
                    </a:ln>
                    <a:solidFill>
                      <a:schemeClr val="bg1"/>
                    </a:solidFill>
                  </a:rPr>
                  <a:t>Create a Tie or Bag Company </a:t>
                </a:r>
                <a:endParaRPr lang="en-US" dirty="0">
                  <a:ln>
                    <a:solidFill>
                      <a:schemeClr val="tx1"/>
                    </a:solidFill>
                  </a:ln>
                  <a:solidFill>
                    <a:schemeClr val="bg1"/>
                  </a:solidFill>
                </a:endParaRPr>
              </a:p>
            </p:txBody>
          </p:sp>
        </p:grpSp>
        <p:pic>
          <p:nvPicPr>
            <p:cNvPr id="4100" name="Picture 4" descr="http://cliparts.co/cliparts/8TG/Eyz/8TGEyzep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7310" y="1973968"/>
              <a:ext cx="3989381" cy="1988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rot="20676823">
            <a:off x="3867956" y="1505756"/>
            <a:ext cx="5153780" cy="5153780"/>
            <a:chOff x="3380620" y="2542420"/>
            <a:chExt cx="5153780" cy="5153780"/>
          </a:xfrm>
        </p:grpSpPr>
        <p:sp>
          <p:nvSpPr>
            <p:cNvPr id="7" name="7-Point Star 6"/>
            <p:cNvSpPr/>
            <p:nvPr/>
          </p:nvSpPr>
          <p:spPr>
            <a:xfrm>
              <a:off x="3380620" y="2542420"/>
              <a:ext cx="5153780" cy="5153780"/>
            </a:xfrm>
            <a:prstGeom prst="star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403969" y="3678943"/>
              <a:ext cx="3107084" cy="2880734"/>
            </a:xfrm>
            <a:prstGeom prst="rect">
              <a:avLst/>
            </a:prstGeom>
          </p:spPr>
          <p:txBody>
            <a:bodyPr>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700" dirty="0" smtClean="0">
                  <a:ln>
                    <a:solidFill>
                      <a:schemeClr val="tx1"/>
                    </a:solidFill>
                  </a:ln>
                  <a:solidFill>
                    <a:schemeClr val="bg1"/>
                  </a:solidFill>
                </a:rPr>
                <a:t>Create the best product for the best price with the best quality. </a:t>
              </a:r>
              <a:endParaRPr lang="en-US" sz="3700" dirty="0">
                <a:ln>
                  <a:solidFill>
                    <a:schemeClr val="tx1"/>
                  </a:solidFill>
                </a:ln>
                <a:solidFill>
                  <a:schemeClr val="bg1"/>
                </a:solidFill>
              </a:endParaRPr>
            </a:p>
          </p:txBody>
        </p:sp>
      </p:grpSp>
    </p:spTree>
    <p:extLst>
      <p:ext uri="{BB962C8B-B14F-4D97-AF65-F5344CB8AC3E}">
        <p14:creationId xmlns:p14="http://schemas.microsoft.com/office/powerpoint/2010/main" val="32367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6781800" cy="952500"/>
          </a:xfrm>
        </p:spPr>
        <p:txBody>
          <a:bodyPr/>
          <a:lstStyle/>
          <a:p>
            <a:pPr algn="ctr"/>
            <a:r>
              <a:rPr lang="en-US" dirty="0" smtClean="0"/>
              <a:t>Create a Business Plan</a:t>
            </a:r>
            <a:endParaRPr lang="en-US" dirty="0"/>
          </a:p>
        </p:txBody>
      </p:sp>
      <p:sp>
        <p:nvSpPr>
          <p:cNvPr id="3" name="Content Placeholder 2"/>
          <p:cNvSpPr>
            <a:spLocks noGrp="1"/>
          </p:cNvSpPr>
          <p:nvPr>
            <p:ph idx="1"/>
          </p:nvPr>
        </p:nvSpPr>
        <p:spPr>
          <a:xfrm>
            <a:off x="152400" y="1371600"/>
            <a:ext cx="8382000" cy="3810000"/>
          </a:xfrm>
        </p:spPr>
        <p:txBody>
          <a:bodyPr>
            <a:normAutofit lnSpcReduction="10000"/>
          </a:bodyPr>
          <a:lstStyle/>
          <a:p>
            <a:r>
              <a:rPr lang="en-US" b="1" dirty="0" smtClean="0"/>
              <a:t>Select the “Employees” You Will Be Working With</a:t>
            </a:r>
          </a:p>
          <a:p>
            <a:r>
              <a:rPr lang="en-US" b="1" dirty="0" smtClean="0"/>
              <a:t>Decide Between Tie or Bag</a:t>
            </a:r>
          </a:p>
          <a:p>
            <a:r>
              <a:rPr lang="en-US" b="1" dirty="0" smtClean="0"/>
              <a:t>Create a Company Name</a:t>
            </a:r>
          </a:p>
          <a:p>
            <a:r>
              <a:rPr lang="en-US" b="1" dirty="0" smtClean="0"/>
              <a:t>Determine the Goals of the Company</a:t>
            </a:r>
          </a:p>
          <a:p>
            <a:r>
              <a:rPr lang="en-US" b="1" dirty="0" smtClean="0"/>
              <a:t>Address Possible Company Concerns</a:t>
            </a:r>
          </a:p>
          <a:p>
            <a:r>
              <a:rPr lang="en-US" b="1" dirty="0" smtClean="0"/>
              <a:t>Create a Plan of Action</a:t>
            </a:r>
          </a:p>
          <a:p>
            <a:pPr marL="969963" indent="0"/>
            <a:r>
              <a:rPr lang="en-US" dirty="0" smtClean="0"/>
              <a:t>Supplies needed?</a:t>
            </a:r>
            <a:endParaRPr lang="en-US" dirty="0"/>
          </a:p>
          <a:p>
            <a:pPr marL="969963" indent="0"/>
            <a:r>
              <a:rPr lang="en-US" dirty="0"/>
              <a:t>T</a:t>
            </a:r>
            <a:r>
              <a:rPr lang="en-US" dirty="0" smtClean="0"/>
              <a:t>arget market</a:t>
            </a:r>
            <a:r>
              <a:rPr lang="en-US" dirty="0"/>
              <a:t>?</a:t>
            </a:r>
          </a:p>
          <a:p>
            <a:pPr marL="969963" indent="0"/>
            <a:r>
              <a:rPr lang="en-US" dirty="0" smtClean="0"/>
              <a:t>Effective advertising?</a:t>
            </a:r>
            <a:endParaRPr lang="en-US" dirty="0"/>
          </a:p>
          <a:p>
            <a:pPr lvl="1"/>
            <a:endParaRPr lang="en-US" b="1" dirty="0"/>
          </a:p>
        </p:txBody>
      </p:sp>
      <p:pic>
        <p:nvPicPr>
          <p:cNvPr id="2050" name="Picture 2" descr="http://www.mpeurope.org/wp-content/uploads/2015/05/canstockphoto111304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8922" y="1905000"/>
            <a:ext cx="3538878" cy="2362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0" y="4648200"/>
            <a:ext cx="9067800" cy="16764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US" b="1" u="sng" dirty="0" smtClean="0"/>
              <a:t>What Will You Make?  Be Creative! </a:t>
            </a:r>
          </a:p>
          <a:p>
            <a:pPr marL="165100" indent="-165100"/>
            <a:r>
              <a:rPr lang="en-US" sz="2200" b="1" dirty="0" smtClean="0"/>
              <a:t>Bow Ties, Pocket Ties, Glow in the Dark Ties, Textured Ties, Zipper Ties</a:t>
            </a:r>
          </a:p>
          <a:p>
            <a:pPr marL="165100" indent="-165100"/>
            <a:r>
              <a:rPr lang="en-US" sz="2200" b="1" dirty="0" err="1" smtClean="0"/>
              <a:t>Ribboned</a:t>
            </a:r>
            <a:r>
              <a:rPr lang="en-US" sz="2200" b="1" dirty="0" smtClean="0"/>
              <a:t> Bags, Pocket Bags, Embroidered Bags, Etc.</a:t>
            </a:r>
            <a:endParaRPr lang="en-US" sz="2200" b="1" dirty="0"/>
          </a:p>
        </p:txBody>
      </p:sp>
    </p:spTree>
    <p:extLst>
      <p:ext uri="{BB962C8B-B14F-4D97-AF65-F5344CB8AC3E}">
        <p14:creationId xmlns:p14="http://schemas.microsoft.com/office/powerpoint/2010/main" val="310327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dirty="0" smtClean="0"/>
              <a:t>Advertisement Plan</a:t>
            </a:r>
            <a:endParaRPr lang="en-US" dirty="0"/>
          </a:p>
        </p:txBody>
      </p:sp>
      <p:sp>
        <p:nvSpPr>
          <p:cNvPr id="7" name="Content Placeholder 2"/>
          <p:cNvSpPr>
            <a:spLocks noGrp="1"/>
          </p:cNvSpPr>
          <p:nvPr>
            <p:ph idx="1"/>
          </p:nvPr>
        </p:nvSpPr>
        <p:spPr>
          <a:xfrm>
            <a:off x="152400" y="1143000"/>
            <a:ext cx="8382000" cy="609600"/>
          </a:xfrm>
        </p:spPr>
        <p:txBody>
          <a:bodyPr>
            <a:normAutofit/>
          </a:bodyPr>
          <a:lstStyle/>
          <a:p>
            <a:r>
              <a:rPr lang="en-US" b="1" dirty="0" smtClean="0"/>
              <a:t>What are ways businesses advertise?</a:t>
            </a:r>
            <a:endParaRPr lang="en-US" b="1" dirty="0"/>
          </a:p>
        </p:txBody>
      </p:sp>
      <p:pic>
        <p:nvPicPr>
          <p:cNvPr id="6152" name="Picture 8" descr="https://www.echodgraphics.com/itemimageslarge/apple%20ipad%20mini%20billboard.jpg"/>
          <p:cNvPicPr>
            <a:picLocks noChangeAspect="1" noChangeArrowheads="1"/>
          </p:cNvPicPr>
          <p:nvPr/>
        </p:nvPicPr>
        <p:blipFill rotWithShape="1">
          <a:blip r:embed="rId2">
            <a:extLst>
              <a:ext uri="{28A0092B-C50C-407E-A947-70E740481C1C}">
                <a14:useLocalDpi xmlns:a14="http://schemas.microsoft.com/office/drawing/2010/main" val="0"/>
              </a:ext>
            </a:extLst>
          </a:blip>
          <a:srcRect l="9218" t="28753" r="4990" b="16075"/>
          <a:stretch/>
        </p:blipFill>
        <p:spPr bwMode="auto">
          <a:xfrm>
            <a:off x="3847363" y="1783080"/>
            <a:ext cx="5106137" cy="24551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ipredictus.com/wp-content/uploads/2014/06/tv-remo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560" y="4238205"/>
            <a:ext cx="3384759" cy="2255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676400" y="1961983"/>
            <a:ext cx="2538171" cy="2784348"/>
          </a:xfrm>
          <a:prstGeom prst="rect">
            <a:avLst/>
          </a:prstGeom>
        </p:spPr>
      </p:pic>
      <p:pic>
        <p:nvPicPr>
          <p:cNvPr id="6146" name="Picture 2" descr="http://icons.iconarchive.com/icons/uiconstock/socialmedia/512/Instagram-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2155063" cy="21550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socialmediatoday.com/sites/default/files/post_main_images/social_media_1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245" t="9466" r="10089" b="8867"/>
          <a:stretch/>
        </p:blipFill>
        <p:spPr bwMode="auto">
          <a:xfrm>
            <a:off x="328371" y="4238205"/>
            <a:ext cx="2667000" cy="21780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redlance.com/wp/wp-content/uploads/2013/03/facebook-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4700" y="4038600"/>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im89.gulfup.com/Kv45q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727" t="11493" r="13402" b="6840"/>
          <a:stretch/>
        </p:blipFill>
        <p:spPr bwMode="auto">
          <a:xfrm>
            <a:off x="6983319" y="1264920"/>
            <a:ext cx="1857781" cy="146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77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dirty="0" smtClean="0"/>
              <a:t>Advertisement Plan</a:t>
            </a:r>
            <a:endParaRPr lang="en-US" dirty="0"/>
          </a:p>
        </p:txBody>
      </p:sp>
      <p:sp>
        <p:nvSpPr>
          <p:cNvPr id="7" name="Content Placeholder 2"/>
          <p:cNvSpPr>
            <a:spLocks noGrp="1"/>
          </p:cNvSpPr>
          <p:nvPr>
            <p:ph idx="1"/>
          </p:nvPr>
        </p:nvSpPr>
        <p:spPr>
          <a:xfrm>
            <a:off x="152400" y="1371600"/>
            <a:ext cx="8382000" cy="685800"/>
          </a:xfrm>
        </p:spPr>
        <p:txBody>
          <a:bodyPr>
            <a:normAutofit/>
          </a:bodyPr>
          <a:lstStyle/>
          <a:p>
            <a:r>
              <a:rPr lang="en-US" b="1" dirty="0" smtClean="0"/>
              <a:t>How will YOUR company advertise?  </a:t>
            </a:r>
            <a:endParaRPr lang="en-US" dirty="0"/>
          </a:p>
          <a:p>
            <a:pPr lvl="1"/>
            <a:endParaRPr lang="en-US" b="1" dirty="0"/>
          </a:p>
        </p:txBody>
      </p:sp>
      <p:pic>
        <p:nvPicPr>
          <p:cNvPr id="3" name="Picture 2"/>
          <p:cNvPicPr>
            <a:picLocks noChangeAspect="1"/>
          </p:cNvPicPr>
          <p:nvPr/>
        </p:nvPicPr>
        <p:blipFill>
          <a:blip r:embed="rId2"/>
          <a:stretch>
            <a:fillRect/>
          </a:stretch>
        </p:blipFill>
        <p:spPr>
          <a:xfrm>
            <a:off x="228600" y="1905000"/>
            <a:ext cx="3862387" cy="220471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791200" y="1565720"/>
            <a:ext cx="2819400" cy="4031359"/>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810000" y="3352800"/>
            <a:ext cx="2216426" cy="3186113"/>
          </a:xfrm>
          <a:prstGeom prst="rect">
            <a:avLst/>
          </a:prstGeom>
          <a:ln>
            <a:solidFill>
              <a:schemeClr val="tx1"/>
            </a:solidFill>
          </a:ln>
        </p:spPr>
      </p:pic>
      <p:pic>
        <p:nvPicPr>
          <p:cNvPr id="7170" name="Picture 2" descr="http://www.girlsincwestchester.org/wp-content/uploads/2014/04/POP-logo-for-Save-the-Date-11.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3763" y="4643110"/>
            <a:ext cx="2686737" cy="20265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26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04800"/>
            <a:ext cx="6781800" cy="838200"/>
          </a:xfrm>
        </p:spPr>
        <p:txBody>
          <a:bodyPr>
            <a:normAutofit fontScale="90000"/>
          </a:bodyPr>
          <a:lstStyle/>
          <a:p>
            <a:pPr algn="ctr"/>
            <a:r>
              <a:rPr lang="en-US" dirty="0" smtClean="0"/>
              <a:t>Market Survey</a:t>
            </a:r>
            <a:endParaRPr lang="en-US" dirty="0"/>
          </a:p>
        </p:txBody>
      </p:sp>
      <p:sp>
        <p:nvSpPr>
          <p:cNvPr id="3" name="Content Placeholder 2"/>
          <p:cNvSpPr>
            <a:spLocks noGrp="1"/>
          </p:cNvSpPr>
          <p:nvPr>
            <p:ph idx="1"/>
          </p:nvPr>
        </p:nvSpPr>
        <p:spPr>
          <a:xfrm>
            <a:off x="762000" y="1066800"/>
            <a:ext cx="7543800" cy="3886200"/>
          </a:xfrm>
        </p:spPr>
        <p:txBody>
          <a:bodyPr/>
          <a:lstStyle/>
          <a:p>
            <a:r>
              <a:rPr lang="en-US" b="1" dirty="0" smtClean="0"/>
              <a:t>Each member of your team will be required to survey FOUR different people on the product you will be selling. Use the survey in your booklet.  Plan ahead so you can use the information to plan your project.  </a:t>
            </a:r>
          </a:p>
          <a:p>
            <a:endParaRPr lang="en-US" sz="1500" b="1" dirty="0"/>
          </a:p>
          <a:p>
            <a:r>
              <a:rPr lang="en-US" b="1" dirty="0" smtClean="0"/>
              <a:t>Survey data from faculty and staff at school will be provided for you so you must collect data from other people.  No teachers allowed!  </a:t>
            </a:r>
          </a:p>
          <a:p>
            <a:endParaRPr lang="en-US" dirty="0"/>
          </a:p>
          <a:p>
            <a:endParaRPr lang="en-US" dirty="0"/>
          </a:p>
        </p:txBody>
      </p:sp>
      <p:pic>
        <p:nvPicPr>
          <p:cNvPr id="4" name="Picture 3" descr="http://previews.123rf.com/images/cteconsulting/cteconsulting1008/cteconsulting100800083/7559577-Purses-Stock-Vector-bag-handbag-handbags.jpg"/>
          <p:cNvPicPr/>
          <p:nvPr/>
        </p:nvPicPr>
        <p:blipFill rotWithShape="1">
          <a:blip r:embed="rId2" cstate="print">
            <a:extLst>
              <a:ext uri="{28A0092B-C50C-407E-A947-70E740481C1C}">
                <a14:useLocalDpi xmlns:a14="http://schemas.microsoft.com/office/drawing/2010/main" val="0"/>
              </a:ext>
            </a:extLst>
          </a:blip>
          <a:srcRect t="49775" r="41892" b="2252"/>
          <a:stretch/>
        </p:blipFill>
        <p:spPr bwMode="auto">
          <a:xfrm>
            <a:off x="4677230" y="4263390"/>
            <a:ext cx="2409370" cy="2192899"/>
          </a:xfrm>
          <a:prstGeom prst="rect">
            <a:avLst/>
          </a:prstGeom>
          <a:noFill/>
          <a:ln>
            <a:solidFill>
              <a:schemeClr val="tx1"/>
            </a:solidFill>
          </a:ln>
          <a:extLst>
            <a:ext uri="{53640926-AAD7-44D8-BBD7-CCE9431645EC}">
              <a14:shadowObscured xmlns:a14="http://schemas.microsoft.com/office/drawing/2010/main"/>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267200"/>
            <a:ext cx="2314203" cy="2192899"/>
          </a:xfrm>
          <a:prstGeom prst="rect">
            <a:avLst/>
          </a:prstGeom>
          <a:noFill/>
          <a:ln>
            <a:solidFill>
              <a:schemeClr val="tx1"/>
            </a:solidFill>
          </a:ln>
        </p:spPr>
      </p:pic>
    </p:spTree>
    <p:extLst>
      <p:ext uri="{BB962C8B-B14F-4D97-AF65-F5344CB8AC3E}">
        <p14:creationId xmlns:p14="http://schemas.microsoft.com/office/powerpoint/2010/main" val="3320799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pPr algn="ctr"/>
            <a:endParaRPr lang="en-US"/>
          </a:p>
        </p:txBody>
      </p:sp>
      <p:sp>
        <p:nvSpPr>
          <p:cNvPr id="2" name="Title 1"/>
          <p:cNvSpPr>
            <a:spLocks noGrp="1"/>
          </p:cNvSpPr>
          <p:nvPr>
            <p:ph type="ctrTitle"/>
          </p:nvPr>
        </p:nvSpPr>
        <p:spPr>
          <a:xfrm>
            <a:off x="380999" y="342901"/>
            <a:ext cx="8414657" cy="1866900"/>
          </a:xfrm>
        </p:spPr>
        <p:txBody>
          <a:bodyPr>
            <a:noAutofit/>
          </a:bodyPr>
          <a:lstStyle/>
          <a:p>
            <a:r>
              <a:rPr lang="en-US" sz="5400" dirty="0"/>
              <a:t>Careers Related to Clothing </a:t>
            </a:r>
            <a:r>
              <a:rPr lang="en-US" sz="5400" dirty="0" smtClean="0"/>
              <a:t>Production </a:t>
            </a:r>
            <a:r>
              <a:rPr lang="en-US" sz="5400" dirty="0"/>
              <a:t>&amp;</a:t>
            </a:r>
            <a:r>
              <a:rPr lang="en-US" sz="5400" dirty="0" smtClean="0"/>
              <a:t> Fashion Design</a:t>
            </a:r>
            <a:endParaRPr lang="en-US" sz="5400" dirty="0"/>
          </a:p>
        </p:txBody>
      </p:sp>
      <p:pic>
        <p:nvPicPr>
          <p:cNvPr id="1027" name="Picture 3"/>
          <p:cNvPicPr>
            <a:picLocks noChangeAspect="1" noChangeArrowheads="1"/>
          </p:cNvPicPr>
          <p:nvPr/>
        </p:nvPicPr>
        <p:blipFill>
          <a:blip r:embed="rId3" cstate="print"/>
          <a:srcRect/>
          <a:stretch>
            <a:fillRect/>
          </a:stretch>
        </p:blipFill>
        <p:spPr bwMode="auto">
          <a:xfrm>
            <a:off x="1883986" y="2343151"/>
            <a:ext cx="5376028" cy="3829049"/>
          </a:xfrm>
          <a:prstGeom prst="rect">
            <a:avLst/>
          </a:prstGeom>
          <a:noFill/>
          <a:ln w="9525">
            <a:noFill/>
            <a:miter lim="800000"/>
            <a:headEnd/>
            <a:tailEnd/>
          </a:ln>
          <a:effectLst/>
        </p:spPr>
      </p:pic>
      <p:sp>
        <p:nvSpPr>
          <p:cNvPr id="7" name="Rectangle 6"/>
          <p:cNvSpPr/>
          <p:nvPr/>
        </p:nvSpPr>
        <p:spPr>
          <a:xfrm>
            <a:off x="217715" y="214313"/>
            <a:ext cx="8708571" cy="6429375"/>
          </a:xfrm>
          <a:prstGeom prst="rect">
            <a:avLst/>
          </a:prstGeom>
          <a:noFill/>
          <a:ln w="762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pPr algn="ctr"/>
            <a:endParaRPr lang="en-US"/>
          </a:p>
        </p:txBody>
      </p:sp>
      <p:sp>
        <p:nvSpPr>
          <p:cNvPr id="8" name="Rectangle 7"/>
          <p:cNvSpPr/>
          <p:nvPr/>
        </p:nvSpPr>
        <p:spPr>
          <a:xfrm>
            <a:off x="348343" y="342900"/>
            <a:ext cx="8447314" cy="617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pPr algn="ctr"/>
            <a:endParaRPr lang="en-US"/>
          </a:p>
        </p:txBody>
      </p:sp>
    </p:spTree>
    <p:extLst>
      <p:ext uri="{BB962C8B-B14F-4D97-AF65-F5344CB8AC3E}">
        <p14:creationId xmlns:p14="http://schemas.microsoft.com/office/powerpoint/2010/main" val="3816559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7543800" cy="914400"/>
          </a:xfrm>
        </p:spPr>
        <p:txBody>
          <a:bodyPr>
            <a:normAutofit/>
          </a:bodyPr>
          <a:lstStyle/>
          <a:p>
            <a:pPr algn="ctr"/>
            <a:r>
              <a:rPr lang="en-US" dirty="0" smtClean="0"/>
              <a:t>Entrepreneurship Contest</a:t>
            </a:r>
            <a:endParaRPr lang="en-US" dirty="0"/>
          </a:p>
        </p:txBody>
      </p:sp>
      <p:sp>
        <p:nvSpPr>
          <p:cNvPr id="3" name="Content Placeholder 2"/>
          <p:cNvSpPr>
            <a:spLocks noGrp="1"/>
          </p:cNvSpPr>
          <p:nvPr>
            <p:ph idx="1"/>
          </p:nvPr>
        </p:nvSpPr>
        <p:spPr>
          <a:xfrm>
            <a:off x="315144" y="1066800"/>
            <a:ext cx="5933256" cy="1981200"/>
          </a:xfrm>
        </p:spPr>
        <p:txBody>
          <a:bodyPr>
            <a:normAutofit lnSpcReduction="10000"/>
          </a:bodyPr>
          <a:lstStyle/>
          <a:p>
            <a:r>
              <a:rPr lang="en-US" b="1" dirty="0" smtClean="0"/>
              <a:t>Work Together</a:t>
            </a:r>
          </a:p>
          <a:p>
            <a:r>
              <a:rPr lang="en-US" b="1" dirty="0" smtClean="0"/>
              <a:t>Multi-Task/Split the Duties (One designer, one advertiser, etc.)</a:t>
            </a:r>
          </a:p>
          <a:p>
            <a:r>
              <a:rPr lang="en-US" b="1" dirty="0" smtClean="0"/>
              <a:t>Everyone does their part (Dependability)</a:t>
            </a:r>
          </a:p>
          <a:p>
            <a:r>
              <a:rPr lang="en-US" b="1" dirty="0" smtClean="0"/>
              <a:t>All SEWING must be done at school</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0189">
            <a:off x="2076409" y="3894035"/>
            <a:ext cx="4933950" cy="2705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6079"/>
          <a:stretch/>
        </p:blipFill>
        <p:spPr bwMode="auto">
          <a:xfrm rot="21340175">
            <a:off x="182051" y="3103361"/>
            <a:ext cx="2169585" cy="288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rot="20560502">
            <a:off x="6880629" y="1175722"/>
            <a:ext cx="1523174" cy="584775"/>
          </a:xfrm>
          <a:prstGeom prst="rect">
            <a:avLst/>
          </a:prstGeom>
          <a:noFill/>
        </p:spPr>
        <p:txBody>
          <a:bodyPr wrap="none" rtlCol="0">
            <a:spAutoFit/>
          </a:bodyPr>
          <a:lstStyle/>
          <a:p>
            <a:r>
              <a:rPr lang="en-US" sz="3200" dirty="0" smtClean="0">
                <a:latin typeface="+mj-lt"/>
              </a:rPr>
              <a:t>Best Tie</a:t>
            </a:r>
            <a:endParaRPr lang="en-US" sz="3200" dirty="0">
              <a:latin typeface="+mj-lt"/>
            </a:endParaRPr>
          </a:p>
        </p:txBody>
      </p:sp>
      <p:sp>
        <p:nvSpPr>
          <p:cNvPr id="7" name="TextBox 6"/>
          <p:cNvSpPr txBox="1"/>
          <p:nvPr/>
        </p:nvSpPr>
        <p:spPr>
          <a:xfrm rot="901098">
            <a:off x="6356448" y="2292433"/>
            <a:ext cx="2571538" cy="584775"/>
          </a:xfrm>
          <a:prstGeom prst="rect">
            <a:avLst/>
          </a:prstGeom>
          <a:noFill/>
        </p:spPr>
        <p:txBody>
          <a:bodyPr wrap="none" rtlCol="0">
            <a:spAutoFit/>
          </a:bodyPr>
          <a:lstStyle/>
          <a:p>
            <a:r>
              <a:rPr lang="en-US" sz="3200" dirty="0" smtClean="0">
                <a:latin typeface="+mj-lt"/>
              </a:rPr>
              <a:t>Best Business</a:t>
            </a:r>
            <a:endParaRPr lang="en-US" sz="3200" dirty="0">
              <a:latin typeface="+mj-lt"/>
            </a:endParaRPr>
          </a:p>
        </p:txBody>
      </p:sp>
      <p:sp>
        <p:nvSpPr>
          <p:cNvPr id="8" name="TextBox 7"/>
          <p:cNvSpPr txBox="1"/>
          <p:nvPr/>
        </p:nvSpPr>
        <p:spPr>
          <a:xfrm rot="455557">
            <a:off x="7433384" y="1806000"/>
            <a:ext cx="1657826" cy="584775"/>
          </a:xfrm>
          <a:prstGeom prst="rect">
            <a:avLst/>
          </a:prstGeom>
          <a:noFill/>
        </p:spPr>
        <p:txBody>
          <a:bodyPr wrap="none" rtlCol="0">
            <a:spAutoFit/>
          </a:bodyPr>
          <a:lstStyle/>
          <a:p>
            <a:r>
              <a:rPr lang="en-US" sz="3200" dirty="0" smtClean="0">
                <a:latin typeface="+mj-lt"/>
              </a:rPr>
              <a:t>Best Bag</a:t>
            </a:r>
            <a:endParaRPr lang="en-US" sz="3200" dirty="0">
              <a:latin typeface="+mj-lt"/>
            </a:endParaRPr>
          </a:p>
        </p:txBody>
      </p:sp>
      <p:pic>
        <p:nvPicPr>
          <p:cNvPr id="9218" name="Picture 2" descr="https://s-media-cache-ak0.pinimg.com/236x/ed/35/1e/ed351e607ee5df572bb989aeb82f8bb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934" y="3183965"/>
            <a:ext cx="22479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6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6781800" cy="914400"/>
          </a:xfrm>
        </p:spPr>
        <p:txBody>
          <a:bodyPr/>
          <a:lstStyle/>
          <a:p>
            <a:pPr algn="ctr"/>
            <a:r>
              <a:rPr lang="en-US" dirty="0" smtClean="0"/>
              <a:t>Business Evaluation</a:t>
            </a:r>
            <a:endParaRPr lang="en-US" dirty="0"/>
          </a:p>
        </p:txBody>
      </p:sp>
      <p:sp>
        <p:nvSpPr>
          <p:cNvPr id="3" name="Content Placeholder 2"/>
          <p:cNvSpPr>
            <a:spLocks noGrp="1"/>
          </p:cNvSpPr>
          <p:nvPr>
            <p:ph idx="1"/>
          </p:nvPr>
        </p:nvSpPr>
        <p:spPr>
          <a:xfrm>
            <a:off x="228600" y="1143000"/>
            <a:ext cx="5029200" cy="5181600"/>
          </a:xfrm>
        </p:spPr>
        <p:txBody>
          <a:bodyPr>
            <a:normAutofit/>
          </a:bodyPr>
          <a:lstStyle/>
          <a:p>
            <a:r>
              <a:rPr lang="en-US" b="1" dirty="0" smtClean="0"/>
              <a:t>At the end of the contest, fill out the Business Evaluation form in the packet.  </a:t>
            </a:r>
          </a:p>
          <a:p>
            <a:r>
              <a:rPr lang="en-US" b="1" dirty="0" smtClean="0"/>
              <a:t>Each person fills out their own evaluation.  </a:t>
            </a:r>
          </a:p>
          <a:p>
            <a:r>
              <a:rPr lang="en-US" b="1" dirty="0" smtClean="0"/>
              <a:t>The teacher is the ONLY one who sees this evaluation so be honest and fair as you evaluate your co-workers.</a:t>
            </a:r>
          </a:p>
          <a:p>
            <a:r>
              <a:rPr lang="en-US" b="1" dirty="0" smtClean="0"/>
              <a:t>Tear this page out of your packet and turn it in.  </a:t>
            </a:r>
            <a:endParaRPr lang="en-US" b="1" dirty="0"/>
          </a:p>
        </p:txBody>
      </p:sp>
      <p:pic>
        <p:nvPicPr>
          <p:cNvPr id="4098" name="Picture 2" descr="http://suryamuliainternational.com/images/bc-business_evalu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62061" r="4102"/>
          <a:stretch/>
        </p:blipFill>
        <p:spPr bwMode="auto">
          <a:xfrm>
            <a:off x="5105400" y="1790700"/>
            <a:ext cx="3869966" cy="3886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626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5143" y="386953"/>
            <a:ext cx="8853714" cy="898922"/>
          </a:xfrm>
          <a:prstGeom prst="rect">
            <a:avLst/>
          </a:prstGeom>
        </p:spPr>
        <p:txBody>
          <a:bodyPr vert="horz" lIns="91432" tIns="45716" rIns="91432" bIns="45716" rtlCol="0">
            <a:noAutofit/>
          </a:bodyPr>
          <a:lstStyle/>
          <a:p>
            <a:pPr marL="486524" indent="-486524" defTabSz="914318">
              <a:spcBef>
                <a:spcPct val="20000"/>
              </a:spcBef>
              <a:defRPr/>
            </a:pPr>
            <a:r>
              <a:rPr lang="en-US" sz="4400" b="1" u="sng" dirty="0"/>
              <a:t>Apparel Production &amp; Distribution</a:t>
            </a:r>
            <a:endParaRPr lang="en-US" sz="4400" dirty="0"/>
          </a:p>
        </p:txBody>
      </p:sp>
      <p:pic>
        <p:nvPicPr>
          <p:cNvPr id="1026" name="Picture 2" descr="http://www.fibre2fashion.com/news/images/162/1624021729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257933"/>
            <a:ext cx="8128000" cy="531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36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5143" y="386953"/>
            <a:ext cx="8853714" cy="898922"/>
          </a:xfrm>
          <a:prstGeom prst="rect">
            <a:avLst/>
          </a:prstGeom>
        </p:spPr>
        <p:txBody>
          <a:bodyPr vert="horz" lIns="91432" tIns="45716" rIns="91432" bIns="45716" rtlCol="0">
            <a:noAutofit/>
          </a:bodyPr>
          <a:lstStyle/>
          <a:p>
            <a:pPr marL="486524" indent="-486524" algn="ctr" defTabSz="914318">
              <a:spcBef>
                <a:spcPct val="20000"/>
              </a:spcBef>
              <a:defRPr/>
            </a:pPr>
            <a:r>
              <a:rPr lang="en-US" sz="4700" b="1" u="sng" dirty="0"/>
              <a:t>Fashion Designer</a:t>
            </a:r>
            <a:endParaRPr lang="en-US" sz="4700" dirty="0"/>
          </a:p>
        </p:txBody>
      </p:sp>
      <p:pic>
        <p:nvPicPr>
          <p:cNvPr id="14338" name="Picture 2" descr="http://www.bls.gov/ooh/images/22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9" y="1671638"/>
            <a:ext cx="3556000" cy="490061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messycloset.com/pictures/fashion/blog/774-become-a-fashion-designer-7ac389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400" y="1412959"/>
            <a:ext cx="4762721" cy="351622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t2.gstatic.com/images?q=tbn:ANd9GcSRJubrU8mYIKvmOZPOMLtwhu9emWiAWesKNPwUr34Qd4_dM78K:luxebeatmag.com/wp-content/uploads/2014/02/shutterstock_115214350-fashion-designer-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960" y="4431789"/>
            <a:ext cx="3267598" cy="214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1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5143" y="386953"/>
            <a:ext cx="8853714" cy="898922"/>
          </a:xfrm>
          <a:prstGeom prst="rect">
            <a:avLst/>
          </a:prstGeom>
        </p:spPr>
        <p:txBody>
          <a:bodyPr vert="horz" lIns="91432" tIns="45716" rIns="91432" bIns="45716" rtlCol="0">
            <a:noAutofit/>
          </a:bodyPr>
          <a:lstStyle/>
          <a:p>
            <a:pPr marL="486524" indent="-486524" algn="ctr" defTabSz="914318">
              <a:spcBef>
                <a:spcPct val="20000"/>
              </a:spcBef>
              <a:defRPr/>
            </a:pPr>
            <a:r>
              <a:rPr lang="en-US" sz="4700" b="1" u="sng" dirty="0"/>
              <a:t>Costume Designer</a:t>
            </a:r>
            <a:endParaRPr lang="en-US" sz="4700" dirty="0"/>
          </a:p>
        </p:txBody>
      </p:sp>
      <p:pic>
        <p:nvPicPr>
          <p:cNvPr id="7172" name="Picture 4" descr="http://www-tc.pbs.org/arts/media/nuarte/assets/08-the-costumes.jpg"/>
          <p:cNvPicPr>
            <a:picLocks noChangeAspect="1" noChangeArrowheads="1"/>
          </p:cNvPicPr>
          <p:nvPr/>
        </p:nvPicPr>
        <p:blipFill rotWithShape="1">
          <a:blip r:embed="rId3">
            <a:extLst>
              <a:ext uri="{28A0092B-C50C-407E-A947-70E740481C1C}">
                <a14:useLocalDpi xmlns:a14="http://schemas.microsoft.com/office/drawing/2010/main" val="0"/>
              </a:ext>
            </a:extLst>
          </a:blip>
          <a:srcRect r="28196"/>
          <a:stretch/>
        </p:blipFill>
        <p:spPr bwMode="auto">
          <a:xfrm>
            <a:off x="4104424" y="1285876"/>
            <a:ext cx="4168719" cy="32146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mg.gawkerassets.com/img/18pymtzm555tjjpg/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14" y="1242120"/>
            <a:ext cx="2757714" cy="290125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t0.gstatic.com/images?q=tbn:ANd9GcQmZ-wiQjAoc12qTv5uZOWsgZwWH8nuIsMmx6qOkIHfJL0eGai_:img2.timeinc.net/ew/i/2013/02/27/GOT-Costume-Designer_510x3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429" y="3556835"/>
            <a:ext cx="4688697" cy="286643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empireonline.com/images/uploaded/american-hustle-costume-design-michael-wilkin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1419" y="4435234"/>
            <a:ext cx="3477438" cy="220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98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5143" y="386953"/>
            <a:ext cx="8853714" cy="898922"/>
          </a:xfrm>
          <a:prstGeom prst="rect">
            <a:avLst/>
          </a:prstGeom>
        </p:spPr>
        <p:txBody>
          <a:bodyPr vert="horz" lIns="91432" tIns="45716" rIns="91432" bIns="45716" rtlCol="0">
            <a:noAutofit/>
          </a:bodyPr>
          <a:lstStyle/>
          <a:p>
            <a:pPr algn="ctr" defTabSz="914318">
              <a:spcBef>
                <a:spcPct val="20000"/>
              </a:spcBef>
              <a:defRPr/>
            </a:pPr>
            <a:r>
              <a:rPr lang="en-US" sz="4700" b="1" u="sng" dirty="0"/>
              <a:t>Fashion Merchandiser</a:t>
            </a:r>
            <a:endParaRPr lang="en-US" sz="4700" dirty="0"/>
          </a:p>
        </p:txBody>
      </p:sp>
      <p:pic>
        <p:nvPicPr>
          <p:cNvPr id="6146" name="Picture 2" descr="http://www.limcollege.edu/images/1634_01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32" y="1214437"/>
            <a:ext cx="8221738" cy="538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77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5143" y="386953"/>
            <a:ext cx="8853714" cy="898922"/>
          </a:xfrm>
          <a:prstGeom prst="rect">
            <a:avLst/>
          </a:prstGeom>
        </p:spPr>
        <p:txBody>
          <a:bodyPr vert="horz" lIns="91432" tIns="45716" rIns="91432" bIns="45716" rtlCol="0">
            <a:noAutofit/>
          </a:bodyPr>
          <a:lstStyle/>
          <a:p>
            <a:pPr marL="486524" indent="-486524" algn="ctr" defTabSz="914318">
              <a:spcBef>
                <a:spcPct val="20000"/>
              </a:spcBef>
              <a:defRPr/>
            </a:pPr>
            <a:r>
              <a:rPr lang="en-US" sz="4700" b="1" u="sng" dirty="0"/>
              <a:t>Seamstress / Tailor</a:t>
            </a:r>
            <a:endParaRPr lang="en-US" sz="4700" dirty="0"/>
          </a:p>
        </p:txBody>
      </p:sp>
      <p:pic>
        <p:nvPicPr>
          <p:cNvPr id="5122" name="Picture 2" descr="http://i.telegraph.co.uk/multimedia/archive/02538/suit-tailor_253844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262" y="3643313"/>
            <a:ext cx="4980496" cy="30602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fwstyledaily.com/wp-content/uploads/2014/01/Designer-Seamstress-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1571625"/>
            <a:ext cx="4789714"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170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91912"/>
            <a:ext cx="6781800" cy="1600200"/>
          </a:xfrm>
        </p:spPr>
        <p:txBody>
          <a:bodyPr/>
          <a:lstStyle/>
          <a:p>
            <a:r>
              <a:rPr lang="en-US" dirty="0" smtClean="0"/>
              <a:t>More careers…</a:t>
            </a:r>
            <a:endParaRPr lang="en-US" dirty="0"/>
          </a:p>
        </p:txBody>
      </p:sp>
      <p:sp>
        <p:nvSpPr>
          <p:cNvPr id="3" name="Content Placeholder 2"/>
          <p:cNvSpPr>
            <a:spLocks noGrp="1"/>
          </p:cNvSpPr>
          <p:nvPr>
            <p:ph idx="1"/>
          </p:nvPr>
        </p:nvSpPr>
        <p:spPr>
          <a:xfrm>
            <a:off x="762000" y="262128"/>
            <a:ext cx="7543800" cy="6019800"/>
          </a:xfrm>
        </p:spPr>
        <p:txBody>
          <a:bodyPr>
            <a:noAutofit/>
          </a:bodyPr>
          <a:lstStyle/>
          <a:p>
            <a:r>
              <a:rPr lang="en-US" sz="1900" b="1" dirty="0"/>
              <a:t>Apparel Workers</a:t>
            </a:r>
          </a:p>
          <a:p>
            <a:r>
              <a:rPr lang="en-US" sz="1900" b="1" dirty="0"/>
              <a:t>Apparel </a:t>
            </a:r>
            <a:r>
              <a:rPr lang="en-US" sz="1900" b="1" dirty="0" smtClean="0"/>
              <a:t>Manufacturer</a:t>
            </a:r>
            <a:endParaRPr lang="en-US" sz="1900" b="1" dirty="0"/>
          </a:p>
          <a:p>
            <a:r>
              <a:rPr lang="en-US" sz="1900" b="1" dirty="0"/>
              <a:t>Apparel </a:t>
            </a:r>
            <a:r>
              <a:rPr lang="en-US" sz="1900" b="1" dirty="0" smtClean="0"/>
              <a:t>Merchandisers</a:t>
            </a:r>
            <a:endParaRPr lang="en-US" sz="1900" b="1" dirty="0"/>
          </a:p>
          <a:p>
            <a:r>
              <a:rPr lang="en-US" sz="1900" b="1" dirty="0"/>
              <a:t>Buying </a:t>
            </a:r>
            <a:r>
              <a:rPr lang="en-US" sz="1900" b="1" dirty="0" smtClean="0"/>
              <a:t>Agents</a:t>
            </a:r>
            <a:endParaRPr lang="en-US" sz="1900" b="1" dirty="0"/>
          </a:p>
          <a:p>
            <a:r>
              <a:rPr lang="en-US" sz="1900" b="1" dirty="0" smtClean="0"/>
              <a:t>Cutters</a:t>
            </a:r>
            <a:endParaRPr lang="en-US" sz="1900" b="1" dirty="0"/>
          </a:p>
          <a:p>
            <a:r>
              <a:rPr lang="en-US" sz="1900" b="1" dirty="0" smtClean="0"/>
              <a:t>Laundry </a:t>
            </a:r>
            <a:r>
              <a:rPr lang="en-US" sz="1900" b="1" dirty="0"/>
              <a:t>and Dry Cleaning </a:t>
            </a:r>
            <a:r>
              <a:rPr lang="en-US" sz="1900" b="1" dirty="0" smtClean="0"/>
              <a:t>Workers</a:t>
            </a:r>
            <a:endParaRPr lang="en-US" sz="1900" b="1" dirty="0"/>
          </a:p>
          <a:p>
            <a:r>
              <a:rPr lang="en-US" sz="1900" b="1" dirty="0"/>
              <a:t>Merchandise Displayers / Window Dressers / Visual </a:t>
            </a:r>
            <a:r>
              <a:rPr lang="en-US" sz="1900" b="1" dirty="0" smtClean="0"/>
              <a:t>Merchandising</a:t>
            </a:r>
            <a:endParaRPr lang="en-US" sz="1900" b="1" dirty="0"/>
          </a:p>
          <a:p>
            <a:r>
              <a:rPr lang="en-US" sz="1900" b="1" dirty="0"/>
              <a:t>Pattern </a:t>
            </a:r>
            <a:r>
              <a:rPr lang="en-US" sz="1900" b="1" dirty="0" smtClean="0"/>
              <a:t>Makers</a:t>
            </a:r>
            <a:endParaRPr lang="en-US" sz="1900" b="1" dirty="0"/>
          </a:p>
          <a:p>
            <a:r>
              <a:rPr lang="en-US" sz="1900" b="1" dirty="0"/>
              <a:t>Photographers - Fashion &amp; </a:t>
            </a:r>
            <a:r>
              <a:rPr lang="en-US" sz="1900" b="1" dirty="0" smtClean="0"/>
              <a:t>Glamour</a:t>
            </a:r>
            <a:endParaRPr lang="en-US" sz="1900" b="1" dirty="0"/>
          </a:p>
          <a:p>
            <a:r>
              <a:rPr lang="en-US" sz="1900" b="1" dirty="0" smtClean="0"/>
              <a:t>Pressers</a:t>
            </a:r>
            <a:endParaRPr lang="en-US" sz="1900" b="1" dirty="0"/>
          </a:p>
          <a:p>
            <a:r>
              <a:rPr lang="en-US" sz="1900" b="1" dirty="0"/>
              <a:t>Production Management / </a:t>
            </a:r>
            <a:r>
              <a:rPr lang="en-US" sz="1900" b="1" dirty="0" smtClean="0"/>
              <a:t>Engineering</a:t>
            </a:r>
            <a:endParaRPr lang="en-US" sz="1900" b="1" dirty="0"/>
          </a:p>
          <a:p>
            <a:r>
              <a:rPr lang="en-US" sz="1900" b="1" dirty="0"/>
              <a:t>Retailers - </a:t>
            </a:r>
            <a:r>
              <a:rPr lang="en-US" sz="1900" b="1" dirty="0" smtClean="0"/>
              <a:t>clothes</a:t>
            </a:r>
            <a:endParaRPr lang="en-US" sz="1900" b="1" dirty="0"/>
          </a:p>
          <a:p>
            <a:r>
              <a:rPr lang="en-US" sz="1900" b="1" dirty="0"/>
              <a:t>Set and Exhibit </a:t>
            </a:r>
            <a:r>
              <a:rPr lang="en-US" sz="1900" b="1" dirty="0" smtClean="0"/>
              <a:t>Designers</a:t>
            </a:r>
            <a:endParaRPr lang="en-US" sz="1900" b="1" dirty="0"/>
          </a:p>
          <a:p>
            <a:r>
              <a:rPr lang="en-US" sz="1900" b="1" dirty="0" smtClean="0"/>
              <a:t>Shoe </a:t>
            </a:r>
            <a:r>
              <a:rPr lang="en-US" sz="1900" b="1" dirty="0"/>
              <a:t>&amp; Leather </a:t>
            </a:r>
            <a:r>
              <a:rPr lang="en-US" sz="1900" b="1" dirty="0" smtClean="0"/>
              <a:t>Workers</a:t>
            </a:r>
            <a:endParaRPr lang="en-US" sz="1900" b="1" dirty="0"/>
          </a:p>
          <a:p>
            <a:r>
              <a:rPr lang="en-US" sz="1900" b="1" dirty="0"/>
              <a:t>Textile Bleaching &amp; Dyeing Machine </a:t>
            </a:r>
            <a:r>
              <a:rPr lang="en-US" sz="1900" b="1" dirty="0" smtClean="0"/>
              <a:t>Operators</a:t>
            </a:r>
            <a:endParaRPr lang="en-US" sz="1900" b="1" dirty="0"/>
          </a:p>
          <a:p>
            <a:r>
              <a:rPr lang="en-US" sz="1900" b="1" dirty="0"/>
              <a:t>Textile Machine </a:t>
            </a:r>
            <a:r>
              <a:rPr lang="en-US" sz="1900" b="1" dirty="0" smtClean="0"/>
              <a:t>Operators</a:t>
            </a:r>
            <a:endParaRPr lang="en-US" sz="1900" b="1" dirty="0"/>
          </a:p>
          <a:p>
            <a:r>
              <a:rPr lang="en-US" sz="1900" b="1" dirty="0"/>
              <a:t>Writers and Editor Job Descriptions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691" y="2916720"/>
            <a:ext cx="3091434" cy="2112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7199"/>
            <a:ext cx="5124450" cy="1628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762000" y="-18289"/>
            <a:ext cx="6781800" cy="457199"/>
          </a:xfrm>
          <a:prstGeom prst="rect">
            <a:avLst/>
          </a:prstGeom>
        </p:spPr>
        <p:txBody>
          <a:bodyPr vert="horz" lIns="91440" tIns="45720" rIns="91440" bIns="45720" rtlCol="0" anchor="b" anchorCtr="0">
            <a:normAutofit fontScale="9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smtClean="0">
                <a:solidFill>
                  <a:schemeClr val="bg1"/>
                </a:solidFill>
              </a:rPr>
              <a:t>List One</a:t>
            </a:r>
            <a:endParaRPr lang="en-US" sz="3000" dirty="0">
              <a:solidFill>
                <a:schemeClr val="bg1"/>
              </a:solidFill>
            </a:endParaRPr>
          </a:p>
        </p:txBody>
      </p:sp>
    </p:spTree>
    <p:extLst>
      <p:ext uri="{BB962C8B-B14F-4D97-AF65-F5344CB8AC3E}">
        <p14:creationId xmlns:p14="http://schemas.microsoft.com/office/powerpoint/2010/main" val="260084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848600" cy="1600200"/>
          </a:xfrm>
        </p:spPr>
        <p:txBody>
          <a:bodyPr>
            <a:normAutofit/>
          </a:bodyPr>
          <a:lstStyle/>
          <a:p>
            <a:r>
              <a:rPr lang="en-US" dirty="0" smtClean="0"/>
              <a:t>Entrepreneurship Basics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707" y="685800"/>
            <a:ext cx="5826386" cy="3886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1897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762</TotalTime>
  <Words>500</Words>
  <Application>Microsoft Office PowerPoint</Application>
  <PresentationFormat>On-screen Show (4:3)</PresentationFormat>
  <Paragraphs>104</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Impact</vt:lpstr>
      <vt:lpstr>Times New Roman</vt:lpstr>
      <vt:lpstr>NewsPrint</vt:lpstr>
      <vt:lpstr>Free Enterprise &amp; Entrepreneurship </vt:lpstr>
      <vt:lpstr>Careers Related to Clothing Production &amp; Fashion Design</vt:lpstr>
      <vt:lpstr>PowerPoint Presentation</vt:lpstr>
      <vt:lpstr>PowerPoint Presentation</vt:lpstr>
      <vt:lpstr>PowerPoint Presentation</vt:lpstr>
      <vt:lpstr>PowerPoint Presentation</vt:lpstr>
      <vt:lpstr>PowerPoint Presentation</vt:lpstr>
      <vt:lpstr>More careers…</vt:lpstr>
      <vt:lpstr>Entrepreneurship Basics</vt:lpstr>
      <vt:lpstr>What is an Entrepreneur?</vt:lpstr>
      <vt:lpstr>Top 10 Traits of Entrepreneurs</vt:lpstr>
      <vt:lpstr>PowerPoint Presentation</vt:lpstr>
      <vt:lpstr>Top 10 Employability Skills</vt:lpstr>
      <vt:lpstr>PowerPoint Presentation</vt:lpstr>
      <vt:lpstr>PowerPoint Presentation</vt:lpstr>
      <vt:lpstr>Create a Business Plan</vt:lpstr>
      <vt:lpstr>Advertisement Plan</vt:lpstr>
      <vt:lpstr>Advertisement Plan</vt:lpstr>
      <vt:lpstr>Market Survey</vt:lpstr>
      <vt:lpstr>Entrepreneurship Contest</vt:lpstr>
      <vt:lpstr>Business Evaluation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Enterprise</dc:title>
  <dc:creator>Shelli</dc:creator>
  <cp:lastModifiedBy>Owner</cp:lastModifiedBy>
  <cp:revision>54</cp:revision>
  <dcterms:created xsi:type="dcterms:W3CDTF">2015-07-06T14:59:10Z</dcterms:created>
  <dcterms:modified xsi:type="dcterms:W3CDTF">2015-08-11T01:36:40Z</dcterms:modified>
</cp:coreProperties>
</file>