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590A6806-ACEA-41C2-B52D-C478100118CE}" type="datetimeFigureOut">
              <a:rPr lang="en-US" smtClean="0"/>
              <a:t>10/7/2015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01821EF5-BCFA-4D7D-82E8-0CEC60AD8AD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BBO1_XBrbzQ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vicuZS0ChYQ" TargetMode="Externa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J2ONM6n7avA" TargetMode="Externa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slideLayout" Target="../slideLayouts/slideLayout2.xml"/><Relationship Id="rId1" Type="http://schemas.openxmlformats.org/officeDocument/2006/relationships/video" Target="https://www.youtube.com/embed/4VOubVB4CTU" TargetMode="Externa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The cornerstone to all good relationships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COMMUNICATION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219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Conflict arises from differences, both large and small. It occurs whenever people disagree over their values, motivations, perceptions, ideas, or desires. Sometimes these differences appear trivial, but when a conflict triggers strong feelings, a deep personal need is often at the core of the problem. These needs can be a need to feel safe and secure, a need to feel respected and valued, or a need for greater closeness and intimacy.</a:t>
            </a:r>
          </a:p>
        </p:txBody>
      </p:sp>
    </p:spTree>
    <p:extLst>
      <p:ext uri="{BB962C8B-B14F-4D97-AF65-F5344CB8AC3E}">
        <p14:creationId xmlns:p14="http://schemas.microsoft.com/office/powerpoint/2010/main" val="7578549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381000" y="1447800"/>
            <a:ext cx="8305800" cy="4572000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A conflict is more than just a disagreement.</a:t>
            </a:r>
            <a:r>
              <a:rPr lang="en-US" dirty="0"/>
              <a:t> It is a situation in which one or both parties perceive a threat (whether or not the threat is real).</a:t>
            </a:r>
          </a:p>
          <a:p>
            <a:r>
              <a:rPr lang="en-US" b="1" dirty="0"/>
              <a:t>Conflicts continue to fester when ignored.</a:t>
            </a:r>
            <a:r>
              <a:rPr lang="en-US" dirty="0"/>
              <a:t> Because conflicts involve perceived threats to our well-being and survival, they stay with us until we face and resolve them.</a:t>
            </a:r>
          </a:p>
          <a:p>
            <a:r>
              <a:rPr lang="en-US" b="1" dirty="0"/>
              <a:t>We respond to conflicts based on our perceptions</a:t>
            </a:r>
            <a:r>
              <a:rPr lang="en-US" dirty="0"/>
              <a:t> of the situation, not necessarily to an objective review of the facts. Our perceptions are influenced by our life experiences, culture, values, and beliefs.</a:t>
            </a:r>
          </a:p>
          <a:p>
            <a:r>
              <a:rPr lang="en-US" b="1" dirty="0"/>
              <a:t>Conflicts trigger strong emotions.</a:t>
            </a:r>
            <a:r>
              <a:rPr lang="en-US" dirty="0"/>
              <a:t> If you aren’t comfortable with your emotions or able to manage them in times of stress, you won’t be able to resolve conflict successfully.</a:t>
            </a:r>
          </a:p>
          <a:p>
            <a:r>
              <a:rPr lang="en-US" b="1" dirty="0"/>
              <a:t>Conflicts are an opportunity for growth.</a:t>
            </a:r>
            <a:r>
              <a:rPr lang="en-US" dirty="0"/>
              <a:t> When you’re able to resolve conflict in a relationship, it builds trust. You can feel secure knowing your relationship can survive challenges and disagreements.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317051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MANAGEMENT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2136233626"/>
              </p:ext>
            </p:extLst>
          </p:nvPr>
        </p:nvGraphicFramePr>
        <p:xfrm>
          <a:off x="609600" y="1905000"/>
          <a:ext cx="8229600" cy="4572002"/>
        </p:xfrm>
        <a:graphic>
          <a:graphicData uri="http://schemas.openxmlformats.org/drawingml/2006/table">
            <a:tbl>
              <a:tblPr>
                <a:tableStyleId>{46F890A9-2807-4EBB-B81D-B2AA78EC7F39}</a:tableStyleId>
              </a:tblPr>
              <a:tblGrid>
                <a:gridCol w="4114800"/>
                <a:gridCol w="4114800"/>
              </a:tblGrid>
              <a:tr h="387458">
                <a:tc gridSpan="2"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rgbClr val="FF0000"/>
                          </a:solidFill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Healthy and unhealthy ways of managing and resolving conflict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</a:tr>
              <a:tr h="348712"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Unhealthy responses to conflict: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b="1" dirty="0">
                          <a:latin typeface="Aharoni" panose="02010803020104030203" pitchFamily="2" charset="-79"/>
                          <a:cs typeface="Aharoni" panose="02010803020104030203" pitchFamily="2" charset="-79"/>
                        </a:rPr>
                        <a:t>Healthy responses to conflict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424">
                <a:tc>
                  <a:txBody>
                    <a:bodyPr/>
                    <a:lstStyle/>
                    <a:p>
                      <a:r>
                        <a:rPr lang="en-US"/>
                        <a:t>An inability to recognize and respond to the things that matter to the other person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The capacity to recognize and respond to the things that matter to the other person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424">
                <a:tc>
                  <a:txBody>
                    <a:bodyPr/>
                    <a:lstStyle/>
                    <a:p>
                      <a:r>
                        <a:rPr lang="en-US" dirty="0"/>
                        <a:t>Explosive, angry, hurtful, and resentful reactions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Calm, non-defensive, and respectful reactions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46136">
                <a:tc>
                  <a:txBody>
                    <a:bodyPr/>
                    <a:lstStyle/>
                    <a:p>
                      <a:r>
                        <a:rPr lang="en-US"/>
                        <a:t>The withdrawal of love, resulting in rejection, isolation, shaming, and fear of abandonment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/>
                        <a:t>A readiness to forgive and forget, and to move past the conflict without holding resentments or anger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424">
                <a:tc>
                  <a:txBody>
                    <a:bodyPr/>
                    <a:lstStyle/>
                    <a:p>
                      <a:r>
                        <a:rPr lang="en-US"/>
                        <a:t>An inability to compromise or see the other person’s side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The ability to seek compromise and avoid punishing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97424">
                <a:tc>
                  <a:txBody>
                    <a:bodyPr/>
                    <a:lstStyle/>
                    <a:p>
                      <a:r>
                        <a:rPr lang="en-US"/>
                        <a:t>The fear and avoidance of conflict; the expectation of bad outcomes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A belief that facing conflict head on is the best thing for both sides</a:t>
                      </a:r>
                    </a:p>
                  </a:txBody>
                  <a:tcPr marL="0" marR="0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424369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Conflict Resolution</a:t>
            </a:r>
            <a:endParaRPr lang="en-US" dirty="0"/>
          </a:p>
        </p:txBody>
      </p:sp>
      <p:pic>
        <p:nvPicPr>
          <p:cNvPr id="4" name="BBO1_XBrbzQ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371600"/>
            <a:ext cx="8229600" cy="46291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248400"/>
            <a:ext cx="63246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https://www.youtube.com/watch?v=BBO1_XBrbzQ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646138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Resources: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/>
              <a:t>http://www.helpguide.org/</a:t>
            </a:r>
          </a:p>
        </p:txBody>
      </p:sp>
    </p:spTree>
    <p:extLst>
      <p:ext uri="{BB962C8B-B14F-4D97-AF65-F5344CB8AC3E}">
        <p14:creationId xmlns:p14="http://schemas.microsoft.com/office/powerpoint/2010/main" val="15265211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form of spoken communication—our most common form of communication.</a:t>
            </a:r>
          </a:p>
          <a:p>
            <a:r>
              <a:rPr lang="en-US" dirty="0" smtClean="0"/>
              <a:t>Examples:</a:t>
            </a:r>
          </a:p>
          <a:p>
            <a:pPr lvl="1"/>
            <a:r>
              <a:rPr lang="en-US" dirty="0" smtClean="0"/>
              <a:t>Telephone conversations</a:t>
            </a:r>
          </a:p>
          <a:p>
            <a:pPr lvl="1"/>
            <a:r>
              <a:rPr lang="en-US" dirty="0" smtClean="0"/>
              <a:t>In person, face to face</a:t>
            </a:r>
          </a:p>
          <a:p>
            <a:pPr lvl="1"/>
            <a:r>
              <a:rPr lang="en-US" dirty="0" smtClean="0"/>
              <a:t>Via video conferencing</a:t>
            </a:r>
            <a:endParaRPr lang="en-US" dirty="0"/>
          </a:p>
        </p:txBody>
      </p:sp>
      <p:sp>
        <p:nvSpPr>
          <p:cNvPr id="4" name="AutoShape 2" descr="Image result for verbal communication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14800" y="3581400"/>
            <a:ext cx="4890135" cy="2876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7448187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Nonverbal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Greater percentage of our daily communication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1905000"/>
            <a:ext cx="4456525" cy="4243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5029200" y="2209800"/>
            <a:ext cx="327660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Do you think we communicate nonverbally as much? How does technology affect this?</a:t>
            </a:r>
            <a:endParaRPr lang="en-US" sz="28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8899433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The importance of nonverbal communication</a:t>
            </a:r>
            <a:endParaRPr lang="en-US" dirty="0"/>
          </a:p>
        </p:txBody>
      </p:sp>
      <p:pic>
        <p:nvPicPr>
          <p:cNvPr id="4" name="vicuZS0ChYQ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838200" y="1504950"/>
            <a:ext cx="7890933" cy="44386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6248400"/>
            <a:ext cx="7239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https://www.youtube.com/watch?v=vicuZS0ChYQ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19566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Any form of communication sent via written means (handwritten, electronic, </a:t>
            </a:r>
            <a:r>
              <a:rPr lang="en-US" dirty="0" err="1" smtClean="0"/>
              <a:t>etc</a:t>
            </a:r>
            <a:r>
              <a:rPr lang="en-US" dirty="0" smtClean="0"/>
              <a:t>…) Most common form of business communication</a:t>
            </a:r>
          </a:p>
          <a:p>
            <a:r>
              <a:rPr lang="en-US" dirty="0" smtClean="0"/>
              <a:t>Email etiquette:</a:t>
            </a:r>
          </a:p>
          <a:p>
            <a:pPr lvl="1"/>
            <a:r>
              <a:rPr lang="en-US" dirty="0" smtClean="0"/>
              <a:t>Do not have to send a  “thank you” only email, unless you have more to say</a:t>
            </a:r>
          </a:p>
          <a:p>
            <a:pPr lvl="1"/>
            <a:r>
              <a:rPr lang="en-US" dirty="0" smtClean="0"/>
              <a:t>Always respond within 24 hours</a:t>
            </a:r>
          </a:p>
          <a:p>
            <a:pPr lvl="1"/>
            <a:r>
              <a:rPr lang="en-US" dirty="0" smtClean="0"/>
              <a:t>ALL CAPS or bold is considered “yelling”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9188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WRITTEN COMMUNICATION</a:t>
            </a:r>
            <a:endParaRPr lang="en-US" dirty="0"/>
          </a:p>
        </p:txBody>
      </p:sp>
      <p:pic>
        <p:nvPicPr>
          <p:cNvPr id="4" name="J2ONM6n7avA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533400" y="1447800"/>
            <a:ext cx="7958667" cy="447675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6019800"/>
            <a:ext cx="7620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https://www.youtube.com/watch?v=J2ONM6n7avA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3950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29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2900" b="1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ully </a:t>
            </a:r>
            <a:r>
              <a:rPr lang="en-US" sz="2900" b="1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concentrating on what is being said rather than just passively ‘hearing’ the message of the speaker.</a:t>
            </a:r>
            <a:r>
              <a:rPr lang="en-US" dirty="0"/>
              <a:t/>
            </a:r>
            <a:br>
              <a:rPr lang="en-US" dirty="0"/>
            </a:br>
            <a:endParaRPr lang="en-US" dirty="0" smtClean="0"/>
          </a:p>
          <a:p>
            <a:r>
              <a:rPr lang="en-US" dirty="0"/>
              <a:t>Active listening involves listening with all senses.  As well as giving full attention to the speaker, it is important that the ‘active listener’ is also ‘seen’ to be listening - otherwise the speaker may conclude that what they are talking about is uninteresting to the listener.</a:t>
            </a:r>
          </a:p>
          <a:p>
            <a:r>
              <a:rPr lang="en-US" dirty="0"/>
              <a:t>Interest can be conveyed to the speaker by using both verbal and non-verbal messages such as maintaining eye contact, nodding your head and smiling, agreeing by saying ‘Yes’ or simply ‘</a:t>
            </a:r>
            <a:r>
              <a:rPr lang="en-US" dirty="0" err="1"/>
              <a:t>Mmm</a:t>
            </a:r>
            <a:r>
              <a:rPr lang="en-US" dirty="0"/>
              <a:t> hmm’ to encourage them to continue.  By providing this 'feedback' the person speaking will usually feel more at ease and therefore communicate more easily, openly and honestly.</a:t>
            </a:r>
          </a:p>
          <a:p>
            <a:pPr marL="0" indent="0">
              <a:buNone/>
            </a:pPr>
            <a:r>
              <a:rPr lang="en-US" dirty="0"/>
              <a:t/>
            </a:r>
            <a:br>
              <a:rPr lang="en-US" dirty="0"/>
            </a:br>
            <a:endParaRPr lang="en-US" dirty="0"/>
          </a:p>
          <a:p>
            <a:r>
              <a:rPr lang="en-US" sz="3100" dirty="0" smtClean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You demonstrate active listening through nonverbal cues: smiling, eye contact, avoid distractions, posture, mirroring</a:t>
            </a:r>
            <a:endParaRPr lang="en-US" sz="3100" dirty="0">
              <a:solidFill>
                <a:srgbClr val="FF00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7636002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Active Listening</a:t>
            </a:r>
            <a:endParaRPr lang="en-US" dirty="0"/>
          </a:p>
        </p:txBody>
      </p:sp>
      <p:pic>
        <p:nvPicPr>
          <p:cNvPr id="4" name="4VOubVB4CTU"/>
          <p:cNvPicPr>
            <a:picLocks noGrp="1" noRot="1" noChangeAspect="1"/>
          </p:cNvPicPr>
          <p:nvPr>
            <p:ph sz="quarter" idx="1"/>
            <a:videoFile r:link="rId1"/>
          </p:nvPr>
        </p:nvPicPr>
        <p:blipFill>
          <a:blip r:embed="rId3"/>
          <a:stretch>
            <a:fillRect/>
          </a:stretch>
        </p:blipFill>
        <p:spPr>
          <a:xfrm>
            <a:off x="609600" y="1600200"/>
            <a:ext cx="7315200" cy="411480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533400" y="5867400"/>
            <a:ext cx="632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https://www.youtube.com/watch?v=4VOubVB4CTU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7046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One-on-one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To make one-on-one communication effective, pay attention to nonverbal signs, demonstrate that you are an engaged listener and </a:t>
            </a:r>
            <a:r>
              <a:rPr lang="en-US" sz="4000" b="1" u="sng" dirty="0" smtClean="0"/>
              <a:t>keep stress in check.</a:t>
            </a:r>
            <a:r>
              <a:rPr lang="en-US" sz="4000" dirty="0" smtClean="0"/>
              <a:t> 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4251941548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Apothecary">
      <a:dk1>
        <a:sysClr val="windowText" lastClr="000000"/>
      </a:dk1>
      <a:lt1>
        <a:sysClr val="window" lastClr="FFFFFF"/>
      </a:lt1>
      <a:dk2>
        <a:srgbClr val="564B3C"/>
      </a:dk2>
      <a:lt2>
        <a:srgbClr val="ECEDD1"/>
      </a:lt2>
      <a:accent1>
        <a:srgbClr val="93A299"/>
      </a:accent1>
      <a:accent2>
        <a:srgbClr val="CF543F"/>
      </a:accent2>
      <a:accent3>
        <a:srgbClr val="B5AE53"/>
      </a:accent3>
      <a:accent4>
        <a:srgbClr val="848058"/>
      </a:accent4>
      <a:accent5>
        <a:srgbClr val="E8B54D"/>
      </a:accent5>
      <a:accent6>
        <a:srgbClr val="786C71"/>
      </a:accent6>
      <a:hlink>
        <a:srgbClr val="CCCC00"/>
      </a:hlink>
      <a:folHlink>
        <a:srgbClr val="B2B2B2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80</TotalTime>
  <Words>588</Words>
  <Application>Microsoft Office PowerPoint</Application>
  <PresentationFormat>On-screen Show (4:3)</PresentationFormat>
  <Paragraphs>57</Paragraphs>
  <Slides>14</Slides>
  <Notes>0</Notes>
  <HiddenSlides>0</HiddenSlides>
  <MMClips>4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Equity</vt:lpstr>
      <vt:lpstr>COMMUNICATION</vt:lpstr>
      <vt:lpstr>VERBAL COMMUNICATION</vt:lpstr>
      <vt:lpstr>Nonverbal Communication</vt:lpstr>
      <vt:lpstr>The importance of nonverbal communication</vt:lpstr>
      <vt:lpstr>Written Communication</vt:lpstr>
      <vt:lpstr>WRITTEN COMMUNICATION</vt:lpstr>
      <vt:lpstr>Active Listening</vt:lpstr>
      <vt:lpstr>Active Listening</vt:lpstr>
      <vt:lpstr>One-on-one</vt:lpstr>
      <vt:lpstr>Conflict Resolution</vt:lpstr>
      <vt:lpstr>Conflict Resolution </vt:lpstr>
      <vt:lpstr>CONFLICT MANAGEMENT</vt:lpstr>
      <vt:lpstr>Conflict Resolution</vt:lpstr>
      <vt:lpstr>Resources:</vt:lpstr>
    </vt:vector>
  </TitlesOfParts>
  <Company>Alpine School District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COMMUNICATION</dc:title>
  <dc:creator>Monica Milburn</dc:creator>
  <cp:lastModifiedBy>Monica Milburn</cp:lastModifiedBy>
  <cp:revision>4</cp:revision>
  <dcterms:created xsi:type="dcterms:W3CDTF">2015-10-07T14:08:37Z</dcterms:created>
  <dcterms:modified xsi:type="dcterms:W3CDTF">2015-10-07T15:29:33Z</dcterms:modified>
</cp:coreProperties>
</file>