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0A6806-ACEA-41C2-B52D-C478100118CE}" type="datetimeFigureOut">
              <a:rPr lang="en-US" smtClean="0"/>
              <a:t>10/7/2015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1821EF5-BCFA-4D7D-82E8-0CEC60AD8A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BO1_XBrbzQ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vicuZS0ChYQ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2ONM6n7av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VOubVB4CTU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cornerstone to all good relationships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19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Conflict arises from differences, both large and small. It occurs whenever people disagree over their values, motivations, perceptions, ideas, or desires. Sometimes these differences appear trivial, but when a conflict triggers strong feelings, a deep personal need is often at the core of the problem. These needs can be a need to feel safe and secure, a need to feel respected and valued, or a need for greater closeness and intimacy.</a:t>
            </a:r>
          </a:p>
        </p:txBody>
      </p:sp>
    </p:spTree>
    <p:extLst>
      <p:ext uri="{BB962C8B-B14F-4D97-AF65-F5344CB8AC3E}">
        <p14:creationId xmlns:p14="http://schemas.microsoft.com/office/powerpoint/2010/main" val="757854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Resolution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058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 conflict is more than just a disagreement.</a:t>
            </a:r>
            <a:r>
              <a:rPr lang="en-US" dirty="0"/>
              <a:t> It is a situation in which one or both parties perceive a threat (whether or not the threat is real).</a:t>
            </a:r>
          </a:p>
          <a:p>
            <a:r>
              <a:rPr lang="en-US" b="1" dirty="0"/>
              <a:t>Conflicts continue to fester when ignored.</a:t>
            </a:r>
            <a:r>
              <a:rPr lang="en-US" dirty="0"/>
              <a:t> Because conflicts involve perceived threats to our well-being and survival, they stay with us until we face and resolve them.</a:t>
            </a:r>
          </a:p>
          <a:p>
            <a:r>
              <a:rPr lang="en-US" b="1" dirty="0"/>
              <a:t>We respond to conflicts based on our perceptions</a:t>
            </a:r>
            <a:r>
              <a:rPr lang="en-US" dirty="0"/>
              <a:t> of the situation, not necessarily to an objective review of the facts. Our perceptions are influenced by our life experiences, culture, values, and beliefs.</a:t>
            </a:r>
          </a:p>
          <a:p>
            <a:r>
              <a:rPr lang="en-US" b="1" dirty="0"/>
              <a:t>Conflicts trigger strong emotions.</a:t>
            </a:r>
            <a:r>
              <a:rPr lang="en-US" dirty="0"/>
              <a:t> If you aren’t comfortable with your emotions or able to manage them in times of stress, you won’t be able to resolve conflict successfully.</a:t>
            </a:r>
          </a:p>
          <a:p>
            <a:r>
              <a:rPr lang="en-US" b="1" dirty="0"/>
              <a:t>Conflicts are an opportunity for growth.</a:t>
            </a:r>
            <a:r>
              <a:rPr lang="en-US" dirty="0"/>
              <a:t> When you’re able to resolve conflict in a relationship, it builds trust. You can feel secure knowing your relationship can survive challenges and disagreements.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705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MANAGEMENT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36233626"/>
              </p:ext>
            </p:extLst>
          </p:nvPr>
        </p:nvGraphicFramePr>
        <p:xfrm>
          <a:off x="609600" y="1905000"/>
          <a:ext cx="8229600" cy="4572002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4114800"/>
                <a:gridCol w="4114800"/>
              </a:tblGrid>
              <a:tr h="38745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FF0000"/>
                          </a:solidFill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Healthy and unhealthy ways of managing and resolving conflict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712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Unhealthy responses to conflict: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Healthy responses to conflict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424">
                <a:tc>
                  <a:txBody>
                    <a:bodyPr/>
                    <a:lstStyle/>
                    <a:p>
                      <a:r>
                        <a:rPr lang="en-US"/>
                        <a:t>An inability to recognize and respond to the things that matter to the other person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The capacity to recognize and respond to the things that matter to the other person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424">
                <a:tc>
                  <a:txBody>
                    <a:bodyPr/>
                    <a:lstStyle/>
                    <a:p>
                      <a:r>
                        <a:rPr lang="en-US" dirty="0"/>
                        <a:t>Explosive, angry, hurtful, and resentful reactions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Calm, non-defensive, and respectful reactions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6136">
                <a:tc>
                  <a:txBody>
                    <a:bodyPr/>
                    <a:lstStyle/>
                    <a:p>
                      <a:r>
                        <a:rPr lang="en-US"/>
                        <a:t>The withdrawal of love, resulting in rejection, isolation, shaming, and fear of abandonment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 readiness to forgive and forget, and to move past the conflict without holding resentments or anger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424">
                <a:tc>
                  <a:txBody>
                    <a:bodyPr/>
                    <a:lstStyle/>
                    <a:p>
                      <a:r>
                        <a:rPr lang="en-US"/>
                        <a:t>An inability to compromise or see the other person’s side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ability to seek compromise and avoid punishing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7424">
                <a:tc>
                  <a:txBody>
                    <a:bodyPr/>
                    <a:lstStyle/>
                    <a:p>
                      <a:r>
                        <a:rPr lang="en-US"/>
                        <a:t>The fear and avoidance of conflict; the expectation of bad outcomes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belief that facing conflict head on is the best thing for both sides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243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 Resolution</a:t>
            </a:r>
            <a:endParaRPr lang="en-US" dirty="0"/>
          </a:p>
        </p:txBody>
      </p:sp>
      <p:pic>
        <p:nvPicPr>
          <p:cNvPr id="4" name="BBO1_XBrbzQ"/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1371600"/>
            <a:ext cx="8229600" cy="46291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248400"/>
            <a:ext cx="6324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https://www.youtube.com/watch?v=BBO1_XBrbzQ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461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http://www.helpguide.org/</a:t>
            </a:r>
          </a:p>
        </p:txBody>
      </p:sp>
    </p:spTree>
    <p:extLst>
      <p:ext uri="{BB962C8B-B14F-4D97-AF65-F5344CB8AC3E}">
        <p14:creationId xmlns:p14="http://schemas.microsoft.com/office/powerpoint/2010/main" val="152652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VERBAL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form of spoken communication—our most common form of communication.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Telephone conversations</a:t>
            </a:r>
          </a:p>
          <a:p>
            <a:pPr lvl="1"/>
            <a:r>
              <a:rPr lang="en-US" dirty="0" smtClean="0"/>
              <a:t>In person, face to face</a:t>
            </a:r>
          </a:p>
          <a:p>
            <a:pPr lvl="1"/>
            <a:r>
              <a:rPr lang="en-US" dirty="0" smtClean="0"/>
              <a:t>Via video conferencing</a:t>
            </a:r>
            <a:endParaRPr lang="en-US" dirty="0"/>
          </a:p>
        </p:txBody>
      </p:sp>
      <p:sp>
        <p:nvSpPr>
          <p:cNvPr id="4" name="AutoShape 2" descr="Image result for verbal communic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581400"/>
            <a:ext cx="4890135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481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Nonverbal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Greater percentage of our daily communication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4456525" cy="424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29200" y="2209800"/>
            <a:ext cx="3276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 you think we communicate nonverbally as much? How does technology affect this?</a:t>
            </a:r>
            <a:endParaRPr lang="en-US" sz="28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8994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importance of nonverbal communication</a:t>
            </a:r>
            <a:endParaRPr lang="en-US" dirty="0"/>
          </a:p>
        </p:txBody>
      </p:sp>
      <p:pic>
        <p:nvPicPr>
          <p:cNvPr id="4" name="vicuZS0ChYQ"/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504950"/>
            <a:ext cx="7890933" cy="4438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62484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https://www.youtube.com/watch?v=vicuZS0ChYQ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5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Written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form of communication sent via written means (handwritten, electronic, </a:t>
            </a:r>
            <a:r>
              <a:rPr lang="en-US" dirty="0" err="1" smtClean="0"/>
              <a:t>etc</a:t>
            </a:r>
            <a:r>
              <a:rPr lang="en-US" dirty="0" smtClean="0"/>
              <a:t>…) Most common form of business communication</a:t>
            </a:r>
          </a:p>
          <a:p>
            <a:r>
              <a:rPr lang="en-US" dirty="0" smtClean="0"/>
              <a:t>Email etiquette:</a:t>
            </a:r>
          </a:p>
          <a:p>
            <a:pPr lvl="1"/>
            <a:r>
              <a:rPr lang="en-US" dirty="0" smtClean="0"/>
              <a:t>Do not have to send a  “thank you” only email, unless you have more to say</a:t>
            </a:r>
          </a:p>
          <a:p>
            <a:pPr lvl="1"/>
            <a:r>
              <a:rPr lang="en-US" dirty="0" smtClean="0"/>
              <a:t>Always respond within 24 hours</a:t>
            </a:r>
          </a:p>
          <a:p>
            <a:pPr lvl="1"/>
            <a:r>
              <a:rPr lang="en-US" dirty="0" smtClean="0"/>
              <a:t>ALL CAPS or bold is considered “yelling”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8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WRITTEN COMMUNICATION</a:t>
            </a:r>
            <a:endParaRPr lang="en-US" dirty="0"/>
          </a:p>
        </p:txBody>
      </p:sp>
      <p:pic>
        <p:nvPicPr>
          <p:cNvPr id="4" name="J2ONM6n7avA"/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1447800"/>
            <a:ext cx="7958667" cy="44767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0198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https://www.youtube.com/watch?v=J2ONM6n7avA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5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</a:t>
            </a:r>
            <a:r>
              <a:rPr lang="en-US" sz="29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ully </a:t>
            </a:r>
            <a:r>
              <a:rPr lang="en-US" sz="29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concentrating on what is being said rather than just passively ‘hearing’ the message of the speaker.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r>
              <a:rPr lang="en-US" dirty="0"/>
              <a:t>Active listening involves listening with all senses.  As well as giving full attention to the speaker, it is important that the ‘active listener’ is also ‘seen’ to be listening - otherwise the speaker may conclude that what they are talking about is uninteresting to the listener.</a:t>
            </a:r>
          </a:p>
          <a:p>
            <a:r>
              <a:rPr lang="en-US" dirty="0"/>
              <a:t>Interest can be conveyed to the speaker by using both verbal and non-verbal messages such as maintaining eye contact, nodding your head and smiling, agreeing by saying ‘Yes’ or simply ‘</a:t>
            </a:r>
            <a:r>
              <a:rPr lang="en-US" dirty="0" err="1"/>
              <a:t>Mmm</a:t>
            </a:r>
            <a:r>
              <a:rPr lang="en-US" dirty="0"/>
              <a:t> hmm’ to encourage them to continue.  By providing this 'feedback' the person speaking will usually feel more at ease and therefore communicate more easily, openly and honestly.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sz="31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demonstrate active listening through nonverbal cues: smiling, eye contact, avoid distractions, posture, mirroring</a:t>
            </a:r>
            <a:endParaRPr lang="en-US" sz="31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63600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Listening</a:t>
            </a:r>
            <a:endParaRPr lang="en-US" dirty="0"/>
          </a:p>
        </p:txBody>
      </p:sp>
      <p:pic>
        <p:nvPicPr>
          <p:cNvPr id="4" name="4VOubVB4CTU"/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600" y="1600200"/>
            <a:ext cx="7315200" cy="411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58674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https://www.youtube.com/watch?v=4VOubVB4CTU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04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One-on-one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To make one-on-one communication effective, pay attention to nonverbal signs, demonstrate that you are an engaged listener and </a:t>
            </a:r>
            <a:r>
              <a:rPr lang="en-US" sz="4000" b="1" u="sng" dirty="0" smtClean="0"/>
              <a:t>keep stress in check.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51941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80</TotalTime>
  <Words>588</Words>
  <Application>Microsoft Office PowerPoint</Application>
  <PresentationFormat>On-screen Show (4:3)</PresentationFormat>
  <Paragraphs>57</Paragraphs>
  <Slides>14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COMMUNICATION</vt:lpstr>
      <vt:lpstr>VERBAL COMMUNICATION</vt:lpstr>
      <vt:lpstr>Nonverbal Communication</vt:lpstr>
      <vt:lpstr>The importance of nonverbal communication</vt:lpstr>
      <vt:lpstr>Written Communication</vt:lpstr>
      <vt:lpstr>WRITTEN COMMUNICATION</vt:lpstr>
      <vt:lpstr>Active Listening</vt:lpstr>
      <vt:lpstr>Active Listening</vt:lpstr>
      <vt:lpstr>One-on-one</vt:lpstr>
      <vt:lpstr>Conflict Resolution</vt:lpstr>
      <vt:lpstr>Conflict Resolution </vt:lpstr>
      <vt:lpstr>CONFLICT MANAGEMENT</vt:lpstr>
      <vt:lpstr>Conflict Resolution</vt:lpstr>
      <vt:lpstr>Resources:</vt:lpstr>
    </vt:vector>
  </TitlesOfParts>
  <Company>Alpine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Monica Milburn</dc:creator>
  <cp:lastModifiedBy>Monica Milburn</cp:lastModifiedBy>
  <cp:revision>4</cp:revision>
  <dcterms:created xsi:type="dcterms:W3CDTF">2015-10-07T14:08:37Z</dcterms:created>
  <dcterms:modified xsi:type="dcterms:W3CDTF">2015-10-07T15:29:33Z</dcterms:modified>
</cp:coreProperties>
</file>