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322E7A-DEA4-493B-BEF8-7EADF469CBD8}" type="datetimeFigureOut">
              <a:rPr lang="en-US" smtClean="0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4C0AA04-F24E-4B01-8D5B-DEFE24079D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rbZK8th5R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_oGvNJKs89w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You Need to Know!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The 6 Essential Nutrients</a:t>
            </a:r>
            <a:endParaRPr lang="en-US" sz="6000" dirty="0"/>
          </a:p>
        </p:txBody>
      </p:sp>
      <p:sp>
        <p:nvSpPr>
          <p:cNvPr id="4" name="Rectangle 3"/>
          <p:cNvSpPr/>
          <p:nvPr/>
        </p:nvSpPr>
        <p:spPr>
          <a:xfrm>
            <a:off x="228600" y="4648200"/>
            <a:ext cx="1600200" cy="14478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Carbs</a:t>
            </a:r>
            <a:endParaRPr lang="en-US" sz="30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4648200"/>
            <a:ext cx="1600200" cy="1447800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 Black" panose="020B0A04020102020204" pitchFamily="34" charset="0"/>
              </a:rPr>
              <a:t>Protein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4648200"/>
            <a:ext cx="1600200" cy="14478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 Black" panose="020B0A04020102020204" pitchFamily="34" charset="0"/>
              </a:rPr>
              <a:t>Fats &amp; Oils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400" y="4617027"/>
            <a:ext cx="1600200" cy="14478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latin typeface="Arial Black" panose="020B0A04020102020204" pitchFamily="34" charset="0"/>
              </a:rPr>
              <a:t>Vitamins</a:t>
            </a:r>
            <a:endParaRPr lang="en-US" sz="2300" dirty="0">
              <a:latin typeface="Arial Black" panose="020B0A040201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9000" y="4617027"/>
            <a:ext cx="1600200" cy="1447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Minerals</a:t>
            </a:r>
            <a:endParaRPr lang="en-US" sz="23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3886200"/>
            <a:ext cx="8610600" cy="60960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WATER</a:t>
            </a:r>
            <a:endParaRPr lang="en-US" sz="25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03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Vitamins and Minerals, </a:t>
            </a:r>
            <a:r>
              <a:rPr lang="en-US" dirty="0" err="1" smtClean="0"/>
              <a:t>cont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Vitamins and Minerals are in different amounts, in all sorts of foods. </a:t>
            </a:r>
          </a:p>
          <a:p>
            <a:pPr marL="0" indent="0">
              <a:buNone/>
            </a:pPr>
            <a:r>
              <a:rPr lang="en-US" dirty="0" smtClean="0"/>
              <a:t>Some of our richest sources of vitamins and minerals are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4" y="2971800"/>
            <a:ext cx="43338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http://t2.gstatic.com/images?q=tbn:ANd9GcSrfhPQvZ616i62UQhEOsZCQKDLVR8kqNZZwc6fnZjAl8oGD2Ai:www.healthyeating.org/portals/0/Gallery/Album/Healthy%2520Eating/allStarFoods/vegetables_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937164"/>
            <a:ext cx="3019424" cy="301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0" y="5638800"/>
            <a:ext cx="1782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fruits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57800" y="5934670"/>
            <a:ext cx="3282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vegetables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495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thumbs.dreamstime.com/z/blue-water-drops-139799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93"/>
          <a:stretch/>
        </p:blipFill>
        <p:spPr bwMode="auto">
          <a:xfrm>
            <a:off x="205942" y="228600"/>
            <a:ext cx="8683625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but not least….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524000"/>
            <a:ext cx="6195479" cy="163121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10000" b="1" cap="none" spc="0" dirty="0" smtClean="0">
                <a:ln/>
                <a:effectLst/>
              </a:rPr>
              <a:t>WATER!!!!!!</a:t>
            </a:r>
            <a:endParaRPr lang="en-US" sz="10000" b="1" cap="none" spc="0" dirty="0">
              <a:ln/>
              <a:effectLst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4114800"/>
            <a:ext cx="3581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 Black" panose="020B0A04020102020204" pitchFamily="34" charset="0"/>
              </a:rPr>
              <a:t>WATER is the most important of all the nutrients because we CANNOT survive long without it!</a:t>
            </a:r>
            <a:endParaRPr lang="en-US" sz="2300" dirty="0">
              <a:latin typeface="Arial Black" panose="020B0A04020102020204" pitchFamily="34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581400" y="4343400"/>
            <a:ext cx="220980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10199" y="3429000"/>
            <a:ext cx="3479367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 Black" panose="020B0A04020102020204" pitchFamily="34" charset="0"/>
              </a:rPr>
              <a:t>Water helps you: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 Black" panose="020B0A04020102020204" pitchFamily="34" charset="0"/>
              </a:rPr>
              <a:t>Process certain vitamins (that can only dissolve in water)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 Black" panose="020B0A04020102020204" pitchFamily="34" charset="0"/>
              </a:rPr>
              <a:t>Hydrates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 smtClean="0">
                <a:latin typeface="Arial Black" panose="020B0A04020102020204" pitchFamily="34" charset="0"/>
              </a:rPr>
              <a:t>Regulates body temperature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“Essential” Nutrients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Nutrients are categories of substances we need for our nutrition.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Essential Nutrients</a:t>
            </a:r>
            <a:r>
              <a:rPr lang="en-US" dirty="0" smtClean="0"/>
              <a:t> are nutrient substances that we can only get from food, because our bodies cannot produce them on our own.</a:t>
            </a:r>
          </a:p>
          <a:p>
            <a:pPr marL="0" indent="0">
              <a:buNone/>
            </a:pPr>
            <a:r>
              <a:rPr lang="en-US" dirty="0" smtClean="0"/>
              <a:t>**For example, your body can’t just decide “hey, I need some calcium so I’m going to make it!” You have to </a:t>
            </a:r>
            <a:r>
              <a:rPr lang="en-US" u="sng" dirty="0" smtClean="0"/>
              <a:t>consume</a:t>
            </a:r>
            <a:r>
              <a:rPr lang="en-US" dirty="0" smtClean="0"/>
              <a:t> something that contains calcium in order for it to get into your body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13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CARBOHYDRATES 		(“carbs”)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comes to your mind when you think of Carbs?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JrbZK8th5RU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19200" y="1905000"/>
            <a:ext cx="7450667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24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Carbohydrates,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267200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Carbohydrates, or “carbs,” are an essential nutrient because they are your primary source of </a:t>
            </a:r>
            <a:r>
              <a:rPr lang="en-US" sz="4400" b="1" u="sng" dirty="0">
                <a:latin typeface="Forte" panose="03060902040502070203" pitchFamily="66" charset="0"/>
              </a:rPr>
              <a:t>ENERGY.</a:t>
            </a:r>
            <a:endParaRPr lang="en-US" sz="4400" dirty="0">
              <a:latin typeface="Forte" panose="03060902040502070203" pitchFamily="66" charset="0"/>
            </a:endParaRPr>
          </a:p>
          <a:p>
            <a:pPr marL="0" indent="0">
              <a:buNone/>
            </a:pPr>
            <a:r>
              <a:rPr lang="en-US" sz="2800" dirty="0"/>
              <a:t>Carbohydrates have 2 categories: Simple and Complex</a:t>
            </a:r>
          </a:p>
          <a:p>
            <a:pPr marL="0" indent="0">
              <a:buNone/>
            </a:pPr>
            <a:r>
              <a:rPr lang="en-US" sz="2800" dirty="0"/>
              <a:t>We get simple carbs from anything sugary, or even lactose (in dairy).</a:t>
            </a:r>
          </a:p>
          <a:p>
            <a:pPr marL="0" indent="0">
              <a:buNone/>
            </a:pPr>
            <a:r>
              <a:rPr lang="en-US" sz="2800" dirty="0"/>
              <a:t>We get complex carbs from starchy foods like pasta, grains, rice, and vegetables.</a:t>
            </a:r>
          </a:p>
          <a:p>
            <a:endParaRPr lang="en-US" dirty="0"/>
          </a:p>
        </p:txBody>
      </p:sp>
      <p:pic>
        <p:nvPicPr>
          <p:cNvPr id="1026" name="Picture 2" descr="http://t1.gstatic.com/images?q=tbn:ANd9GcRsMhOpyx_yEp24ERvh4f24SbLZ1WYy1SSq7hsluDAzn-3z_mDl:bodybuilding-wizard.com/wp-content/uploads/2014/07/carbohydrates-nutri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09034"/>
            <a:ext cx="3848100" cy="255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3.gstatic.com/images?q=tbn:ANd9GcQwMeLzPoAIcb7EAILawTdyM2Zfnk4Yd3p2tnsQ-kXtLtODZvVbBg:amoreint.com/wp-content/uploads/2014/08/Fruit-Wallpapers-Home-Food-And-Fruits-Fruits-Strawberry-Desktop-Backgro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603" y="4137126"/>
            <a:ext cx="270510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2.gstatic.com/images?q=tbn:ANd9GcSrfhPQvZ616i62UQhEOsZCQKDLVR8kqNZZwc6fnZjAl8oGD2Ai:www.healthyeating.org/portals/0/Gallery/Album/Healthy%2520Eating/allStarFoods/vegetables_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630" y="4495800"/>
            <a:ext cx="200025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82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PROTEIN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Protein is more than just a big shake at the gym, or a hunk of steak.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The function of protein is: </a:t>
            </a:r>
            <a:r>
              <a:rPr lang="en-US" b="1" u="sng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to build and repair body tissues</a:t>
            </a:r>
          </a:p>
          <a:p>
            <a:pPr marL="0" indent="0">
              <a:buNone/>
            </a:pPr>
            <a:r>
              <a:rPr lang="en-US" dirty="0" smtClean="0">
                <a:latin typeface="Arial Black" panose="020B0A04020102020204" pitchFamily="34" charset="0"/>
              </a:rPr>
              <a:t>So where do we get protein?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-animal sources (meat, eggs, dairy)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-some plant sources (beans, soy, nuts, legumes)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105400"/>
            <a:ext cx="2133600" cy="1445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http://t0.gstatic.com/images?q=tbn:ANd9GcRPYqEslBi3DWS3-BN62ygeH0JxQNhGokVpgSdC66vqoNtXsSDm:www.perrysplate.com/wp-content/uploads/2012/04/m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4572000"/>
            <a:ext cx="21431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1.gstatic.com/images?q=tbn:ANd9GcTllU44Ssxi0_UyL55ty6ri6oyDw4GclwVjV5ioPA7N6setvBqxiQ:upload.wikimedia.org/wikipedia/commons/0/02/Fried_egg,_sunny_side_u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834594"/>
            <a:ext cx="2117537" cy="183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t0.gstatic.com/images?q=tbn:ANd9GcRgG7gbpYoqMTk1q4vzDnHMjxCySZUSZQvRPRznhqW_sjdaqrOBtQ:www.wdpa.net/graphics/dairy-products_37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203" y="4735658"/>
            <a:ext cx="1764197" cy="183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02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PROTEIN</a:t>
            </a:r>
            <a:endParaRPr lang="en-US" sz="6000" dirty="0"/>
          </a:p>
        </p:txBody>
      </p:sp>
      <p:pic>
        <p:nvPicPr>
          <p:cNvPr id="5" name="_oGvNJKs89w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4400" y="1447800"/>
            <a:ext cx="6705600" cy="37719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362200" y="5486400"/>
            <a:ext cx="3760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Protein, Bro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911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Fats &amp; Oils</a:t>
            </a:r>
            <a:endParaRPr lang="en-US" sz="6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24000"/>
            <a:ext cx="6096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778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Fats &amp; Oils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Believe it or not, fats are </a:t>
            </a:r>
            <a:r>
              <a:rPr lang="en-US" u="sng" dirty="0" smtClean="0"/>
              <a:t>GOOD</a:t>
            </a:r>
            <a:r>
              <a:rPr lang="en-US" dirty="0" smtClean="0"/>
              <a:t> for you!!!! But in the right amounts. (Americans tend to get too much)</a:t>
            </a:r>
          </a:p>
          <a:p>
            <a:pPr marL="0" indent="0">
              <a:buNone/>
            </a:pPr>
            <a:r>
              <a:rPr lang="en-US" dirty="0" smtClean="0">
                <a:latin typeface="Arial Black" panose="020B0A04020102020204" pitchFamily="34" charset="0"/>
              </a:rPr>
              <a:t>The function of fats/oils is: </a:t>
            </a:r>
            <a:endParaRPr lang="en-US" u="sng" dirty="0">
              <a:latin typeface="Arial Black" panose="020B0A04020102020204" pitchFamily="34" charset="0"/>
            </a:endParaRPr>
          </a:p>
          <a:p>
            <a:r>
              <a:rPr lang="en-US" dirty="0" smtClean="0">
                <a:latin typeface="Arial Black" panose="020B0A04020102020204" pitchFamily="34" charset="0"/>
              </a:rPr>
              <a:t>Insulate your body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Cushion your organs from shock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Transport vitamins A,D,E,K</a:t>
            </a:r>
          </a:p>
          <a:p>
            <a:r>
              <a:rPr lang="en-US" dirty="0" smtClean="0">
                <a:latin typeface="Arial Black" panose="020B0A04020102020204" pitchFamily="34" charset="0"/>
              </a:rPr>
              <a:t>Give taste and flavor to food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4098" name="Picture 2" descr="http://t3.gstatic.com/images?q=tbn:ANd9GcTOTvslK5mC6vTYEqlZER6piZy_GAGRKo4ZAv2J8hkznag_-7Mn:www.statusant.com/large/I-love-my-six-pack-so-much%257C2C-I-protect-it-with-a-layer-of-fat-%257C3A%257C29-stat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648200"/>
            <a:ext cx="2943225" cy="19621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65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Vitamins		Minerals</a:t>
            </a:r>
            <a:endParaRPr lang="en-US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Maintain proper body functions like cell and nerve health, skin and tissue health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Maintain proper body functions like organ functions, breathing, heart function, and growth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rot="20418415">
            <a:off x="2096939" y="3778361"/>
            <a:ext cx="973344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0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</a:t>
            </a:r>
            <a:endParaRPr lang="en-US" sz="10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 rot="1398804">
            <a:off x="905113" y="4477246"/>
            <a:ext cx="81304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orte" panose="03060902040502070203" pitchFamily="66" charset="0"/>
              </a:rPr>
              <a:t>D</a:t>
            </a:r>
            <a:endParaRPr lang="en-US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Forte" panose="03060902040502070203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907535">
            <a:off x="3048000" y="3200400"/>
            <a:ext cx="5373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36842" y="4826266"/>
            <a:ext cx="1089173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0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anose="04020705040A02060702" pitchFamily="82" charset="0"/>
              </a:rPr>
              <a:t>K</a:t>
            </a:r>
            <a:endParaRPr lang="en-US" sz="10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2976677"/>
            <a:ext cx="998991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Brush Script MT" panose="03060802040406070304" pitchFamily="66" charset="0"/>
              </a:rPr>
              <a:t>A</a:t>
            </a:r>
            <a:endParaRPr lang="en-US" sz="10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Brush Script MT" panose="03060802040406070304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0267" y="4973851"/>
            <a:ext cx="973344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B</a:t>
            </a:r>
            <a:endParaRPr lang="en-US" sz="10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53000" y="3146289"/>
            <a:ext cx="358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lgerian" panose="04020705040A02060702" pitchFamily="82" charset="0"/>
              </a:rPr>
              <a:t>Sodium</a:t>
            </a:r>
          </a:p>
          <a:p>
            <a:r>
              <a:rPr lang="en-US" dirty="0">
                <a:latin typeface="Algerian" panose="04020705040A02060702" pitchFamily="82" charset="0"/>
              </a:rPr>
              <a:t>	</a:t>
            </a:r>
            <a:r>
              <a:rPr lang="en-US" dirty="0" smtClean="0">
                <a:latin typeface="Algerian" panose="04020705040A02060702" pitchFamily="82" charset="0"/>
              </a:rPr>
              <a:t>Potassium</a:t>
            </a:r>
          </a:p>
          <a:p>
            <a:r>
              <a:rPr lang="en-US" dirty="0" smtClean="0">
                <a:latin typeface="Algerian" panose="04020705040A02060702" pitchFamily="82" charset="0"/>
              </a:rPr>
              <a:t>Chloride	</a:t>
            </a:r>
          </a:p>
          <a:p>
            <a:r>
              <a:rPr lang="en-US" dirty="0">
                <a:latin typeface="Algerian" panose="04020705040A02060702" pitchFamily="82" charset="0"/>
              </a:rPr>
              <a:t>	</a:t>
            </a:r>
            <a:r>
              <a:rPr lang="en-US" dirty="0" smtClean="0">
                <a:latin typeface="Algerian" panose="04020705040A02060702" pitchFamily="82" charset="0"/>
              </a:rPr>
              <a:t>	magnesium</a:t>
            </a:r>
          </a:p>
          <a:p>
            <a:r>
              <a:rPr lang="en-US" dirty="0" smtClean="0">
                <a:latin typeface="Algerian" panose="04020705040A02060702" pitchFamily="82" charset="0"/>
              </a:rPr>
              <a:t>Iodine</a:t>
            </a:r>
          </a:p>
          <a:p>
            <a:r>
              <a:rPr lang="en-US" dirty="0">
                <a:latin typeface="Algerian" panose="04020705040A02060702" pitchFamily="82" charset="0"/>
              </a:rPr>
              <a:t>	</a:t>
            </a:r>
            <a:r>
              <a:rPr lang="en-US" dirty="0" smtClean="0">
                <a:latin typeface="Algerian" panose="04020705040A02060702" pitchFamily="82" charset="0"/>
              </a:rPr>
              <a:t>calcium</a:t>
            </a:r>
          </a:p>
          <a:p>
            <a:r>
              <a:rPr lang="en-US" dirty="0">
                <a:latin typeface="Algerian" panose="04020705040A02060702" pitchFamily="82" charset="0"/>
              </a:rPr>
              <a:t>	</a:t>
            </a:r>
            <a:r>
              <a:rPr lang="en-US" dirty="0" smtClean="0">
                <a:latin typeface="Algerian" panose="04020705040A02060702" pitchFamily="82" charset="0"/>
              </a:rPr>
              <a:t>	</a:t>
            </a:r>
            <a:r>
              <a:rPr lang="en-US" dirty="0">
                <a:latin typeface="Algerian" panose="04020705040A02060702" pitchFamily="82" charset="0"/>
              </a:rPr>
              <a:t>	</a:t>
            </a:r>
            <a:r>
              <a:rPr lang="en-US" dirty="0" smtClean="0">
                <a:latin typeface="Algerian" panose="04020705040A02060702" pitchFamily="82" charset="0"/>
              </a:rPr>
              <a:t>iron</a:t>
            </a:r>
          </a:p>
          <a:p>
            <a:endParaRPr lang="en-US" dirty="0">
              <a:latin typeface="Algerian" panose="04020705040A02060702" pitchFamily="82" charset="0"/>
            </a:endParaRPr>
          </a:p>
          <a:p>
            <a:r>
              <a:rPr lang="en-US" dirty="0" smtClean="0">
                <a:latin typeface="Algerian" panose="04020705040A02060702" pitchFamily="82" charset="0"/>
              </a:rPr>
              <a:t>And many more!!!!</a:t>
            </a:r>
            <a:endParaRPr lang="en-US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9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402</Words>
  <Application>Microsoft Office PowerPoint</Application>
  <PresentationFormat>On-screen Show (4:3)</PresentationFormat>
  <Paragraphs>74</Paragraphs>
  <Slides>11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The 6 Essential Nutrients</vt:lpstr>
      <vt:lpstr>“Essential” Nutrients</vt:lpstr>
      <vt:lpstr>CARBOHYDRATES   (“carbs”)</vt:lpstr>
      <vt:lpstr>Carbohydrates, continued</vt:lpstr>
      <vt:lpstr>PROTEIN</vt:lpstr>
      <vt:lpstr>PROTEIN</vt:lpstr>
      <vt:lpstr>Fats &amp; Oils</vt:lpstr>
      <vt:lpstr>Fats &amp; Oils</vt:lpstr>
      <vt:lpstr>Vitamins  Minerals</vt:lpstr>
      <vt:lpstr>Vitamins and Minerals, cont….</vt:lpstr>
      <vt:lpstr>Last but not least….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6 Essential Nutrients</dc:title>
  <dc:creator>Monica Milburn</dc:creator>
  <cp:lastModifiedBy>Monica Milburn</cp:lastModifiedBy>
  <cp:revision>6</cp:revision>
  <dcterms:created xsi:type="dcterms:W3CDTF">2014-09-16T23:30:32Z</dcterms:created>
  <dcterms:modified xsi:type="dcterms:W3CDTF">2014-09-17T00:29:40Z</dcterms:modified>
</cp:coreProperties>
</file>