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23"/>
  </p:notesMasterIdLst>
  <p:handoutMasterIdLst>
    <p:handoutMasterId r:id="rId24"/>
  </p:handoutMasterIdLst>
  <p:sldIdLst>
    <p:sldId id="256" r:id="rId2"/>
    <p:sldId id="257" r:id="rId3"/>
    <p:sldId id="258" r:id="rId4"/>
    <p:sldId id="259" r:id="rId5"/>
    <p:sldId id="260" r:id="rId6"/>
    <p:sldId id="261" r:id="rId7"/>
    <p:sldId id="262" r:id="rId8"/>
    <p:sldId id="266" r:id="rId9"/>
    <p:sldId id="268" r:id="rId10"/>
    <p:sldId id="287" r:id="rId11"/>
    <p:sldId id="270" r:id="rId12"/>
    <p:sldId id="272" r:id="rId13"/>
    <p:sldId id="286" r:id="rId14"/>
    <p:sldId id="275" r:id="rId15"/>
    <p:sldId id="273" r:id="rId16"/>
    <p:sldId id="274" r:id="rId17"/>
    <p:sldId id="276" r:id="rId18"/>
    <p:sldId id="277" r:id="rId19"/>
    <p:sldId id="278" r:id="rId20"/>
    <p:sldId id="288" r:id="rId21"/>
    <p:sldId id="269" r:id="rId22"/>
  </p:sldIdLst>
  <p:sldSz cx="9144000" cy="6858000" type="screen4x3"/>
  <p:notesSz cx="9309100" cy="6954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Top Accidents</a:t>
            </a:r>
            <a:endParaRPr lang="en-US" dirty="0"/>
          </a:p>
        </c:rich>
      </c:tx>
      <c:layout>
        <c:manualLayout>
          <c:xMode val="edge"/>
          <c:yMode val="edge"/>
          <c:x val="0.34155086516963218"/>
          <c:y val="1.6836195965366903E-2"/>
        </c:manualLayout>
      </c:layout>
      <c:overlay val="0"/>
    </c:title>
    <c:autoTitleDeleted val="0"/>
    <c:plotArea>
      <c:layout/>
      <c:pieChart>
        <c:varyColors val="1"/>
        <c:ser>
          <c:idx val="0"/>
          <c:order val="0"/>
          <c:tx>
            <c:strRef>
              <c:f>Sheet1!$B$1</c:f>
              <c:strCache>
                <c:ptCount val="1"/>
                <c:pt idx="0">
                  <c:v>Sales</c:v>
                </c:pt>
              </c:strCache>
            </c:strRef>
          </c:tx>
          <c:cat>
            <c:strRef>
              <c:f>Sheet1!$A$2:$A$4</c:f>
              <c:strCache>
                <c:ptCount val="3"/>
                <c:pt idx="0">
                  <c:v>Spills</c:v>
                </c:pt>
                <c:pt idx="1">
                  <c:v>Burns</c:v>
                </c:pt>
                <c:pt idx="2">
                  <c:v>Cuts</c:v>
                </c:pt>
              </c:strCache>
            </c:strRef>
          </c:cat>
          <c:val>
            <c:numRef>
              <c:f>Sheet1!$B$2:$B$4</c:f>
              <c:numCache>
                <c:formatCode>General</c:formatCode>
                <c:ptCount val="3"/>
                <c:pt idx="0">
                  <c:v>33</c:v>
                </c:pt>
                <c:pt idx="1">
                  <c:v>33</c:v>
                </c:pt>
                <c:pt idx="2">
                  <c:v>33</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73653252872079489"/>
          <c:y val="0.39385363954588209"/>
          <c:w val="0.25420824190009"/>
          <c:h val="0.32124860324939308"/>
        </c:manualLayout>
      </c:layout>
      <c:overlay val="0"/>
    </c:legend>
    <c:plotVisOnly val="1"/>
    <c:dispBlanksAs val="gap"/>
    <c:showDLblsOverMax val="0"/>
  </c:chart>
  <c:txPr>
    <a:bodyPr/>
    <a:lstStyle/>
    <a:p>
      <a:pPr>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0.45492</cdr:x>
      <cdr:y>0.37702</cdr:y>
    </cdr:from>
    <cdr:to>
      <cdr:x>0.65164</cdr:x>
      <cdr:y>0.49607</cdr:y>
    </cdr:to>
    <cdr:sp macro="" textlink="">
      <cdr:nvSpPr>
        <cdr:cNvPr id="2" name="TextBox 1"/>
        <cdr:cNvSpPr txBox="1"/>
      </cdr:nvSpPr>
      <cdr:spPr>
        <a:xfrm xmlns:a="http://schemas.openxmlformats.org/drawingml/2006/main">
          <a:off x="2819400" y="1447800"/>
          <a:ext cx="1219200" cy="4572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smtClean="0"/>
            <a:t>SPILLS</a:t>
          </a:r>
          <a:endParaRPr lang="en-US" sz="2000" b="1" dirty="0"/>
        </a:p>
      </cdr:txBody>
    </cdr:sp>
  </cdr:relSizeAnchor>
  <cdr:relSizeAnchor xmlns:cdr="http://schemas.openxmlformats.org/drawingml/2006/chartDrawing">
    <cdr:from>
      <cdr:x>0.25926</cdr:x>
      <cdr:y>0.38723</cdr:y>
    </cdr:from>
    <cdr:to>
      <cdr:x>0.40741</cdr:x>
      <cdr:y>0.48825</cdr:y>
    </cdr:to>
    <cdr:sp macro="" textlink="">
      <cdr:nvSpPr>
        <cdr:cNvPr id="3" name="TextBox 1"/>
        <cdr:cNvSpPr txBox="1"/>
      </cdr:nvSpPr>
      <cdr:spPr>
        <a:xfrm xmlns:a="http://schemas.openxmlformats.org/drawingml/2006/main">
          <a:off x="2133600" y="1752600"/>
          <a:ext cx="1219200" cy="4572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2000" b="1" dirty="0" smtClean="0"/>
            <a:t>CUTS</a:t>
          </a:r>
          <a:endParaRPr lang="en-US" sz="2000" b="1" dirty="0"/>
        </a:p>
      </cdr:txBody>
    </cdr:sp>
  </cdr:relSizeAnchor>
  <cdr:relSizeAnchor xmlns:cdr="http://schemas.openxmlformats.org/drawingml/2006/chartDrawing">
    <cdr:from>
      <cdr:x>0.33197</cdr:x>
      <cdr:y>0.70712</cdr:y>
    </cdr:from>
    <cdr:to>
      <cdr:x>0.52778</cdr:x>
      <cdr:y>0.80814</cdr:y>
    </cdr:to>
    <cdr:sp macro="" textlink="">
      <cdr:nvSpPr>
        <cdr:cNvPr id="4" name="TextBox 1"/>
        <cdr:cNvSpPr txBox="1"/>
      </cdr:nvSpPr>
      <cdr:spPr>
        <a:xfrm xmlns:a="http://schemas.openxmlformats.org/drawingml/2006/main">
          <a:off x="2057400" y="2715456"/>
          <a:ext cx="1213569" cy="38793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2000" b="1" dirty="0" smtClean="0"/>
            <a:t>BURNS</a:t>
          </a:r>
          <a:endParaRPr lang="en-US" sz="2000" b="1"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033943" cy="347742"/>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sz="quarter" idx="1"/>
          </p:nvPr>
        </p:nvSpPr>
        <p:spPr>
          <a:xfrm>
            <a:off x="5273005" y="0"/>
            <a:ext cx="4033943" cy="347742"/>
          </a:xfrm>
          <a:prstGeom prst="rect">
            <a:avLst/>
          </a:prstGeom>
        </p:spPr>
        <p:txBody>
          <a:bodyPr vert="horz" lIns="92930" tIns="46465" rIns="92930" bIns="46465" rtlCol="0"/>
          <a:lstStyle>
            <a:lvl1pPr algn="r">
              <a:defRPr sz="1200"/>
            </a:lvl1pPr>
          </a:lstStyle>
          <a:p>
            <a:fld id="{69ADB229-0BE6-4433-9DB7-0DB26647D9DF}" type="datetimeFigureOut">
              <a:rPr lang="en-US" smtClean="0"/>
              <a:t>8/24/2015</a:t>
            </a:fld>
            <a:endParaRPr lang="en-US"/>
          </a:p>
        </p:txBody>
      </p:sp>
      <p:sp>
        <p:nvSpPr>
          <p:cNvPr id="4" name="Footer Placeholder 3"/>
          <p:cNvSpPr>
            <a:spLocks noGrp="1"/>
          </p:cNvSpPr>
          <p:nvPr>
            <p:ph type="ftr" sz="quarter" idx="2"/>
          </p:nvPr>
        </p:nvSpPr>
        <p:spPr>
          <a:xfrm>
            <a:off x="2" y="6605889"/>
            <a:ext cx="4033943" cy="347742"/>
          </a:xfrm>
          <a:prstGeom prst="rect">
            <a:avLst/>
          </a:prstGeom>
        </p:spPr>
        <p:txBody>
          <a:bodyPr vert="horz" lIns="92930" tIns="46465" rIns="92930" bIns="46465" rtlCol="0" anchor="b"/>
          <a:lstStyle>
            <a:lvl1pPr algn="l">
              <a:defRPr sz="1200"/>
            </a:lvl1pPr>
          </a:lstStyle>
          <a:p>
            <a:endParaRPr lang="en-US"/>
          </a:p>
        </p:txBody>
      </p:sp>
      <p:sp>
        <p:nvSpPr>
          <p:cNvPr id="5" name="Slide Number Placeholder 4"/>
          <p:cNvSpPr>
            <a:spLocks noGrp="1"/>
          </p:cNvSpPr>
          <p:nvPr>
            <p:ph type="sldNum" sz="quarter" idx="3"/>
          </p:nvPr>
        </p:nvSpPr>
        <p:spPr>
          <a:xfrm>
            <a:off x="5273005" y="6605889"/>
            <a:ext cx="4033943" cy="347742"/>
          </a:xfrm>
          <a:prstGeom prst="rect">
            <a:avLst/>
          </a:prstGeom>
        </p:spPr>
        <p:txBody>
          <a:bodyPr vert="horz" lIns="92930" tIns="46465" rIns="92930" bIns="46465" rtlCol="0" anchor="b"/>
          <a:lstStyle>
            <a:lvl1pPr algn="r">
              <a:defRPr sz="1200"/>
            </a:lvl1pPr>
          </a:lstStyle>
          <a:p>
            <a:fld id="{17B47509-168D-4774-B348-00B87C069D54}" type="slidenum">
              <a:rPr lang="en-US" smtClean="0"/>
              <a:t>‹#›</a:t>
            </a:fld>
            <a:endParaRPr lang="en-US"/>
          </a:p>
        </p:txBody>
      </p:sp>
    </p:spTree>
    <p:extLst>
      <p:ext uri="{BB962C8B-B14F-4D97-AF65-F5344CB8AC3E}">
        <p14:creationId xmlns:p14="http://schemas.microsoft.com/office/powerpoint/2010/main" val="463850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033943" cy="347742"/>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idx="1"/>
          </p:nvPr>
        </p:nvSpPr>
        <p:spPr>
          <a:xfrm>
            <a:off x="5273005" y="0"/>
            <a:ext cx="4033943" cy="347742"/>
          </a:xfrm>
          <a:prstGeom prst="rect">
            <a:avLst/>
          </a:prstGeom>
        </p:spPr>
        <p:txBody>
          <a:bodyPr vert="horz" lIns="92930" tIns="46465" rIns="92930" bIns="46465" rtlCol="0"/>
          <a:lstStyle>
            <a:lvl1pPr algn="r">
              <a:defRPr sz="1200"/>
            </a:lvl1pPr>
          </a:lstStyle>
          <a:p>
            <a:fld id="{3137E096-735A-4A06-BF53-EE18C1F7BD64}" type="datetimeFigureOut">
              <a:rPr lang="en-US" smtClean="0"/>
              <a:pPr/>
              <a:t>8/24/2015</a:t>
            </a:fld>
            <a:endParaRPr lang="en-US"/>
          </a:p>
        </p:txBody>
      </p:sp>
      <p:sp>
        <p:nvSpPr>
          <p:cNvPr id="4" name="Slide Image Placeholder 3"/>
          <p:cNvSpPr>
            <a:spLocks noGrp="1" noRot="1" noChangeAspect="1"/>
          </p:cNvSpPr>
          <p:nvPr>
            <p:ph type="sldImg" idx="2"/>
          </p:nvPr>
        </p:nvSpPr>
        <p:spPr>
          <a:xfrm>
            <a:off x="2916238" y="522288"/>
            <a:ext cx="3476625" cy="2608262"/>
          </a:xfrm>
          <a:prstGeom prst="rect">
            <a:avLst/>
          </a:prstGeom>
          <a:noFill/>
          <a:ln w="12700">
            <a:solidFill>
              <a:prstClr val="black"/>
            </a:solidFill>
          </a:ln>
        </p:spPr>
        <p:txBody>
          <a:bodyPr vert="horz" lIns="92930" tIns="46465" rIns="92930" bIns="46465" rtlCol="0" anchor="ctr"/>
          <a:lstStyle/>
          <a:p>
            <a:endParaRPr lang="en-US"/>
          </a:p>
        </p:txBody>
      </p:sp>
      <p:sp>
        <p:nvSpPr>
          <p:cNvPr id="5" name="Notes Placeholder 4"/>
          <p:cNvSpPr>
            <a:spLocks noGrp="1"/>
          </p:cNvSpPr>
          <p:nvPr>
            <p:ph type="body" sz="quarter" idx="3"/>
          </p:nvPr>
        </p:nvSpPr>
        <p:spPr>
          <a:xfrm>
            <a:off x="930912" y="3303550"/>
            <a:ext cx="7447279" cy="3129677"/>
          </a:xfrm>
          <a:prstGeom prst="rect">
            <a:avLst/>
          </a:prstGeom>
        </p:spPr>
        <p:txBody>
          <a:bodyPr vert="horz" lIns="92930" tIns="46465" rIns="92930" bIns="4646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6605889"/>
            <a:ext cx="4033943" cy="347742"/>
          </a:xfrm>
          <a:prstGeom prst="rect">
            <a:avLst/>
          </a:prstGeom>
        </p:spPr>
        <p:txBody>
          <a:bodyPr vert="horz" lIns="92930" tIns="46465" rIns="92930" bIns="46465" rtlCol="0" anchor="b"/>
          <a:lstStyle>
            <a:lvl1pPr algn="l">
              <a:defRPr sz="1200"/>
            </a:lvl1pPr>
          </a:lstStyle>
          <a:p>
            <a:endParaRPr lang="en-US"/>
          </a:p>
        </p:txBody>
      </p:sp>
      <p:sp>
        <p:nvSpPr>
          <p:cNvPr id="7" name="Slide Number Placeholder 6"/>
          <p:cNvSpPr>
            <a:spLocks noGrp="1"/>
          </p:cNvSpPr>
          <p:nvPr>
            <p:ph type="sldNum" sz="quarter" idx="5"/>
          </p:nvPr>
        </p:nvSpPr>
        <p:spPr>
          <a:xfrm>
            <a:off x="5273005" y="6605889"/>
            <a:ext cx="4033943" cy="347742"/>
          </a:xfrm>
          <a:prstGeom prst="rect">
            <a:avLst/>
          </a:prstGeom>
        </p:spPr>
        <p:txBody>
          <a:bodyPr vert="horz" lIns="92930" tIns="46465" rIns="92930" bIns="46465" rtlCol="0" anchor="b"/>
          <a:lstStyle>
            <a:lvl1pPr algn="r">
              <a:defRPr sz="1200"/>
            </a:lvl1pPr>
          </a:lstStyle>
          <a:p>
            <a:fld id="{5C22B364-B3B6-410E-B786-BE0E47AF768E}" type="slidenum">
              <a:rPr lang="en-US" smtClean="0"/>
              <a:pPr/>
              <a:t>‹#›</a:t>
            </a:fld>
            <a:endParaRPr lang="en-US"/>
          </a:p>
        </p:txBody>
      </p:sp>
    </p:spTree>
    <p:extLst>
      <p:ext uri="{BB962C8B-B14F-4D97-AF65-F5344CB8AC3E}">
        <p14:creationId xmlns:p14="http://schemas.microsoft.com/office/powerpoint/2010/main" val="754759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C22B364-B3B6-410E-B786-BE0E47AF768E}"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C22B364-B3B6-410E-B786-BE0E47AF768E}" type="slidenum">
              <a:rPr lang="en-US" smtClean="0"/>
              <a:pPr/>
              <a:t>19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C22B364-B3B6-410E-B786-BE0E47AF768E}" type="slidenum">
              <a:rPr lang="en-US" smtClean="0"/>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C22B364-B3B6-410E-B786-BE0E47AF768E}"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Look at the picture for 3 minutes</a:t>
            </a:r>
            <a:r>
              <a:rPr lang="en-US" baseline="0" dirty="0" smtClean="0"/>
              <a:t> and write down all the unsafe aspects of the kitchen. Discuss for about 7-10 minutes about the safety issues.</a:t>
            </a:r>
            <a:endParaRPr lang="en-US" dirty="0"/>
          </a:p>
        </p:txBody>
      </p:sp>
      <p:sp>
        <p:nvSpPr>
          <p:cNvPr id="4" name="Slide Number Placeholder 3"/>
          <p:cNvSpPr>
            <a:spLocks noGrp="1"/>
          </p:cNvSpPr>
          <p:nvPr>
            <p:ph type="sldNum" sz="quarter" idx="10"/>
          </p:nvPr>
        </p:nvSpPr>
        <p:spPr/>
        <p:txBody>
          <a:bodyPr/>
          <a:lstStyle/>
          <a:p>
            <a:fld id="{5C22B364-B3B6-410E-B786-BE0E47AF768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Okay, there are a lot of things wrong</a:t>
            </a:r>
            <a:r>
              <a:rPr lang="en-US" baseline="0" dirty="0" smtClean="0"/>
              <a:t> with this kitchen. Maybe yours doesn’t have ALL of these. But what are some common problems we can think of in our kitchens? What things obviously don’t mix? (anything flammable by hot stove ranges, water + electricity, chemicals at child’s reach, open cupboards above and below, etc…</a:t>
            </a:r>
            <a:endParaRPr lang="en-US" dirty="0"/>
          </a:p>
        </p:txBody>
      </p:sp>
      <p:sp>
        <p:nvSpPr>
          <p:cNvPr id="4" name="Slide Number Placeholder 3"/>
          <p:cNvSpPr>
            <a:spLocks noGrp="1"/>
          </p:cNvSpPr>
          <p:nvPr>
            <p:ph type="sldNum" sz="quarter" idx="10"/>
          </p:nvPr>
        </p:nvSpPr>
        <p:spPr/>
        <p:txBody>
          <a:bodyPr/>
          <a:lstStyle/>
          <a:p>
            <a:fld id="{5C22B364-B3B6-410E-B786-BE0E47AF768E}"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3 major accidents</a:t>
            </a:r>
            <a:r>
              <a:rPr lang="en-US" baseline="0" dirty="0" smtClean="0"/>
              <a:t> in our lab kitchens can be divided into these 3 categories. Tell the story of Elisa’s brother, 2</a:t>
            </a:r>
            <a:r>
              <a:rPr lang="en-US" baseline="30000" dirty="0" smtClean="0"/>
              <a:t>nd</a:t>
            </a:r>
            <a:r>
              <a:rPr lang="en-US" baseline="0" dirty="0" smtClean="0"/>
              <a:t> degree burns all over his front because of the pan handle sticking out from the stove with hot spaghetti sauce. READ FROM PRINT OUT KITCHEN SAFETY</a:t>
            </a:r>
            <a:endParaRPr lang="en-US" dirty="0"/>
          </a:p>
        </p:txBody>
      </p:sp>
      <p:sp>
        <p:nvSpPr>
          <p:cNvPr id="4" name="Slide Number Placeholder 3"/>
          <p:cNvSpPr>
            <a:spLocks noGrp="1"/>
          </p:cNvSpPr>
          <p:nvPr>
            <p:ph type="sldNum" sz="quarter" idx="10"/>
          </p:nvPr>
        </p:nvSpPr>
        <p:spPr/>
        <p:txBody>
          <a:bodyPr/>
          <a:lstStyle/>
          <a:p>
            <a:fld id="{5C22B364-B3B6-410E-B786-BE0E47AF768E}"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not</a:t>
            </a:r>
            <a:r>
              <a:rPr lang="en-US" baseline="0" dirty="0" smtClean="0"/>
              <a:t> a complete list…but guidelines for discussion. Yellow state: Guatemala…always be aware. Know where things are, when things will be done. AWARENESS/placement…flammable things, reach of children; clean up (spills), careful planning—you know who is responsible for what. It is more difficult managing a kitchen with multiple cooks. Why? Because if you don not communicate, things will get crazy! Oven mitts—Dr. Moore’s student reached right in the oven to grab a pan (stupid but true).</a:t>
            </a:r>
            <a:endParaRPr lang="en-US" dirty="0"/>
          </a:p>
        </p:txBody>
      </p:sp>
      <p:sp>
        <p:nvSpPr>
          <p:cNvPr id="4" name="Slide Number Placeholder 3"/>
          <p:cNvSpPr>
            <a:spLocks noGrp="1"/>
          </p:cNvSpPr>
          <p:nvPr>
            <p:ph type="sldNum" sz="quarter" idx="10"/>
          </p:nvPr>
        </p:nvSpPr>
        <p:spPr/>
        <p:txBody>
          <a:bodyPr/>
          <a:lstStyle/>
          <a:p>
            <a:fld id="{5C22B364-B3B6-410E-B786-BE0E47AF768E}"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Discuss dangling things: hair, jewelry,</a:t>
            </a:r>
            <a:r>
              <a:rPr lang="en-US" baseline="0" dirty="0" smtClean="0"/>
              <a:t> clothing. We use aprons to not only prevent spills, but also to keep clothing (baggy shirts, flowing blouses) back from heat sources.</a:t>
            </a:r>
            <a:endParaRPr lang="en-US" dirty="0"/>
          </a:p>
        </p:txBody>
      </p:sp>
      <p:sp>
        <p:nvSpPr>
          <p:cNvPr id="4" name="Slide Number Placeholder 3"/>
          <p:cNvSpPr>
            <a:spLocks noGrp="1"/>
          </p:cNvSpPr>
          <p:nvPr>
            <p:ph type="sldNum" sz="quarter" idx="10"/>
          </p:nvPr>
        </p:nvSpPr>
        <p:spPr/>
        <p:txBody>
          <a:bodyPr/>
          <a:lstStyle/>
          <a:p>
            <a:fld id="{5C22B364-B3B6-410E-B786-BE0E47AF768E}"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Discuss</a:t>
            </a:r>
            <a:r>
              <a:rPr lang="en-US" baseline="0" dirty="0" smtClean="0"/>
              <a:t> these procedures. Talk about the first aid.</a:t>
            </a:r>
            <a:endParaRPr lang="en-US" dirty="0"/>
          </a:p>
        </p:txBody>
      </p:sp>
      <p:sp>
        <p:nvSpPr>
          <p:cNvPr id="4" name="Slide Number Placeholder 3"/>
          <p:cNvSpPr>
            <a:spLocks noGrp="1"/>
          </p:cNvSpPr>
          <p:nvPr>
            <p:ph type="sldNum" sz="quarter" idx="10"/>
          </p:nvPr>
        </p:nvSpPr>
        <p:spPr/>
        <p:txBody>
          <a:bodyPr/>
          <a:lstStyle/>
          <a:p>
            <a:fld id="{5C22B364-B3B6-410E-B786-BE0E47AF768E}"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can also get cuts</a:t>
            </a:r>
            <a:r>
              <a:rPr lang="en-US" baseline="0" dirty="0" smtClean="0"/>
              <a:t> from blender/mixer blades, graters, papers, can tops, apple slicers…</a:t>
            </a:r>
            <a:endParaRPr lang="en-US" dirty="0"/>
          </a:p>
        </p:txBody>
      </p:sp>
      <p:sp>
        <p:nvSpPr>
          <p:cNvPr id="4" name="Slide Number Placeholder 3"/>
          <p:cNvSpPr>
            <a:spLocks noGrp="1"/>
          </p:cNvSpPr>
          <p:nvPr>
            <p:ph type="sldNum" sz="quarter" idx="10"/>
          </p:nvPr>
        </p:nvSpPr>
        <p:spPr/>
        <p:txBody>
          <a:bodyPr/>
          <a:lstStyle/>
          <a:p>
            <a:fld id="{5C22B364-B3B6-410E-B786-BE0E47AF768E}"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0"/>
            <a:ext cx="752475"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1"/>
          <p:cNvSpPr>
            <a:spLocks noGrp="1"/>
          </p:cNvSpPr>
          <p:nvPr>
            <p:ph type="ctrTitle"/>
          </p:nvPr>
        </p:nvSpPr>
        <p:spPr>
          <a:xfrm>
            <a:off x="1216152" y="1267485"/>
            <a:ext cx="7235981" cy="5133316"/>
          </a:xfrm>
        </p:spPr>
        <p:txBody>
          <a:bodyPr/>
          <a:lstStyle>
            <a:lvl1pPr>
              <a:defRPr sz="11500"/>
            </a:lvl1pPr>
          </a:lstStyle>
          <a:p>
            <a:r>
              <a:rPr lang="en-US" smtClean="0"/>
              <a:t>Click to edit Master title style</a:t>
            </a:r>
            <a:endParaRPr lang="en-US" dirty="0"/>
          </a:p>
        </p:txBody>
      </p:sp>
      <p:sp>
        <p:nvSpPr>
          <p:cNvPr id="3" name="Subtitle 2"/>
          <p:cNvSpPr>
            <a:spLocks noGrp="1"/>
          </p:cNvSpPr>
          <p:nvPr>
            <p:ph type="subTitle" idx="1"/>
          </p:nvPr>
        </p:nvSpPr>
        <p:spPr>
          <a:xfrm>
            <a:off x="1216151" y="201702"/>
            <a:ext cx="6189583" cy="949569"/>
          </a:xfrm>
        </p:spPr>
        <p:txBody>
          <a:bodyPr>
            <a:normAutofit/>
          </a:bodyPr>
          <a:lstStyle>
            <a:lvl1pPr marL="0" indent="0" algn="r">
              <a:buNone/>
              <a:defRPr sz="2400">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61E6AF4-0491-4863-BB07-900E8A194991}" type="datetimeFigureOut">
              <a:rPr lang="en-US" smtClean="0"/>
              <a:pPr/>
              <a:t>8/24/2015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150469" y="236415"/>
            <a:ext cx="785301" cy="365125"/>
          </a:xfrm>
        </p:spPr>
        <p:txBody>
          <a:bodyPr/>
          <a:lstStyle>
            <a:lvl1pPr>
              <a:defRPr sz="1400"/>
            </a:lvl1pPr>
          </a:lstStyle>
          <a:p>
            <a:fld id="{4F11ADD4-EF40-4723-9CC5-BCD04F429FCB}" type="slidenum">
              <a:rPr lang="en-US" smtClean="0"/>
              <a:pPr/>
              <a:t>‹#›</a:t>
            </a:fld>
            <a:endParaRPr lang="en-US"/>
          </a:p>
        </p:txBody>
      </p:sp>
      <p:grpSp>
        <p:nvGrpSpPr>
          <p:cNvPr id="7" name="Group 6"/>
          <p:cNvGrpSpPr/>
          <p:nvPr/>
        </p:nvGrpSpPr>
        <p:grpSpPr>
          <a:xfrm>
            <a:off x="7467600" y="209550"/>
            <a:ext cx="657226" cy="431800"/>
            <a:chOff x="7467600" y="209550"/>
            <a:chExt cx="657226" cy="431800"/>
          </a:xfrm>
          <a:solidFill>
            <a:schemeClr val="tx2">
              <a:lumMod val="60000"/>
              <a:lumOff val="40000"/>
            </a:schemeClr>
          </a:solidFill>
        </p:grpSpPr>
        <p:sp>
          <p:nvSpPr>
            <p:cNvPr id="8" name="Freeform 5"/>
            <p:cNvSpPr>
              <a:spLocks/>
            </p:cNvSpPr>
            <p:nvPr/>
          </p:nvSpPr>
          <p:spPr bwMode="auto">
            <a:xfrm>
              <a:off x="7467600"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5"/>
            <p:cNvSpPr>
              <a:spLocks/>
            </p:cNvSpPr>
            <p:nvPr/>
          </p:nvSpPr>
          <p:spPr bwMode="auto">
            <a:xfrm>
              <a:off x="7677151"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7881939"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1E6AF4-0491-4863-BB07-900E8A194991}" type="datetimeFigureOut">
              <a:rPr lang="en-US" smtClean="0"/>
              <a:pPr/>
              <a:t>8/24/2015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11ADD4-EF40-4723-9CC5-BCD04F429FC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1E6AF4-0491-4863-BB07-900E8A194991}" type="datetimeFigureOut">
              <a:rPr lang="en-US" smtClean="0"/>
              <a:pPr/>
              <a:t>8/24/2015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11ADD4-EF40-4723-9CC5-BCD04F429FC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smtClean="0"/>
              <a:t>Click to edit Master title style</a:t>
            </a:r>
            <a:endParaRPr lang="en-US" dirty="0"/>
          </a:p>
        </p:txBody>
      </p:sp>
      <p:sp>
        <p:nvSpPr>
          <p:cNvPr id="3" name="Content Placeholder 2"/>
          <p:cNvSpPr>
            <a:spLocks noGrp="1"/>
          </p:cNvSpPr>
          <p:nvPr>
            <p:ph idx="1"/>
          </p:nvPr>
        </p:nvSpPr>
        <p:spPr>
          <a:xfrm>
            <a:off x="1219200" y="838200"/>
            <a:ext cx="7467600" cy="4419600"/>
          </a:xfrm>
        </p:spPr>
        <p:txBody>
          <a:bodyPr>
            <a:normAutofit/>
          </a:bodyPr>
          <a:lstStyle>
            <a:lvl1pPr>
              <a:defRPr sz="2800"/>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61E6AF4-0491-4863-BB07-900E8A194991}" type="datetimeFigureOut">
              <a:rPr lang="en-US" smtClean="0"/>
              <a:pPr/>
              <a:t>8/24/2015</a:t>
            </a:fld>
            <a:endParaRPr lang="en-US"/>
          </a:p>
        </p:txBody>
      </p:sp>
      <p:sp>
        <p:nvSpPr>
          <p:cNvPr id="10" name="Slide Number Placeholder 9"/>
          <p:cNvSpPr>
            <a:spLocks noGrp="1"/>
          </p:cNvSpPr>
          <p:nvPr>
            <p:ph type="sldNum" sz="quarter" idx="11"/>
          </p:nvPr>
        </p:nvSpPr>
        <p:spPr/>
        <p:txBody>
          <a:bodyPr/>
          <a:lstStyle/>
          <a:p>
            <a:fld id="{4F11ADD4-EF40-4723-9CC5-BCD04F429FCB}" type="slidenum">
              <a:rPr lang="en-US" smtClean="0"/>
              <a:pPr/>
              <a:t>‹#›</a:t>
            </a:fld>
            <a:endParaRPr lang="en-US"/>
          </a:p>
        </p:txBody>
      </p:sp>
      <p:sp>
        <p:nvSpPr>
          <p:cNvPr id="12" name="Footer Placeholder 11"/>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199" y="4484080"/>
            <a:ext cx="7239001" cy="762000"/>
          </a:xfrm>
        </p:spPr>
        <p:txBody>
          <a:bodyPr bIns="0"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3"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smtClean="0"/>
              <a:t>Click to edit Master title style</a:t>
            </a:r>
            <a:endParaRPr lang="en-US" dirty="0"/>
          </a:p>
        </p:txBody>
      </p:sp>
      <p:sp>
        <p:nvSpPr>
          <p:cNvPr id="19" name="Date Placeholder 18"/>
          <p:cNvSpPr>
            <a:spLocks noGrp="1"/>
          </p:cNvSpPr>
          <p:nvPr>
            <p:ph type="dt" sz="half" idx="10"/>
          </p:nvPr>
        </p:nvSpPr>
        <p:spPr/>
        <p:txBody>
          <a:bodyPr/>
          <a:lstStyle/>
          <a:p>
            <a:fld id="{261E6AF4-0491-4863-BB07-900E8A194991}" type="datetimeFigureOut">
              <a:rPr lang="en-US" smtClean="0"/>
              <a:pPr/>
              <a:t>8/24/2015</a:t>
            </a:fld>
            <a:endParaRPr lang="en-US"/>
          </a:p>
        </p:txBody>
      </p:sp>
      <p:sp>
        <p:nvSpPr>
          <p:cNvPr id="20" name="Slide Number Placeholder 19"/>
          <p:cNvSpPr>
            <a:spLocks noGrp="1"/>
          </p:cNvSpPr>
          <p:nvPr>
            <p:ph type="sldNum" sz="quarter" idx="11"/>
          </p:nvPr>
        </p:nvSpPr>
        <p:spPr/>
        <p:txBody>
          <a:bodyPr/>
          <a:lstStyle/>
          <a:p>
            <a:fld id="{4F11ADD4-EF40-4723-9CC5-BCD04F429FCB}"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261E6AF4-0491-4863-BB07-900E8A194991}" type="datetimeFigureOut">
              <a:rPr lang="en-US" smtClean="0"/>
              <a:pPr/>
              <a:t>8/24/2015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11ADD4-EF40-4723-9CC5-BCD04F429FCB}" type="slidenum">
              <a:rPr lang="en-US" smtClean="0"/>
              <a:pPr/>
              <a:t>‹#›</a:t>
            </a:fld>
            <a:endParaRPr lang="en-US"/>
          </a:p>
        </p:txBody>
      </p:sp>
      <p:sp>
        <p:nvSpPr>
          <p:cNvPr id="9" name="Content Placeholder 8"/>
          <p:cNvSpPr>
            <a:spLocks noGrp="1"/>
          </p:cNvSpPr>
          <p:nvPr>
            <p:ph sz="quarter" idx="13"/>
          </p:nvPr>
        </p:nvSpPr>
        <p:spPr>
          <a:xfrm>
            <a:off x="1216152" y="841248"/>
            <a:ext cx="3730752" cy="438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5102352" y="841248"/>
            <a:ext cx="3730752" cy="438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219200" y="841248"/>
            <a:ext cx="3733800"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5105400" y="841248"/>
            <a:ext cx="3735267"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261E6AF4-0491-4863-BB07-900E8A194991}" type="datetimeFigureOut">
              <a:rPr lang="en-US" smtClean="0"/>
              <a:pPr/>
              <a:t>8/24/2015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11ADD4-EF40-4723-9CC5-BCD04F429FCB}" type="slidenum">
              <a:rPr lang="en-US" smtClean="0"/>
              <a:pPr/>
              <a:t>‹#›</a:t>
            </a:fld>
            <a:endParaRPr lang="en-US"/>
          </a:p>
        </p:txBody>
      </p:sp>
      <p:sp>
        <p:nvSpPr>
          <p:cNvPr id="11" name="Content Placeholder 10"/>
          <p:cNvSpPr>
            <a:spLocks noGrp="1"/>
          </p:cNvSpPr>
          <p:nvPr>
            <p:ph sz="quarter" idx="13"/>
          </p:nvPr>
        </p:nvSpPr>
        <p:spPr>
          <a:xfrm>
            <a:off x="1216152" y="1380744"/>
            <a:ext cx="3730752" cy="38404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14"/>
          </p:nvPr>
        </p:nvSpPr>
        <p:spPr>
          <a:xfrm>
            <a:off x="5102352" y="1380743"/>
            <a:ext cx="3730752" cy="38404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61E6AF4-0491-4863-BB07-900E8A194991}" type="datetimeFigureOut">
              <a:rPr lang="en-US" smtClean="0"/>
              <a:pPr/>
              <a:t>8/24/2015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11ADD4-EF40-4723-9CC5-BCD04F429FC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61E6AF4-0491-4863-BB07-900E8A194991}" type="datetimeFigureOut">
              <a:rPr lang="en-US" smtClean="0"/>
              <a:pPr/>
              <a:t>8/24/2015</a:t>
            </a:fld>
            <a:endParaRPr lang="en-US"/>
          </a:p>
        </p:txBody>
      </p:sp>
      <p:sp>
        <p:nvSpPr>
          <p:cNvPr id="6" name="Slide Number Placeholder 5"/>
          <p:cNvSpPr>
            <a:spLocks noGrp="1"/>
          </p:cNvSpPr>
          <p:nvPr>
            <p:ph type="sldNum" sz="quarter" idx="11"/>
          </p:nvPr>
        </p:nvSpPr>
        <p:spPr/>
        <p:txBody>
          <a:bodyPr/>
          <a:lstStyle/>
          <a:p>
            <a:fld id="{4F11ADD4-EF40-4723-9CC5-BCD04F429FCB}" type="slidenum">
              <a:rPr lang="en-US" smtClean="0"/>
              <a:pPr/>
              <a:t>‹#›</a:t>
            </a:fld>
            <a:endParaRPr lang="en-US"/>
          </a:p>
        </p:txBody>
      </p:sp>
      <p:sp>
        <p:nvSpPr>
          <p:cNvPr id="7" name="Footer Placeholder 6"/>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0" y="395287"/>
            <a:ext cx="3008313" cy="1162050"/>
          </a:xfrm>
        </p:spPr>
        <p:txBody>
          <a:bodyPr anchor="b"/>
          <a:lstStyle>
            <a:lvl1pPr algn="l">
              <a:defRPr sz="2000" b="1">
                <a:ln>
                  <a:noFill/>
                </a:ln>
                <a:solidFill>
                  <a:srgbClr val="FF7605"/>
                </a:solidFill>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5715000" y="1557337"/>
            <a:ext cx="3008313" cy="4386263"/>
          </a:xfrm>
        </p:spPr>
        <p:txBody>
          <a:bodyPr/>
          <a:lstStyle>
            <a:lvl1pPr marL="0" indent="0">
              <a:buNone/>
              <a:defRPr sz="1400">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Content Placeholder 13"/>
          <p:cNvSpPr>
            <a:spLocks noGrp="1"/>
          </p:cNvSpPr>
          <p:nvPr>
            <p:ph sz="quarter" idx="13"/>
          </p:nvPr>
        </p:nvSpPr>
        <p:spPr>
          <a:xfrm>
            <a:off x="914400" y="381000"/>
            <a:ext cx="4800600" cy="5943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8"/>
          <p:cNvSpPr>
            <a:spLocks noGrp="1"/>
          </p:cNvSpPr>
          <p:nvPr>
            <p:ph type="dt" sz="half" idx="14"/>
          </p:nvPr>
        </p:nvSpPr>
        <p:spPr/>
        <p:txBody>
          <a:bodyPr/>
          <a:lstStyle/>
          <a:p>
            <a:fld id="{261E6AF4-0491-4863-BB07-900E8A194991}" type="datetimeFigureOut">
              <a:rPr lang="en-US" smtClean="0"/>
              <a:pPr/>
              <a:t>8/24/2015</a:t>
            </a:fld>
            <a:endParaRPr lang="en-US"/>
          </a:p>
        </p:txBody>
      </p:sp>
      <p:sp>
        <p:nvSpPr>
          <p:cNvPr id="10" name="Slide Number Placeholder 9"/>
          <p:cNvSpPr>
            <a:spLocks noGrp="1"/>
          </p:cNvSpPr>
          <p:nvPr>
            <p:ph type="sldNum" sz="quarter" idx="15"/>
          </p:nvPr>
        </p:nvSpPr>
        <p:spPr/>
        <p:txBody>
          <a:bodyPr/>
          <a:lstStyle/>
          <a:p>
            <a:fld id="{4F11ADD4-EF40-4723-9CC5-BCD04F429FCB}" type="slidenum">
              <a:rPr lang="en-US" smtClean="0"/>
              <a:pPr/>
              <a:t>‹#›</a:t>
            </a:fld>
            <a:endParaRPr lang="en-US"/>
          </a:p>
        </p:txBody>
      </p:sp>
      <p:sp>
        <p:nvSpPr>
          <p:cNvPr id="13" name="Footer Placeholder 12"/>
          <p:cNvSpPr>
            <a:spLocks noGrp="1"/>
          </p:cNvSpPr>
          <p:nvPr>
            <p:ph type="ftr" sz="quarter" idx="16"/>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624754"/>
            <a:ext cx="5486400" cy="404446"/>
          </a:xfrm>
        </p:spPr>
        <p:txBody>
          <a:bodyPr bIns="0" anchor="b"/>
          <a:lstStyle>
            <a:lvl1pPr algn="l">
              <a:defRPr sz="2000" b="1">
                <a:ln w="12700">
                  <a:noFill/>
                </a:ln>
                <a:solidFill>
                  <a:schemeClr val="tx1"/>
                </a:solidFill>
                <a:effectLst/>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323975" y="381000"/>
            <a:ext cx="5867400" cy="40814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219200" y="5029200"/>
            <a:ext cx="4038600" cy="1371600"/>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1E6AF4-0491-4863-BB07-900E8A194991}" type="datetimeFigureOut">
              <a:rPr lang="en-US" smtClean="0"/>
              <a:pPr/>
              <a:t>8/24/2015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11ADD4-EF40-4723-9CC5-BCD04F429FCB}" type="slidenum">
              <a:rPr lang="en-US" smtClean="0"/>
              <a:pPr/>
              <a:t>‹#›</a:t>
            </a:fld>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22860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13" name="Rectangle 12"/>
          <p:cNvSpPr/>
          <p:nvPr/>
        </p:nvSpPr>
        <p:spPr>
          <a:xfrm>
            <a:off x="0" y="0"/>
            <a:ext cx="22860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1219200" y="5257800"/>
            <a:ext cx="7239000" cy="1143000"/>
          </a:xfrm>
          <a:prstGeom prst="rect">
            <a:avLst/>
          </a:prstGeom>
        </p:spPr>
        <p:txBody>
          <a:bodyPr vert="horz" lIns="91440" tIns="45720" rIns="91440" bIns="45720" rtlCol="0" anchor="b">
            <a:noAutofit/>
          </a:bodyPr>
          <a:lstStyle/>
          <a:p>
            <a:endParaRPr lang="en-US" dirty="0"/>
          </a:p>
        </p:txBody>
      </p:sp>
      <p:sp>
        <p:nvSpPr>
          <p:cNvPr id="3" name="Text Placeholder 2"/>
          <p:cNvSpPr>
            <a:spLocks noGrp="1"/>
          </p:cNvSpPr>
          <p:nvPr>
            <p:ph type="body" idx="1"/>
          </p:nvPr>
        </p:nvSpPr>
        <p:spPr>
          <a:xfrm>
            <a:off x="1219200" y="838200"/>
            <a:ext cx="7467600" cy="4419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1259680" y="6553200"/>
            <a:ext cx="7162800" cy="228600"/>
          </a:xfrm>
          <a:prstGeom prst="rect">
            <a:avLst/>
          </a:prstGeom>
        </p:spPr>
        <p:txBody>
          <a:bodyPr vert="horz" lIns="91440" tIns="45720" rIns="91440" bIns="45720" rtlCol="0" anchor="ctr"/>
          <a:lstStyle>
            <a:lvl1pPr algn="l">
              <a:defRPr sz="1200">
                <a:solidFill>
                  <a:schemeClr val="tx1">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686800" y="5740400"/>
            <a:ext cx="381000" cy="365125"/>
          </a:xfrm>
          <a:prstGeom prst="rect">
            <a:avLst/>
          </a:prstGeom>
        </p:spPr>
        <p:txBody>
          <a:bodyPr vert="horz" lIns="91440" tIns="45720" rIns="91440" bIns="45720" rtlCol="0" anchor="ctr"/>
          <a:lstStyle>
            <a:lvl1pPr algn="l">
              <a:defRPr sz="1200" b="0">
                <a:solidFill>
                  <a:schemeClr val="tx2">
                    <a:lumMod val="60000"/>
                    <a:lumOff val="40000"/>
                  </a:schemeClr>
                </a:solidFill>
              </a:defRPr>
            </a:lvl1pPr>
          </a:lstStyle>
          <a:p>
            <a:fld id="{4F11ADD4-EF40-4723-9CC5-BCD04F429FCB}" type="slidenum">
              <a:rPr lang="en-US" smtClean="0"/>
              <a:pPr/>
              <a:t>‹#›</a:t>
            </a:fld>
            <a:endParaRPr lang="en-US"/>
          </a:p>
        </p:txBody>
      </p:sp>
      <p:sp>
        <p:nvSpPr>
          <p:cNvPr id="16" name="Freeform 5"/>
          <p:cNvSpPr>
            <a:spLocks/>
          </p:cNvSpPr>
          <p:nvPr/>
        </p:nvSpPr>
        <p:spPr bwMode="auto">
          <a:xfrm>
            <a:off x="8453438" y="571500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2"/>
          </p:nvPr>
        </p:nvSpPr>
        <p:spPr>
          <a:xfrm rot="16200000">
            <a:off x="-1198682" y="4821116"/>
            <a:ext cx="2625969" cy="228600"/>
          </a:xfrm>
          <a:prstGeom prst="rect">
            <a:avLst/>
          </a:prstGeom>
        </p:spPr>
        <p:txBody>
          <a:bodyPr vert="horz" lIns="91440" tIns="45720" rIns="91440" bIns="45720" rtlCol="0" anchor="ctr"/>
          <a:lstStyle>
            <a:lvl1pPr algn="l">
              <a:defRPr sz="1200">
                <a:solidFill>
                  <a:srgbClr val="FFFFFF"/>
                </a:solidFill>
              </a:defRPr>
            </a:lvl1pPr>
          </a:lstStyle>
          <a:p>
            <a:fld id="{261E6AF4-0491-4863-BB07-900E8A194991}" type="datetimeFigureOut">
              <a:rPr lang="en-US" smtClean="0"/>
              <a:pPr/>
              <a:t>8/24/2015</a:t>
            </a:fld>
            <a:endParaRPr lang="en-US"/>
          </a:p>
        </p:txBody>
      </p:sp>
    </p:spTree>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txStyles>
    <p:titleStyle>
      <a:lvl1pPr algn="l" defTabSz="914400" rtl="0" eaLnBrk="1" latinLnBrk="0" hangingPunct="1">
        <a:spcBef>
          <a:spcPct val="0"/>
        </a:spcBef>
        <a:buNone/>
        <a:defRPr sz="72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https://www.youtube.com/embed/JmjSUlKoMXE"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ideo" Target="https://www.youtube.com/embed/sLuU390MX9M" TargetMode="External"/><Relationship Id="rId5" Type="http://schemas.openxmlformats.org/officeDocument/2006/relationships/image" Target="../media/image3.png"/><Relationship Id="rId4" Type="http://schemas.openxmlformats.org/officeDocument/2006/relationships/hyperlink" Target="http://www.youtube.com/watch?v=sLuU390MX9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bg2">
                    <a:lumMod val="75000"/>
                  </a:schemeClr>
                </a:solidFill>
              </a:rPr>
              <a:t>Kitchen Safety and Sanitation</a:t>
            </a:r>
            <a:endParaRPr lang="en-US" dirty="0">
              <a:solidFill>
                <a:schemeClr val="bg2">
                  <a:lumMod val="75000"/>
                </a:schemeClr>
              </a:solidFill>
            </a:endParaRPr>
          </a:p>
        </p:txBody>
      </p:sp>
      <p:sp>
        <p:nvSpPr>
          <p:cNvPr id="3" name="Subtitle 2"/>
          <p:cNvSpPr>
            <a:spLocks noGrp="1"/>
          </p:cNvSpPr>
          <p:nvPr>
            <p:ph type="subTitle" idx="1"/>
          </p:nvPr>
        </p:nvSpPr>
        <p:spPr/>
        <p:txBody>
          <a:bodyPr/>
          <a:lstStyle/>
          <a:p>
            <a:r>
              <a:rPr lang="en-US" dirty="0" smtClean="0"/>
              <a:t>Think!</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Sharp vs. Dull</a:t>
            </a:r>
            <a:endParaRPr lang="en-US" dirty="0"/>
          </a:p>
        </p:txBody>
      </p:sp>
      <p:sp>
        <p:nvSpPr>
          <p:cNvPr id="3" name="Content Placeholder 2"/>
          <p:cNvSpPr>
            <a:spLocks noGrp="1"/>
          </p:cNvSpPr>
          <p:nvPr>
            <p:ph idx="1"/>
          </p:nvPr>
        </p:nvSpPr>
        <p:spPr/>
        <p:txBody>
          <a:bodyPr>
            <a:normAutofit/>
          </a:bodyPr>
          <a:lstStyle/>
          <a:p>
            <a:r>
              <a:rPr lang="en-US" sz="4500" dirty="0" smtClean="0">
                <a:solidFill>
                  <a:srgbClr val="00B050"/>
                </a:solidFill>
                <a:latin typeface="Aharoni" panose="02010803020104030203" pitchFamily="2" charset="-79"/>
                <a:cs typeface="Aharoni" panose="02010803020104030203" pitchFamily="2" charset="-79"/>
              </a:rPr>
              <a:t>A dull knife is dangerous and inefficient.</a:t>
            </a:r>
          </a:p>
          <a:p>
            <a:r>
              <a:rPr lang="en-US" sz="4500" dirty="0" smtClean="0">
                <a:solidFill>
                  <a:srgbClr val="00B050"/>
                </a:solidFill>
                <a:latin typeface="Aharoni" panose="02010803020104030203" pitchFamily="2" charset="-79"/>
                <a:cs typeface="Aharoni" panose="02010803020104030203" pitchFamily="2" charset="-79"/>
              </a:rPr>
              <a:t>The best knives are SHARP knives because they use </a:t>
            </a:r>
            <a:r>
              <a:rPr lang="en-US" sz="4500" u="sng" dirty="0" smtClean="0">
                <a:solidFill>
                  <a:srgbClr val="00B050"/>
                </a:solidFill>
                <a:latin typeface="Aharoni" panose="02010803020104030203" pitchFamily="2" charset="-79"/>
                <a:cs typeface="Aharoni" panose="02010803020104030203" pitchFamily="2" charset="-79"/>
              </a:rPr>
              <a:t>less pressure</a:t>
            </a:r>
            <a:r>
              <a:rPr lang="en-US" sz="4500" dirty="0" smtClean="0">
                <a:solidFill>
                  <a:srgbClr val="00B050"/>
                </a:solidFill>
                <a:latin typeface="Aharoni" panose="02010803020104030203" pitchFamily="2" charset="-79"/>
                <a:cs typeface="Aharoni" panose="02010803020104030203" pitchFamily="2" charset="-79"/>
              </a:rPr>
              <a:t>.</a:t>
            </a:r>
            <a:endParaRPr lang="en-US" sz="4500" dirty="0">
              <a:solidFill>
                <a:srgbClr val="00B050"/>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22325199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105400"/>
            <a:ext cx="7239000" cy="1143000"/>
          </a:xfrm>
        </p:spPr>
        <p:txBody>
          <a:bodyPr/>
          <a:lstStyle/>
          <a:p>
            <a:r>
              <a:rPr lang="en-US" dirty="0" smtClean="0">
                <a:solidFill>
                  <a:schemeClr val="accent6">
                    <a:lumMod val="75000"/>
                  </a:schemeClr>
                </a:solidFill>
              </a:rPr>
              <a:t>First Aid for CUTS</a:t>
            </a:r>
            <a:endParaRPr lang="en-US" dirty="0">
              <a:solidFill>
                <a:schemeClr val="accent6">
                  <a:lumMod val="75000"/>
                </a:schemeClr>
              </a:solidFill>
            </a:endParaRPr>
          </a:p>
        </p:txBody>
      </p:sp>
      <p:sp>
        <p:nvSpPr>
          <p:cNvPr id="3" name="Content Placeholder 2"/>
          <p:cNvSpPr>
            <a:spLocks noGrp="1"/>
          </p:cNvSpPr>
          <p:nvPr>
            <p:ph idx="1"/>
          </p:nvPr>
        </p:nvSpPr>
        <p:spPr/>
        <p:txBody>
          <a:bodyPr/>
          <a:lstStyle/>
          <a:p>
            <a:r>
              <a:rPr lang="en-US" dirty="0" smtClean="0"/>
              <a:t>If it’s spurting, we get emergency help (arterial cut)</a:t>
            </a:r>
          </a:p>
          <a:p>
            <a:r>
              <a:rPr lang="en-US" dirty="0" smtClean="0"/>
              <a:t>If it’s oozing (as most cuts will), you need to</a:t>
            </a:r>
          </a:p>
          <a:p>
            <a:pPr marL="514350" indent="-514350">
              <a:buAutoNum type="arabicPeriod"/>
            </a:pPr>
            <a:r>
              <a:rPr lang="en-US" b="1" dirty="0" smtClean="0">
                <a:solidFill>
                  <a:schemeClr val="accent3">
                    <a:lumMod val="75000"/>
                  </a:schemeClr>
                </a:solidFill>
              </a:rPr>
              <a:t>Wash with soap and water</a:t>
            </a:r>
          </a:p>
          <a:p>
            <a:pPr marL="514350" indent="-514350">
              <a:buAutoNum type="arabicPeriod"/>
            </a:pPr>
            <a:r>
              <a:rPr lang="en-US" b="1" dirty="0" smtClean="0">
                <a:solidFill>
                  <a:schemeClr val="accent3">
                    <a:lumMod val="75000"/>
                  </a:schemeClr>
                </a:solidFill>
              </a:rPr>
              <a:t>Apply direct pressure</a:t>
            </a:r>
          </a:p>
          <a:p>
            <a:pPr marL="514350" indent="-514350">
              <a:buAutoNum type="arabicPeriod"/>
            </a:pPr>
            <a:r>
              <a:rPr lang="en-US" dirty="0" smtClean="0"/>
              <a:t>Clean up and bandage</a:t>
            </a:r>
          </a:p>
          <a:p>
            <a:pPr marL="514350" indent="-514350">
              <a:buAutoNum type="arabicPeriod"/>
            </a:pPr>
            <a:r>
              <a:rPr lang="en-US" dirty="0" smtClean="0"/>
              <a:t>Any more than that, we can get the nurse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0809" y="533400"/>
            <a:ext cx="7239000" cy="1143000"/>
          </a:xfrm>
        </p:spPr>
        <p:txBody>
          <a:bodyPr/>
          <a:lstStyle/>
          <a:p>
            <a:r>
              <a:rPr lang="en-US" dirty="0" smtClean="0">
                <a:solidFill>
                  <a:schemeClr val="bg2">
                    <a:lumMod val="50000"/>
                  </a:schemeClr>
                </a:solidFill>
              </a:rPr>
              <a:t>Preventing SPILLS</a:t>
            </a:r>
            <a:endParaRPr lang="en-US" dirty="0">
              <a:solidFill>
                <a:schemeClr val="bg2">
                  <a:lumMod val="50000"/>
                </a:schemeClr>
              </a:solidFill>
            </a:endParaRPr>
          </a:p>
        </p:txBody>
      </p:sp>
      <p:sp>
        <p:nvSpPr>
          <p:cNvPr id="3" name="Content Placeholder 2"/>
          <p:cNvSpPr>
            <a:spLocks noGrp="1"/>
          </p:cNvSpPr>
          <p:nvPr>
            <p:ph idx="1"/>
          </p:nvPr>
        </p:nvSpPr>
        <p:spPr>
          <a:xfrm>
            <a:off x="609600" y="2209800"/>
            <a:ext cx="6197600" cy="3840163"/>
          </a:xfrm>
        </p:spPr>
        <p:txBody>
          <a:bodyPr>
            <a:normAutofit/>
          </a:bodyPr>
          <a:lstStyle/>
          <a:p>
            <a:pPr>
              <a:buNone/>
            </a:pPr>
            <a:r>
              <a:rPr lang="en-US" b="1" dirty="0" smtClean="0"/>
              <a:t>#1 Rule in this class: CLEAN IT UP…QUICK!</a:t>
            </a:r>
          </a:p>
          <a:p>
            <a:pPr>
              <a:buNone/>
            </a:pPr>
            <a:r>
              <a:rPr lang="en-US" dirty="0" smtClean="0"/>
              <a:t>Spills lead to slips and </a:t>
            </a:r>
            <a:r>
              <a:rPr lang="en-US" u="sng" dirty="0" smtClean="0"/>
              <a:t>falls.</a:t>
            </a:r>
          </a:p>
        </p:txBody>
      </p:sp>
      <p:pic>
        <p:nvPicPr>
          <p:cNvPr id="4" name="Picture 3"/>
          <p:cNvPicPr>
            <a:picLocks noChangeAspect="1"/>
          </p:cNvPicPr>
          <p:nvPr/>
        </p:nvPicPr>
        <p:blipFill>
          <a:blip r:embed="rId2" cstate="print"/>
          <a:stretch>
            <a:fillRect/>
          </a:stretch>
        </p:blipFill>
        <p:spPr>
          <a:xfrm>
            <a:off x="6248400" y="3124200"/>
            <a:ext cx="2108200" cy="2857500"/>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29200"/>
            <a:ext cx="7239000" cy="1143000"/>
          </a:xfrm>
        </p:spPr>
        <p:txBody>
          <a:bodyPr/>
          <a:lstStyle/>
          <a:p>
            <a:r>
              <a:rPr lang="en-US" dirty="0" smtClean="0">
                <a:solidFill>
                  <a:schemeClr val="accent6">
                    <a:lumMod val="75000"/>
                  </a:schemeClr>
                </a:solidFill>
              </a:rPr>
              <a:t>First Aid for FALLS</a:t>
            </a:r>
            <a:endParaRPr lang="en-US" dirty="0">
              <a:solidFill>
                <a:schemeClr val="accent6">
                  <a:lumMod val="75000"/>
                </a:schemeClr>
              </a:solidFill>
            </a:endParaRPr>
          </a:p>
        </p:txBody>
      </p:sp>
      <p:sp>
        <p:nvSpPr>
          <p:cNvPr id="3" name="Content Placeholder 2"/>
          <p:cNvSpPr>
            <a:spLocks noGrp="1"/>
          </p:cNvSpPr>
          <p:nvPr>
            <p:ph idx="1"/>
          </p:nvPr>
        </p:nvSpPr>
        <p:spPr/>
        <p:txBody>
          <a:bodyPr/>
          <a:lstStyle/>
          <a:p>
            <a:r>
              <a:rPr lang="en-US" dirty="0" smtClean="0"/>
              <a:t>If the person fell because they slipped on a spill, we PICK THEM UP</a:t>
            </a:r>
          </a:p>
          <a:p>
            <a:pPr lvl="1"/>
            <a:r>
              <a:rPr lang="en-US" sz="2500" dirty="0" smtClean="0"/>
              <a:t>Unless… they hit their head. We DO NOT move them and we tell Mrs. Milburn </a:t>
            </a:r>
            <a:r>
              <a:rPr lang="en-US" sz="2500" u="sng" dirty="0" smtClean="0"/>
              <a:t>right</a:t>
            </a:r>
            <a:r>
              <a:rPr lang="en-US" sz="2500" dirty="0" smtClean="0"/>
              <a:t> away. Moving a person with a  head injury could cause further damage or paralysis.</a:t>
            </a:r>
          </a:p>
        </p:txBody>
      </p:sp>
    </p:spTree>
    <p:extLst>
      <p:ext uri="{BB962C8B-B14F-4D97-AF65-F5344CB8AC3E}">
        <p14:creationId xmlns:p14="http://schemas.microsoft.com/office/powerpoint/2010/main" val="28938138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239000" cy="1143000"/>
          </a:xfrm>
        </p:spPr>
        <p:txBody>
          <a:bodyPr/>
          <a:lstStyle/>
          <a:p>
            <a:r>
              <a:rPr lang="en-US" dirty="0" smtClean="0">
                <a:solidFill>
                  <a:srgbClr val="92D050"/>
                </a:solidFill>
              </a:rPr>
              <a:t>Preventing BURNS</a:t>
            </a:r>
            <a:endParaRPr lang="en-US" dirty="0">
              <a:solidFill>
                <a:srgbClr val="92D050"/>
              </a:solidFill>
            </a:endParaRPr>
          </a:p>
        </p:txBody>
      </p:sp>
      <p:sp>
        <p:nvSpPr>
          <p:cNvPr id="3" name="Content Placeholder 2"/>
          <p:cNvSpPr>
            <a:spLocks noGrp="1"/>
          </p:cNvSpPr>
          <p:nvPr>
            <p:ph idx="1"/>
          </p:nvPr>
        </p:nvSpPr>
        <p:spPr>
          <a:xfrm>
            <a:off x="1219200" y="1828800"/>
            <a:ext cx="7467600" cy="4419600"/>
          </a:xfrm>
        </p:spPr>
        <p:txBody>
          <a:bodyPr/>
          <a:lstStyle/>
          <a:p>
            <a:pPr lvl="0">
              <a:buFont typeface="Wingdings" panose="05000000000000000000" pitchFamily="2" charset="2"/>
              <a:buChar char="v"/>
            </a:pPr>
            <a:r>
              <a:rPr lang="en-US" dirty="0" smtClean="0"/>
              <a:t>Use oven mitts and hot pads</a:t>
            </a:r>
          </a:p>
          <a:p>
            <a:pPr lvl="0">
              <a:buFont typeface="Wingdings" panose="05000000000000000000" pitchFamily="2" charset="2"/>
              <a:buChar char="v"/>
            </a:pPr>
            <a:r>
              <a:rPr lang="en-US" dirty="0" smtClean="0"/>
              <a:t>Open lids away from you (to avoid steam burn)</a:t>
            </a:r>
          </a:p>
          <a:p>
            <a:pPr lvl="0">
              <a:buFont typeface="Wingdings" panose="05000000000000000000" pitchFamily="2" charset="2"/>
              <a:buChar char="v"/>
            </a:pPr>
            <a:r>
              <a:rPr lang="en-US" dirty="0" smtClean="0"/>
              <a:t>No hanging jewelry or loose clothing</a:t>
            </a:r>
          </a:p>
          <a:p>
            <a:pPr lvl="0">
              <a:buFont typeface="Wingdings" panose="05000000000000000000" pitchFamily="2" charset="2"/>
              <a:buChar char="v"/>
            </a:pPr>
            <a:r>
              <a:rPr lang="en-US" dirty="0" smtClean="0"/>
              <a:t>Wear an apron</a:t>
            </a:r>
          </a:p>
          <a:p>
            <a:pPr lvl="0">
              <a:buFont typeface="Wingdings" panose="05000000000000000000" pitchFamily="2" charset="2"/>
              <a:buChar char="v"/>
            </a:pPr>
            <a:r>
              <a:rPr lang="en-US" dirty="0" smtClean="0"/>
              <a:t>Avoid touching hot surfaces</a:t>
            </a:r>
          </a:p>
          <a:p>
            <a:pPr lvl="0"/>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239000" cy="1143000"/>
          </a:xfrm>
        </p:spPr>
        <p:txBody>
          <a:bodyPr/>
          <a:lstStyle/>
          <a:p>
            <a:r>
              <a:rPr lang="en-US" dirty="0" smtClean="0"/>
              <a:t>About burns….</a:t>
            </a:r>
            <a:endParaRPr lang="en-US" dirty="0"/>
          </a:p>
        </p:txBody>
      </p:sp>
      <p:sp>
        <p:nvSpPr>
          <p:cNvPr id="3" name="Content Placeholder 2"/>
          <p:cNvSpPr>
            <a:spLocks noGrp="1"/>
          </p:cNvSpPr>
          <p:nvPr>
            <p:ph idx="1"/>
          </p:nvPr>
        </p:nvSpPr>
        <p:spPr>
          <a:xfrm>
            <a:off x="1066800" y="1524000"/>
            <a:ext cx="7467600" cy="4419600"/>
          </a:xfrm>
        </p:spPr>
        <p:txBody>
          <a:bodyPr>
            <a:normAutofit fontScale="92500" lnSpcReduction="20000"/>
          </a:bodyPr>
          <a:lstStyle/>
          <a:p>
            <a:pPr>
              <a:buNone/>
            </a:pPr>
            <a:r>
              <a:rPr lang="en-US" dirty="0" smtClean="0"/>
              <a:t>TYPES:</a:t>
            </a:r>
          </a:p>
          <a:p>
            <a:r>
              <a:rPr lang="en-US" b="1" dirty="0" smtClean="0">
                <a:solidFill>
                  <a:srgbClr val="7030A0"/>
                </a:solidFill>
              </a:rPr>
              <a:t>1st (like a sunburn)</a:t>
            </a:r>
          </a:p>
          <a:p>
            <a:r>
              <a:rPr lang="en-US" b="1" dirty="0" smtClean="0">
                <a:solidFill>
                  <a:srgbClr val="7030A0"/>
                </a:solidFill>
              </a:rPr>
              <a:t>2</a:t>
            </a:r>
            <a:r>
              <a:rPr lang="en-US" b="1" baseline="30000" dirty="0" smtClean="0">
                <a:solidFill>
                  <a:srgbClr val="7030A0"/>
                </a:solidFill>
              </a:rPr>
              <a:t>nd</a:t>
            </a:r>
            <a:r>
              <a:rPr lang="en-US" b="1" dirty="0" smtClean="0">
                <a:solidFill>
                  <a:srgbClr val="7030A0"/>
                </a:solidFill>
              </a:rPr>
              <a:t> (usually has blisters)</a:t>
            </a:r>
          </a:p>
          <a:p>
            <a:r>
              <a:rPr lang="en-US" b="1" dirty="0" smtClean="0">
                <a:solidFill>
                  <a:srgbClr val="7030A0"/>
                </a:solidFill>
              </a:rPr>
              <a:t>3</a:t>
            </a:r>
            <a:r>
              <a:rPr lang="en-US" b="1" baseline="30000" dirty="0" smtClean="0">
                <a:solidFill>
                  <a:srgbClr val="7030A0"/>
                </a:solidFill>
              </a:rPr>
              <a:t>rd</a:t>
            </a:r>
            <a:r>
              <a:rPr lang="en-US" b="1" dirty="0">
                <a:solidFill>
                  <a:srgbClr val="7030A0"/>
                </a:solidFill>
              </a:rPr>
              <a:t> </a:t>
            </a:r>
            <a:r>
              <a:rPr lang="en-US" b="1" dirty="0" smtClean="0">
                <a:solidFill>
                  <a:srgbClr val="7030A0"/>
                </a:solidFill>
              </a:rPr>
              <a:t>(severe tissue damage)</a:t>
            </a:r>
          </a:p>
          <a:p>
            <a:pPr>
              <a:buNone/>
            </a:pPr>
            <a:r>
              <a:rPr lang="en-US" dirty="0" smtClean="0"/>
              <a:t>SOURCES:</a:t>
            </a:r>
          </a:p>
          <a:p>
            <a:pPr>
              <a:buNone/>
            </a:pPr>
            <a:r>
              <a:rPr lang="en-US" dirty="0" smtClean="0"/>
              <a:t>Thermal </a:t>
            </a:r>
            <a:r>
              <a:rPr lang="en-US" b="1" u="sng" dirty="0" smtClean="0">
                <a:solidFill>
                  <a:srgbClr val="7030A0"/>
                </a:solidFill>
              </a:rPr>
              <a:t>(heat), </a:t>
            </a:r>
            <a:r>
              <a:rPr lang="en-US" dirty="0" smtClean="0"/>
              <a:t>Chemical, Electrical</a:t>
            </a:r>
          </a:p>
          <a:p>
            <a:pPr lvl="0">
              <a:buNone/>
            </a:pPr>
            <a:r>
              <a:rPr lang="en-US" dirty="0" smtClean="0">
                <a:latin typeface="Tekton Pro BoldCond"/>
                <a:cs typeface="Tekton Pro BoldCond"/>
              </a:rPr>
              <a:t>*Did you know? Just 3 seconds of exposure to water at 140 degrees can cause a 3</a:t>
            </a:r>
            <a:r>
              <a:rPr lang="en-US" baseline="30000" dirty="0" smtClean="0">
                <a:latin typeface="Tekton Pro BoldCond"/>
                <a:cs typeface="Tekton Pro BoldCond"/>
              </a:rPr>
              <a:t>rd</a:t>
            </a:r>
            <a:r>
              <a:rPr lang="en-US" dirty="0" smtClean="0">
                <a:latin typeface="Tekton Pro BoldCond"/>
                <a:cs typeface="Tekton Pro BoldCond"/>
              </a:rPr>
              <a:t> degree burn in an adult. At 156 degrees the same burn occurs in one second. That’s still 40 degrees less than boiling water.</a:t>
            </a:r>
          </a:p>
          <a:p>
            <a:pPr>
              <a:buNone/>
            </a:pPr>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75000"/>
                  </a:schemeClr>
                </a:solidFill>
              </a:rPr>
              <a:t>First Aid for Burns</a:t>
            </a:r>
            <a:endParaRPr lang="en-US" dirty="0">
              <a:solidFill>
                <a:schemeClr val="accent6">
                  <a:lumMod val="75000"/>
                </a:schemeClr>
              </a:solidFill>
            </a:endParaRPr>
          </a:p>
        </p:txBody>
      </p:sp>
      <p:sp>
        <p:nvSpPr>
          <p:cNvPr id="3" name="Content Placeholder 2"/>
          <p:cNvSpPr>
            <a:spLocks noGrp="1"/>
          </p:cNvSpPr>
          <p:nvPr>
            <p:ph idx="1"/>
          </p:nvPr>
        </p:nvSpPr>
        <p:spPr/>
        <p:txBody>
          <a:bodyPr/>
          <a:lstStyle/>
          <a:p>
            <a:pPr lvl="0"/>
            <a:r>
              <a:rPr lang="en-US" b="1" dirty="0" smtClean="0"/>
              <a:t>Run cold water over the area or apply a wet, cold cloth. NOT ice. Ice can cause </a:t>
            </a:r>
            <a:r>
              <a:rPr lang="en-US" b="1" u="sng" dirty="0" smtClean="0"/>
              <a:t>further tissue damage (freeze the skin)</a:t>
            </a:r>
          </a:p>
          <a:p>
            <a:pPr lvl="0"/>
            <a:r>
              <a:rPr lang="en-US" dirty="0" smtClean="0"/>
              <a:t>If you are on fire, stop drop and roll! (don’t run)</a:t>
            </a:r>
          </a:p>
          <a:p>
            <a:pPr lvl="0"/>
            <a:r>
              <a:rPr lang="en-US" dirty="0" smtClean="0"/>
              <a:t>We will call 911 and/or get nurse</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52879"/>
            <a:ext cx="7824788" cy="1704041"/>
          </a:xfrm>
        </p:spPr>
        <p:txBody>
          <a:bodyPr/>
          <a:lstStyle/>
          <a:p>
            <a:pPr algn="l"/>
            <a:r>
              <a:rPr lang="en-US" sz="6000" b="1" dirty="0" smtClean="0"/>
              <a:t/>
            </a:r>
            <a:br>
              <a:rPr lang="en-US" sz="6000" b="1" dirty="0" smtClean="0"/>
            </a:br>
            <a:r>
              <a:rPr lang="en-US" sz="6000" dirty="0" smtClean="0"/>
              <a:t>Preventing:</a:t>
            </a:r>
            <a:br>
              <a:rPr lang="en-US" sz="6000" dirty="0" smtClean="0"/>
            </a:br>
            <a:r>
              <a:rPr lang="en-US" sz="6000" b="1" dirty="0" smtClean="0"/>
              <a:t>ELECTRIC SHOCK</a:t>
            </a:r>
            <a:r>
              <a:rPr lang="en-US" sz="6000" dirty="0" smtClean="0"/>
              <a:t>!</a:t>
            </a:r>
            <a:endParaRPr lang="en-US" sz="6000" dirty="0"/>
          </a:p>
        </p:txBody>
      </p:sp>
      <p:sp>
        <p:nvSpPr>
          <p:cNvPr id="3" name="Content Placeholder 2"/>
          <p:cNvSpPr>
            <a:spLocks noGrp="1"/>
          </p:cNvSpPr>
          <p:nvPr>
            <p:ph idx="1"/>
          </p:nvPr>
        </p:nvSpPr>
        <p:spPr>
          <a:xfrm>
            <a:off x="518390" y="2057400"/>
            <a:ext cx="8305800" cy="4648200"/>
          </a:xfrm>
        </p:spPr>
        <p:txBody>
          <a:bodyPr>
            <a:normAutofit fontScale="92500"/>
          </a:bodyPr>
          <a:lstStyle/>
          <a:p>
            <a:pPr lvl="0"/>
            <a:endParaRPr lang="en-US" sz="3000" dirty="0" smtClean="0"/>
          </a:p>
          <a:p>
            <a:pPr lvl="0"/>
            <a:r>
              <a:rPr lang="en-US" sz="3000" dirty="0" smtClean="0"/>
              <a:t>Know how the equipment works!</a:t>
            </a:r>
          </a:p>
          <a:p>
            <a:pPr lvl="0"/>
            <a:r>
              <a:rPr lang="en-US" sz="3000" dirty="0" smtClean="0"/>
              <a:t>Attach things before plugging it in</a:t>
            </a:r>
          </a:p>
          <a:p>
            <a:pPr lvl="0"/>
            <a:r>
              <a:rPr lang="en-US" sz="3000" dirty="0" smtClean="0"/>
              <a:t>Make sure the cord is not near any water</a:t>
            </a:r>
          </a:p>
          <a:p>
            <a:pPr lvl="0"/>
            <a:r>
              <a:rPr lang="en-US" sz="3000" dirty="0" smtClean="0"/>
              <a:t>Do not put near hot objects</a:t>
            </a:r>
          </a:p>
          <a:p>
            <a:pPr lvl="0"/>
            <a:r>
              <a:rPr lang="en-US" sz="3000" dirty="0" smtClean="0"/>
              <a:t>Avoid octopus outlets (one outlet with many cords)</a:t>
            </a:r>
          </a:p>
          <a:p>
            <a:pPr lvl="0"/>
            <a:r>
              <a:rPr lang="en-US" sz="3000" dirty="0" smtClean="0"/>
              <a:t>Disconnect appliances before cleaning them</a:t>
            </a:r>
          </a:p>
          <a:p>
            <a:pPr lvl="0"/>
            <a:r>
              <a:rPr lang="en-US" sz="3000" dirty="0" smtClean="0"/>
              <a:t>Don’t use damaged appliances</a:t>
            </a:r>
          </a:p>
          <a:p>
            <a:pPr lvl="0"/>
            <a:r>
              <a:rPr lang="en-US" sz="3000" dirty="0" smtClean="0"/>
              <a:t>Keep metal away (i.e. don’t use fork in a toaster)</a:t>
            </a:r>
          </a:p>
          <a:p>
            <a:pPr algn="r"/>
            <a:endParaRPr lang="en-US" dirty="0"/>
          </a:p>
        </p:txBody>
      </p:sp>
      <p:pic>
        <p:nvPicPr>
          <p:cNvPr id="4" name="Picture 3"/>
          <p:cNvPicPr>
            <a:picLocks noChangeAspect="1"/>
          </p:cNvPicPr>
          <p:nvPr/>
        </p:nvPicPr>
        <p:blipFill>
          <a:blip r:embed="rId2" cstate="print"/>
          <a:stretch>
            <a:fillRect/>
          </a:stretch>
        </p:blipFill>
        <p:spPr>
          <a:xfrm>
            <a:off x="6811318" y="0"/>
            <a:ext cx="2040581" cy="2209800"/>
          </a:xfrm>
          <a:prstGeom prst="rect">
            <a:avLst/>
          </a:prstGeom>
        </p:spPr>
      </p:pic>
      <p:sp>
        <p:nvSpPr>
          <p:cNvPr id="5" name="TextBox 4"/>
          <p:cNvSpPr txBox="1"/>
          <p:nvPr/>
        </p:nvSpPr>
        <p:spPr>
          <a:xfrm>
            <a:off x="533400" y="2059632"/>
            <a:ext cx="6096000" cy="461665"/>
          </a:xfrm>
          <a:prstGeom prst="rect">
            <a:avLst/>
          </a:prstGeom>
          <a:noFill/>
        </p:spPr>
        <p:txBody>
          <a:bodyPr wrap="square" rtlCol="0">
            <a:spAutoFit/>
          </a:bodyPr>
          <a:lstStyle/>
          <a:p>
            <a:r>
              <a:rPr lang="en-US" sz="2400" b="1" dirty="0" smtClean="0">
                <a:solidFill>
                  <a:srgbClr val="0070C0"/>
                </a:solidFill>
                <a:latin typeface="Broadway" panose="04040905080B02020502" pitchFamily="82" charset="0"/>
              </a:rPr>
              <a:t>WATER &amp; ELECTRICITY don’t mix!</a:t>
            </a:r>
            <a:endParaRPr lang="en-US" sz="2400" b="1" dirty="0">
              <a:solidFill>
                <a:srgbClr val="0070C0"/>
              </a:solidFill>
              <a:latin typeface="Broadway" panose="04040905080B02020502" pitchFamily="82"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229600" cy="1981200"/>
          </a:xfrm>
        </p:spPr>
        <p:txBody>
          <a:bodyPr>
            <a:noAutofit/>
          </a:bodyPr>
          <a:lstStyle/>
          <a:p>
            <a:pPr algn="ctr"/>
            <a:r>
              <a:rPr lang="en-US" sz="6000" dirty="0" smtClean="0"/>
              <a:t>Electric Shock: What to Do if It happens</a:t>
            </a:r>
            <a:endParaRPr lang="en-US" sz="6000" dirty="0"/>
          </a:p>
        </p:txBody>
      </p:sp>
      <p:sp>
        <p:nvSpPr>
          <p:cNvPr id="3" name="Content Placeholder 2"/>
          <p:cNvSpPr>
            <a:spLocks noGrp="1"/>
          </p:cNvSpPr>
          <p:nvPr>
            <p:ph idx="1"/>
          </p:nvPr>
        </p:nvSpPr>
        <p:spPr>
          <a:xfrm>
            <a:off x="1016000" y="2133600"/>
            <a:ext cx="7467600" cy="4419600"/>
          </a:xfrm>
        </p:spPr>
        <p:txBody>
          <a:bodyPr/>
          <a:lstStyle/>
          <a:p>
            <a:pPr marL="514350" indent="-514350">
              <a:buAutoNum type="arabicParenR"/>
            </a:pPr>
            <a:r>
              <a:rPr lang="en-US" b="1" dirty="0" smtClean="0"/>
              <a:t>Turn off the power source (do NOT touch the person!)</a:t>
            </a:r>
          </a:p>
          <a:p>
            <a:pPr marL="514350" indent="-514350">
              <a:buAutoNum type="arabicParenR"/>
            </a:pPr>
            <a:r>
              <a:rPr lang="en-US" b="1" dirty="0" smtClean="0"/>
              <a:t>Remove the person from the source</a:t>
            </a:r>
          </a:p>
          <a:p>
            <a:pPr marL="514350" indent="-514350">
              <a:buAutoNum type="arabicParenR"/>
            </a:pPr>
            <a:r>
              <a:rPr lang="en-US" b="1" dirty="0" smtClean="0"/>
              <a:t>Begin compressions if necessary, call 911</a:t>
            </a:r>
            <a:endParaRPr lang="en-US" b="1" dirty="0"/>
          </a:p>
        </p:txBody>
      </p:sp>
      <p:pic>
        <p:nvPicPr>
          <p:cNvPr id="4" name="Picture 3"/>
          <p:cNvPicPr>
            <a:picLocks noChangeAspect="1"/>
          </p:cNvPicPr>
          <p:nvPr/>
        </p:nvPicPr>
        <p:blipFill>
          <a:blip r:embed="rId2" cstate="print"/>
          <a:stretch>
            <a:fillRect/>
          </a:stretch>
        </p:blipFill>
        <p:spPr>
          <a:xfrm>
            <a:off x="6629400" y="4876800"/>
            <a:ext cx="2032000" cy="1752600"/>
          </a:xfrm>
          <a:prstGeom prst="rect">
            <a:avLst/>
          </a:prstGeom>
        </p:spPr>
      </p:pic>
      <p:pic>
        <p:nvPicPr>
          <p:cNvPr id="5" name="Picture 4"/>
          <p:cNvPicPr>
            <a:picLocks noChangeAspect="1"/>
          </p:cNvPicPr>
          <p:nvPr/>
        </p:nvPicPr>
        <p:blipFill>
          <a:blip r:embed="rId2" cstate="print"/>
          <a:stretch>
            <a:fillRect/>
          </a:stretch>
        </p:blipFill>
        <p:spPr>
          <a:xfrm>
            <a:off x="838200" y="4876800"/>
            <a:ext cx="2032000" cy="1752600"/>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7239000" cy="1143000"/>
          </a:xfrm>
        </p:spPr>
        <p:txBody>
          <a:bodyPr>
            <a:normAutofit fontScale="90000"/>
          </a:bodyPr>
          <a:lstStyle/>
          <a:p>
            <a:r>
              <a:rPr lang="en-US" dirty="0" smtClean="0">
                <a:solidFill>
                  <a:srgbClr val="7030A0"/>
                </a:solidFill>
              </a:rPr>
              <a:t>GREASE FIRES</a:t>
            </a:r>
            <a:endParaRPr lang="en-US" sz="2222" dirty="0">
              <a:solidFill>
                <a:srgbClr val="3366FF"/>
              </a:solidFill>
            </a:endParaRPr>
          </a:p>
        </p:txBody>
      </p:sp>
      <p:sp>
        <p:nvSpPr>
          <p:cNvPr id="3" name="Content Placeholder 2"/>
          <p:cNvSpPr>
            <a:spLocks noGrp="1"/>
          </p:cNvSpPr>
          <p:nvPr>
            <p:ph idx="1"/>
          </p:nvPr>
        </p:nvSpPr>
        <p:spPr>
          <a:xfrm>
            <a:off x="457200" y="1524000"/>
            <a:ext cx="8229600" cy="5029200"/>
          </a:xfrm>
        </p:spPr>
        <p:txBody>
          <a:bodyPr>
            <a:normAutofit fontScale="62500" lnSpcReduction="20000"/>
          </a:bodyPr>
          <a:lstStyle/>
          <a:p>
            <a:pPr marL="0" indent="0">
              <a:buNone/>
            </a:pPr>
            <a:r>
              <a:rPr lang="en-US" sz="3700" b="1" u="sng" dirty="0" smtClean="0"/>
              <a:t>CAUSE:</a:t>
            </a:r>
            <a:r>
              <a:rPr lang="en-US" sz="3700" dirty="0" smtClean="0"/>
              <a:t> Oil/fat left on heat too long, will spontaneously combust (light itself on fire)</a:t>
            </a:r>
          </a:p>
          <a:p>
            <a:pPr marL="0" indent="0">
              <a:buNone/>
            </a:pPr>
            <a:endParaRPr lang="en-US" sz="3700" dirty="0" smtClean="0"/>
          </a:p>
          <a:p>
            <a:pPr marL="0" indent="0">
              <a:buNone/>
            </a:pPr>
            <a:r>
              <a:rPr lang="en-US" sz="3700" b="1" u="sng" dirty="0" smtClean="0"/>
              <a:t>PREVENTION</a:t>
            </a:r>
            <a:r>
              <a:rPr lang="en-US" sz="3700" dirty="0" smtClean="0"/>
              <a:t>: </a:t>
            </a:r>
          </a:p>
          <a:p>
            <a:pPr>
              <a:buFont typeface="Wingdings" panose="05000000000000000000" pitchFamily="2" charset="2"/>
              <a:buChar char="v"/>
            </a:pPr>
            <a:r>
              <a:rPr lang="en-US" sz="3700" dirty="0" smtClean="0"/>
              <a:t>use a thermometer</a:t>
            </a:r>
          </a:p>
          <a:p>
            <a:pPr>
              <a:buFont typeface="Wingdings" panose="05000000000000000000" pitchFamily="2" charset="2"/>
              <a:buChar char="v"/>
            </a:pPr>
            <a:r>
              <a:rPr lang="en-US" sz="3700" dirty="0" smtClean="0"/>
              <a:t>watch the oil (smoke warning)</a:t>
            </a:r>
          </a:p>
          <a:p>
            <a:pPr>
              <a:buFont typeface="Wingdings" panose="05000000000000000000" pitchFamily="2" charset="2"/>
              <a:buChar char="v"/>
            </a:pPr>
            <a:r>
              <a:rPr lang="en-US" sz="3700" dirty="0" smtClean="0"/>
              <a:t>Lower or turn off the heat</a:t>
            </a:r>
          </a:p>
          <a:p>
            <a:pPr marL="0" indent="0">
              <a:buNone/>
            </a:pPr>
            <a:endParaRPr lang="en-US" sz="3700" dirty="0" smtClean="0"/>
          </a:p>
          <a:p>
            <a:pPr marL="0" indent="0">
              <a:buNone/>
            </a:pPr>
            <a:r>
              <a:rPr lang="en-US" sz="3700" b="1" u="sng" dirty="0" smtClean="0"/>
              <a:t>How to put it out</a:t>
            </a:r>
            <a:r>
              <a:rPr lang="en-US" sz="3700" dirty="0" smtClean="0"/>
              <a:t>: </a:t>
            </a:r>
            <a:endParaRPr lang="en-US" sz="3700" dirty="0" smtClean="0"/>
          </a:p>
          <a:p>
            <a:pPr>
              <a:buFont typeface="Wingdings" panose="05000000000000000000" pitchFamily="2" charset="2"/>
              <a:buChar char="v"/>
            </a:pPr>
            <a:r>
              <a:rPr lang="en-US" sz="3700" dirty="0" smtClean="0"/>
              <a:t>Don’t panic</a:t>
            </a:r>
          </a:p>
          <a:p>
            <a:pPr>
              <a:buFont typeface="Wingdings" panose="05000000000000000000" pitchFamily="2" charset="2"/>
              <a:buChar char="v"/>
            </a:pPr>
            <a:r>
              <a:rPr lang="en-US" sz="3700" dirty="0" smtClean="0"/>
              <a:t>Baking soda or salt (lots)</a:t>
            </a:r>
          </a:p>
          <a:p>
            <a:pPr>
              <a:buFont typeface="Wingdings" panose="05000000000000000000" pitchFamily="2" charset="2"/>
              <a:buChar char="v"/>
            </a:pPr>
            <a:r>
              <a:rPr lang="en-US" sz="3700" dirty="0" smtClean="0"/>
              <a:t>Fire extinguisher</a:t>
            </a:r>
          </a:p>
          <a:p>
            <a:pPr>
              <a:buFont typeface="Wingdings" panose="05000000000000000000" pitchFamily="2" charset="2"/>
              <a:buChar char="v"/>
            </a:pPr>
            <a:r>
              <a:rPr lang="en-US" sz="3700" dirty="0" smtClean="0"/>
              <a:t>Lid (metal)</a:t>
            </a:r>
          </a:p>
          <a:p>
            <a:pPr marL="0" indent="0">
              <a:buNone/>
            </a:pPr>
            <a:endParaRPr lang="en-US" sz="3700" dirty="0" smtClean="0"/>
          </a:p>
        </p:txBody>
      </p:sp>
      <p:sp>
        <p:nvSpPr>
          <p:cNvPr id="4" name="TextBox 3"/>
          <p:cNvSpPr txBox="1"/>
          <p:nvPr/>
        </p:nvSpPr>
        <p:spPr>
          <a:xfrm>
            <a:off x="4654730" y="1828801"/>
            <a:ext cx="4330337" cy="1523494"/>
          </a:xfrm>
          <a:prstGeom prst="rect">
            <a:avLst/>
          </a:prstGeom>
          <a:noFill/>
        </p:spPr>
        <p:txBody>
          <a:bodyPr wrap="square" rtlCol="0">
            <a:spAutoFit/>
          </a:bodyPr>
          <a:lstStyle/>
          <a:p>
            <a:r>
              <a:rPr lang="en-US" sz="2500" dirty="0" smtClean="0">
                <a:solidFill>
                  <a:schemeClr val="accent6">
                    <a:lumMod val="75000"/>
                  </a:schemeClr>
                </a:solidFill>
              </a:rPr>
              <a:t>NEVER EVER </a:t>
            </a:r>
            <a:r>
              <a:rPr lang="en-US" sz="2500" dirty="0" err="1" smtClean="0">
                <a:solidFill>
                  <a:schemeClr val="accent6">
                    <a:lumMod val="75000"/>
                  </a:schemeClr>
                </a:solidFill>
              </a:rPr>
              <a:t>EVER</a:t>
            </a:r>
            <a:r>
              <a:rPr lang="en-US" sz="2500" dirty="0" smtClean="0">
                <a:solidFill>
                  <a:schemeClr val="accent6">
                    <a:lumMod val="75000"/>
                  </a:schemeClr>
                </a:solidFill>
              </a:rPr>
              <a:t> </a:t>
            </a:r>
            <a:r>
              <a:rPr lang="en-US" sz="2500" dirty="0" err="1" smtClean="0">
                <a:solidFill>
                  <a:schemeClr val="accent6">
                    <a:lumMod val="75000"/>
                  </a:schemeClr>
                </a:solidFill>
              </a:rPr>
              <a:t>EVER</a:t>
            </a:r>
            <a:r>
              <a:rPr lang="en-US" sz="2500" dirty="0" smtClean="0">
                <a:solidFill>
                  <a:schemeClr val="accent6">
                    <a:lumMod val="75000"/>
                  </a:schemeClr>
                </a:solidFill>
              </a:rPr>
              <a:t> </a:t>
            </a:r>
            <a:r>
              <a:rPr lang="en-US" sz="2500" u="sng" dirty="0" err="1" smtClean="0">
                <a:solidFill>
                  <a:schemeClr val="accent6">
                    <a:lumMod val="75000"/>
                  </a:schemeClr>
                </a:solidFill>
              </a:rPr>
              <a:t>EVER</a:t>
            </a:r>
            <a:r>
              <a:rPr lang="en-US" sz="2500" u="sng" dirty="0" smtClean="0">
                <a:solidFill>
                  <a:schemeClr val="accent6">
                    <a:lumMod val="75000"/>
                  </a:schemeClr>
                </a:solidFill>
              </a:rPr>
              <a:t> </a:t>
            </a:r>
            <a:r>
              <a:rPr lang="en-US" sz="2500" i="1" u="sng" dirty="0" err="1" smtClean="0">
                <a:solidFill>
                  <a:schemeClr val="accent6">
                    <a:lumMod val="75000"/>
                  </a:schemeClr>
                </a:solidFill>
              </a:rPr>
              <a:t>EVER</a:t>
            </a:r>
            <a:r>
              <a:rPr lang="en-US" sz="2500" dirty="0" smtClean="0">
                <a:solidFill>
                  <a:schemeClr val="accent6">
                    <a:lumMod val="75000"/>
                  </a:schemeClr>
                </a:solidFill>
              </a:rPr>
              <a:t> put </a:t>
            </a:r>
            <a:r>
              <a:rPr lang="en-US" sz="2500" b="1" dirty="0" smtClean="0">
                <a:solidFill>
                  <a:schemeClr val="accent6">
                    <a:lumMod val="75000"/>
                  </a:schemeClr>
                </a:solidFill>
              </a:rPr>
              <a:t>water</a:t>
            </a:r>
            <a:r>
              <a:rPr lang="en-US" sz="2500" dirty="0" smtClean="0">
                <a:solidFill>
                  <a:schemeClr val="accent6">
                    <a:lumMod val="75000"/>
                  </a:schemeClr>
                </a:solidFill>
              </a:rPr>
              <a:t> on a grease fire. It will blow up!!!</a:t>
            </a:r>
          </a:p>
          <a:p>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54731" y="3352800"/>
            <a:ext cx="4330337" cy="2743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F0"/>
                </a:solidFill>
                <a:latin typeface="Arial Black" pitchFamily="34" charset="0"/>
              </a:rPr>
              <a:t>You have 3 minutes:</a:t>
            </a:r>
            <a:endParaRPr lang="en-US" dirty="0">
              <a:solidFill>
                <a:srgbClr val="00B0F0"/>
              </a:solidFill>
              <a:latin typeface="Arial Black" pitchFamily="34" charset="0"/>
            </a:endParaRPr>
          </a:p>
        </p:txBody>
      </p:sp>
      <p:sp>
        <p:nvSpPr>
          <p:cNvPr id="3" name="Content Placeholder 2"/>
          <p:cNvSpPr>
            <a:spLocks noGrp="1"/>
          </p:cNvSpPr>
          <p:nvPr>
            <p:ph idx="1"/>
          </p:nvPr>
        </p:nvSpPr>
        <p:spPr>
          <a:xfrm>
            <a:off x="1219200" y="838200"/>
            <a:ext cx="7467600" cy="3276600"/>
          </a:xfrm>
        </p:spPr>
        <p:txBody>
          <a:bodyPr>
            <a:normAutofit fontScale="92500" lnSpcReduction="20000"/>
          </a:bodyPr>
          <a:lstStyle/>
          <a:p>
            <a:r>
              <a:rPr lang="en-US" sz="5400" dirty="0" smtClean="0"/>
              <a:t>Please look at the following picture for 3 minutes and note all of the UNSAFE aspects of the picture.</a:t>
            </a:r>
          </a:p>
          <a:p>
            <a:pPr>
              <a:buNone/>
            </a:pP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Grease Fires</a:t>
            </a:r>
            <a:endParaRPr lang="en-US" dirty="0"/>
          </a:p>
        </p:txBody>
      </p:sp>
      <p:pic>
        <p:nvPicPr>
          <p:cNvPr id="4" name="JmjSUlKoMXE"/>
          <p:cNvPicPr>
            <a:picLocks noGrp="1" noRot="1" noChangeAspect="1"/>
          </p:cNvPicPr>
          <p:nvPr>
            <p:ph idx="1"/>
            <a:videoFile r:link="rId1"/>
          </p:nvPr>
        </p:nvPicPr>
        <p:blipFill>
          <a:blip r:embed="rId3"/>
          <a:stretch>
            <a:fillRect/>
          </a:stretch>
        </p:blipFill>
        <p:spPr>
          <a:xfrm>
            <a:off x="685800" y="838200"/>
            <a:ext cx="7857066" cy="4419600"/>
          </a:xfrm>
          <a:prstGeom prst="rect">
            <a:avLst/>
          </a:prstGeom>
        </p:spPr>
      </p:pic>
    </p:spTree>
    <p:extLst>
      <p:ext uri="{BB962C8B-B14F-4D97-AF65-F5344CB8AC3E}">
        <p14:creationId xmlns:p14="http://schemas.microsoft.com/office/powerpoint/2010/main" val="34815819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What are the 3 main injuries in the lab?</a:t>
            </a:r>
          </a:p>
          <a:p>
            <a:r>
              <a:rPr lang="en-US" dirty="0" smtClean="0"/>
              <a:t>How can we prevent them?</a:t>
            </a:r>
          </a:p>
          <a:p>
            <a:r>
              <a:rPr lang="en-US" dirty="0" smtClean="0"/>
              <a:t>How do we treat them?</a:t>
            </a:r>
          </a:p>
          <a:p>
            <a:r>
              <a:rPr lang="en-US" dirty="0" smtClean="0"/>
              <a:t>Tell me about Grease fires? What do we NOT put on them?</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942387" cy="609600"/>
          </a:xfrm>
        </p:spPr>
        <p:txBody>
          <a:bodyPr/>
          <a:lstStyle/>
          <a:p>
            <a:r>
              <a:rPr lang="en-US" sz="5000" dirty="0" smtClean="0"/>
              <a:t>UNSAFE KITCHEN…why??</a:t>
            </a:r>
            <a:endParaRPr lang="en-US" sz="5000" dirty="0"/>
          </a:p>
        </p:txBody>
      </p:sp>
      <p:pic>
        <p:nvPicPr>
          <p:cNvPr id="4" name="Picture 3" descr="unsafe kitchen.png"/>
          <p:cNvPicPr>
            <a:picLocks noChangeAspect="1"/>
          </p:cNvPicPr>
          <p:nvPr/>
        </p:nvPicPr>
        <p:blipFill>
          <a:blip r:embed="rId3" cstate="print"/>
          <a:stretch>
            <a:fillRect/>
          </a:stretch>
        </p:blipFill>
        <p:spPr>
          <a:xfrm>
            <a:off x="1143000" y="1143000"/>
            <a:ext cx="6859786" cy="52578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7799832" cy="838200"/>
          </a:xfrm>
        </p:spPr>
        <p:txBody>
          <a:bodyPr>
            <a:normAutofit/>
          </a:bodyPr>
          <a:lstStyle/>
          <a:p>
            <a:r>
              <a:rPr lang="en-US" dirty="0" smtClean="0"/>
              <a:t>Some reasons why this kitchen is unsafe:</a:t>
            </a:r>
            <a:endParaRPr lang="en-US" dirty="0"/>
          </a:p>
        </p:txBody>
      </p:sp>
      <p:sp>
        <p:nvSpPr>
          <p:cNvPr id="4" name="Text Placeholder 3"/>
          <p:cNvSpPr>
            <a:spLocks noGrp="1"/>
          </p:cNvSpPr>
          <p:nvPr>
            <p:ph type="body" sz="half" idx="2"/>
          </p:nvPr>
        </p:nvSpPr>
        <p:spPr>
          <a:xfrm>
            <a:off x="304800" y="1295400"/>
            <a:ext cx="4419600" cy="5181600"/>
          </a:xfrm>
        </p:spPr>
        <p:txBody>
          <a:bodyPr>
            <a:normAutofit fontScale="92500" lnSpcReduction="20000"/>
          </a:bodyPr>
          <a:lstStyle/>
          <a:p>
            <a:pPr>
              <a:buFont typeface="Arial" pitchFamily="34" charset="0"/>
              <a:buChar char="•"/>
            </a:pPr>
            <a:r>
              <a:rPr lang="en-US" sz="2720" dirty="0" smtClean="0"/>
              <a:t>Open fridge door (someone could run into it)</a:t>
            </a:r>
          </a:p>
          <a:p>
            <a:pPr>
              <a:buFont typeface="Arial" pitchFamily="34" charset="0"/>
              <a:buChar char="•"/>
            </a:pPr>
            <a:r>
              <a:rPr lang="en-US" sz="2720" dirty="0" smtClean="0"/>
              <a:t>Open cupboards above (things fall out, bump your head on the corner)</a:t>
            </a:r>
          </a:p>
          <a:p>
            <a:pPr>
              <a:buFont typeface="Arial" pitchFamily="34" charset="0"/>
              <a:buChar char="•"/>
            </a:pPr>
            <a:r>
              <a:rPr lang="en-US" sz="2720" dirty="0" smtClean="0"/>
              <a:t>Broken cabinets below	</a:t>
            </a:r>
          </a:p>
          <a:p>
            <a:pPr>
              <a:buFont typeface="Arial" pitchFamily="34" charset="0"/>
              <a:buChar char="•"/>
            </a:pPr>
            <a:r>
              <a:rPr lang="en-US" sz="2720" dirty="0" smtClean="0"/>
              <a:t>Open can with sharp lid	</a:t>
            </a:r>
          </a:p>
          <a:p>
            <a:pPr>
              <a:buFont typeface="Arial" pitchFamily="34" charset="0"/>
              <a:buChar char="•"/>
            </a:pPr>
            <a:r>
              <a:rPr lang="en-US" sz="2720" dirty="0" smtClean="0"/>
              <a:t>Knife sticking out of dish water</a:t>
            </a:r>
          </a:p>
          <a:p>
            <a:pPr>
              <a:buFont typeface="Arial" pitchFamily="34" charset="0"/>
              <a:buChar char="•"/>
            </a:pPr>
            <a:r>
              <a:rPr lang="en-US" sz="2720" dirty="0" smtClean="0"/>
              <a:t>Open cabinets below (chemicals at reach of children)</a:t>
            </a:r>
          </a:p>
          <a:p>
            <a:pPr>
              <a:buFont typeface="Arial" pitchFamily="34" charset="0"/>
              <a:buChar char="•"/>
            </a:pPr>
            <a:r>
              <a:rPr lang="en-US" sz="2720" dirty="0" smtClean="0"/>
              <a:t>Spills		</a:t>
            </a:r>
          </a:p>
          <a:p>
            <a:pPr>
              <a:buFont typeface="Arial" pitchFamily="34" charset="0"/>
              <a:buChar char="•"/>
            </a:pPr>
            <a:r>
              <a:rPr lang="en-US" sz="2720" dirty="0" smtClean="0"/>
              <a:t>Knives facing out</a:t>
            </a:r>
          </a:p>
          <a:p>
            <a:pPr>
              <a:buFont typeface="Arial" pitchFamily="34" charset="0"/>
              <a:buChar char="•"/>
            </a:pPr>
            <a:r>
              <a:rPr lang="en-US" sz="2720" dirty="0" smtClean="0"/>
              <a:t>Toys		</a:t>
            </a:r>
          </a:p>
          <a:p>
            <a:pPr>
              <a:buFont typeface="Arial" pitchFamily="34" charset="0"/>
              <a:buChar char="•"/>
            </a:pPr>
            <a:r>
              <a:rPr lang="en-US" sz="2720" dirty="0" smtClean="0"/>
              <a:t>Open oven</a:t>
            </a:r>
          </a:p>
          <a:p>
            <a:pPr>
              <a:buFont typeface="Arial" pitchFamily="34" charset="0"/>
              <a:buChar char="•"/>
            </a:pPr>
            <a:endParaRPr lang="en-US" sz="7200" dirty="0"/>
          </a:p>
        </p:txBody>
      </p:sp>
      <p:sp>
        <p:nvSpPr>
          <p:cNvPr id="7" name="Text Placeholder 3"/>
          <p:cNvSpPr txBox="1">
            <a:spLocks/>
          </p:cNvSpPr>
          <p:nvPr/>
        </p:nvSpPr>
        <p:spPr>
          <a:xfrm>
            <a:off x="4648200" y="1295400"/>
            <a:ext cx="4191000" cy="5181600"/>
          </a:xfrm>
          <a:prstGeom prst="rect">
            <a:avLst/>
          </a:prstGeom>
        </p:spPr>
        <p:txBody>
          <a:bodyPr vert="horz" lIns="91440" tIns="45720" rIns="91440" bIns="45720" rtlCol="0">
            <a:normAutofit lnSpcReduction="10000"/>
          </a:bodyPr>
          <a:lstStyle/>
          <a:p>
            <a:pPr>
              <a:buFont typeface="Arial" pitchFamily="34" charset="0"/>
              <a:buChar char="•"/>
            </a:pPr>
            <a:r>
              <a:rPr lang="en-US" sz="2720" dirty="0" smtClean="0"/>
              <a:t>Dishes everywhere	</a:t>
            </a:r>
          </a:p>
          <a:p>
            <a:pPr>
              <a:buFont typeface="Arial" pitchFamily="34" charset="0"/>
              <a:buChar char="•"/>
            </a:pPr>
            <a:r>
              <a:rPr lang="en-US" sz="2720" dirty="0" smtClean="0"/>
              <a:t>Unstable stacked dishes</a:t>
            </a:r>
          </a:p>
          <a:p>
            <a:pPr>
              <a:buFont typeface="Arial" pitchFamily="34" charset="0"/>
              <a:buChar char="•"/>
            </a:pPr>
            <a:r>
              <a:rPr lang="en-US" sz="2720" dirty="0" smtClean="0"/>
              <a:t>Water with plugged in toaster</a:t>
            </a:r>
          </a:p>
          <a:p>
            <a:pPr>
              <a:buFont typeface="Arial" pitchFamily="34" charset="0"/>
              <a:buChar char="•"/>
            </a:pPr>
            <a:r>
              <a:rPr lang="en-US" sz="2720" dirty="0" smtClean="0"/>
              <a:t>Pot handle facing out	</a:t>
            </a:r>
          </a:p>
          <a:p>
            <a:pPr>
              <a:buFont typeface="Arial" pitchFamily="34" charset="0"/>
              <a:buChar char="•"/>
            </a:pPr>
            <a:r>
              <a:rPr lang="en-US" sz="2720" dirty="0" smtClean="0"/>
              <a:t>Heated Ranges</a:t>
            </a:r>
          </a:p>
          <a:p>
            <a:pPr>
              <a:buFont typeface="Arial" pitchFamily="34" charset="0"/>
              <a:buChar char="•"/>
            </a:pPr>
            <a:r>
              <a:rPr lang="en-US" sz="2720" dirty="0" smtClean="0"/>
              <a:t>Box on/near hot ranges</a:t>
            </a:r>
          </a:p>
          <a:p>
            <a:pPr>
              <a:buFont typeface="Arial" pitchFamily="34" charset="0"/>
              <a:buChar char="•"/>
            </a:pPr>
            <a:r>
              <a:rPr lang="en-US" sz="2720" dirty="0" smtClean="0"/>
              <a:t>Pan handle out		</a:t>
            </a:r>
          </a:p>
          <a:p>
            <a:pPr>
              <a:buFont typeface="Arial" pitchFamily="34" charset="0"/>
              <a:buChar char="•"/>
            </a:pPr>
            <a:r>
              <a:rPr lang="en-US" sz="2720" dirty="0" smtClean="0"/>
              <a:t>No oven mitts</a:t>
            </a:r>
          </a:p>
          <a:p>
            <a:pPr>
              <a:buFont typeface="Arial" pitchFamily="34" charset="0"/>
              <a:buChar char="•"/>
            </a:pPr>
            <a:r>
              <a:rPr lang="en-US" sz="2720" dirty="0" smtClean="0"/>
              <a:t>Paper towels near hot range (unused)</a:t>
            </a:r>
          </a:p>
          <a:p>
            <a:pPr>
              <a:buFont typeface="Arial" pitchFamily="34" charset="0"/>
              <a:buChar char="•"/>
            </a:pPr>
            <a:r>
              <a:rPr lang="en-US" sz="2720" dirty="0" smtClean="0"/>
              <a:t>No person</a:t>
            </a:r>
          </a:p>
          <a:p>
            <a:pPr>
              <a:buFont typeface="Arial" pitchFamily="34" charset="0"/>
              <a:buChar char="•"/>
            </a:pPr>
            <a:r>
              <a:rPr lang="en-US" sz="2720" dirty="0" smtClean="0"/>
              <a:t>No soap</a:t>
            </a:r>
          </a:p>
          <a:p>
            <a:pPr marL="0" marR="0" lvl="0" indent="0" algn="l" defTabSz="914400" rtl="0" eaLnBrk="1" fontAlgn="auto" latinLnBrk="0" hangingPunct="1">
              <a:lnSpc>
                <a:spcPct val="100000"/>
              </a:lnSpc>
              <a:spcBef>
                <a:spcPts val="1800"/>
              </a:spcBef>
              <a:spcAft>
                <a:spcPts val="0"/>
              </a:spcAft>
              <a:buClr>
                <a:schemeClr val="accent1"/>
              </a:buClr>
              <a:buSzPct val="75000"/>
              <a:buFont typeface="Arial" pitchFamily="34" charset="0"/>
              <a:buChar char="•"/>
              <a:tabLst/>
              <a:defRPr/>
            </a:pPr>
            <a:endParaRPr kumimoji="0" lang="en-US" sz="7200" b="0" i="0" u="none" strike="noStrike" kern="1200" cap="none" spc="0" normalizeH="0" baseline="0" noProof="0" dirty="0">
              <a:ln>
                <a:noFill/>
              </a:ln>
              <a:solidFill>
                <a:schemeClr val="tx1">
                  <a:lumMod val="85000"/>
                  <a:lumOff val="1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3 Major Lab Safety Issues</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000523279"/>
              </p:ext>
            </p:extLst>
          </p:nvPr>
        </p:nvGraphicFramePr>
        <p:xfrm>
          <a:off x="1752600" y="457200"/>
          <a:ext cx="6197600" cy="38401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752600"/>
          </a:xfrm>
        </p:spPr>
        <p:txBody>
          <a:bodyPr>
            <a:noAutofit/>
          </a:bodyPr>
          <a:lstStyle/>
          <a:p>
            <a:r>
              <a:rPr lang="en-US" sz="5000" dirty="0" smtClean="0"/>
              <a:t>How can we prevent these accidents?</a:t>
            </a:r>
            <a:endParaRPr lang="en-US" sz="5000" dirty="0"/>
          </a:p>
        </p:txBody>
      </p:sp>
      <p:sp>
        <p:nvSpPr>
          <p:cNvPr id="6" name="Rectangle 5"/>
          <p:cNvSpPr/>
          <p:nvPr/>
        </p:nvSpPr>
        <p:spPr>
          <a:xfrm rot="21413482">
            <a:off x="737915" y="2293949"/>
            <a:ext cx="3127010" cy="869469"/>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05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Oven mitts</a:t>
            </a:r>
            <a:endParaRPr lang="en-US" sz="505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8" name="Rectangle 7"/>
          <p:cNvSpPr/>
          <p:nvPr/>
        </p:nvSpPr>
        <p:spPr>
          <a:xfrm rot="774201">
            <a:off x="4114800" y="2423223"/>
            <a:ext cx="4714432" cy="646331"/>
          </a:xfrm>
          <a:prstGeom prst="rect">
            <a:avLst/>
          </a:prstGeom>
          <a:noFill/>
        </p:spPr>
        <p:txBody>
          <a:bodyPr wrap="none" lIns="91440" tIns="45720" rIns="91440" bIns="45720">
            <a:spAutoFit/>
          </a:bodyPr>
          <a:lstStyle/>
          <a:p>
            <a:pPr algn="ctr"/>
            <a:r>
              <a:rPr lang="en-US" sz="3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Immediate clean-up</a:t>
            </a:r>
            <a:endParaRPr lang="en-US" sz="3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9" name="Rectangle 8"/>
          <p:cNvSpPr/>
          <p:nvPr/>
        </p:nvSpPr>
        <p:spPr>
          <a:xfrm>
            <a:off x="762000" y="5562600"/>
            <a:ext cx="7750968" cy="707886"/>
          </a:xfrm>
          <a:prstGeom prst="rect">
            <a:avLst/>
          </a:prstGeom>
          <a:noFill/>
        </p:spPr>
        <p:txBody>
          <a:bodyPr wrap="none" lIns="91440" tIns="45720" rIns="91440" bIns="45720">
            <a:spAutoFit/>
          </a:bodyPr>
          <a:lstStyle/>
          <a:p>
            <a:pPr algn="ctr"/>
            <a:r>
              <a:rPr lang="en-US" sz="40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Careful planning of lab assignments</a:t>
            </a:r>
            <a:endParaRPr lang="en-US" sz="40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10" name="Rectangle 9"/>
          <p:cNvSpPr/>
          <p:nvPr/>
        </p:nvSpPr>
        <p:spPr>
          <a:xfrm rot="308996">
            <a:off x="1157370" y="3737880"/>
            <a:ext cx="6910545" cy="630942"/>
          </a:xfrm>
          <a:prstGeom prst="rect">
            <a:avLst/>
          </a:prstGeom>
          <a:noFill/>
        </p:spPr>
        <p:txBody>
          <a:bodyPr wrap="none" lIns="91440" tIns="45720" rIns="91440" bIns="45720">
            <a:spAutoFit/>
          </a:bodyPr>
          <a:lstStyle/>
          <a:p>
            <a:pPr algn="ctr"/>
            <a:r>
              <a:rPr lang="en-US" sz="35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Prior knowledge of equipment</a:t>
            </a:r>
            <a:endParaRPr lang="en-US" sz="35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11" name="Rectangle 10"/>
          <p:cNvSpPr/>
          <p:nvPr/>
        </p:nvSpPr>
        <p:spPr>
          <a:xfrm rot="20776306">
            <a:off x="391248" y="4720242"/>
            <a:ext cx="3884717" cy="553998"/>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“Yellow” state--caution</a:t>
            </a:r>
            <a:endParaRPr lang="en-US" sz="30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12" name="Rectangle 11"/>
          <p:cNvSpPr/>
          <p:nvPr/>
        </p:nvSpPr>
        <p:spPr>
          <a:xfrm>
            <a:off x="4114800" y="4800600"/>
            <a:ext cx="4376904" cy="630942"/>
          </a:xfrm>
          <a:prstGeom prst="rect">
            <a:avLst/>
          </a:prstGeom>
          <a:noFill/>
        </p:spPr>
        <p:txBody>
          <a:bodyPr wrap="none" lIns="91440" tIns="45720" rIns="91440" bIns="45720">
            <a:spAutoFit/>
          </a:bodyPr>
          <a:lstStyle/>
          <a:p>
            <a:pPr algn="ctr"/>
            <a:r>
              <a:rPr lang="en-US" sz="35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Awareness/placement</a:t>
            </a:r>
            <a:endParaRPr lang="en-US" sz="35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
            <a:ext cx="7239000" cy="1981200"/>
          </a:xfrm>
        </p:spPr>
        <p:txBody>
          <a:bodyPr/>
          <a:lstStyle/>
          <a:p>
            <a:r>
              <a:rPr lang="en-US" dirty="0" smtClean="0">
                <a:solidFill>
                  <a:schemeClr val="bg2">
                    <a:lumMod val="75000"/>
                  </a:schemeClr>
                </a:solidFill>
              </a:rPr>
              <a:t>General Safety Knowledge</a:t>
            </a:r>
            <a:endParaRPr lang="en-US" dirty="0">
              <a:solidFill>
                <a:schemeClr val="bg2">
                  <a:lumMod val="75000"/>
                </a:schemeClr>
              </a:solidFill>
            </a:endParaRPr>
          </a:p>
        </p:txBody>
      </p:sp>
      <p:sp>
        <p:nvSpPr>
          <p:cNvPr id="3" name="Content Placeholder 2"/>
          <p:cNvSpPr>
            <a:spLocks noGrp="1"/>
          </p:cNvSpPr>
          <p:nvPr>
            <p:ph idx="1"/>
          </p:nvPr>
        </p:nvSpPr>
        <p:spPr>
          <a:xfrm>
            <a:off x="457200" y="1981200"/>
            <a:ext cx="8458200" cy="4267199"/>
          </a:xfrm>
        </p:spPr>
        <p:txBody>
          <a:bodyPr>
            <a:normAutofit fontScale="85000" lnSpcReduction="20000"/>
          </a:bodyPr>
          <a:lstStyle/>
          <a:p>
            <a:r>
              <a:rPr lang="en-US" dirty="0" smtClean="0"/>
              <a:t>Know first aid for cuts, spills, burns</a:t>
            </a:r>
          </a:p>
          <a:p>
            <a:r>
              <a:rPr lang="en-US" dirty="0" smtClean="0"/>
              <a:t>Knife safety</a:t>
            </a:r>
          </a:p>
          <a:p>
            <a:r>
              <a:rPr lang="en-US" dirty="0" smtClean="0"/>
              <a:t>Safety includes sanitation</a:t>
            </a:r>
          </a:p>
          <a:p>
            <a:r>
              <a:rPr lang="en-US" dirty="0" smtClean="0"/>
              <a:t>Hair, jewelry, clothing, aprons, etc…is it in the way? Will it catch fire? Is it touching food?</a:t>
            </a:r>
          </a:p>
          <a:p>
            <a:r>
              <a:rPr lang="en-US" dirty="0" smtClean="0"/>
              <a:t>Quick response clean-up is essential</a:t>
            </a:r>
          </a:p>
          <a:p>
            <a:r>
              <a:rPr lang="en-US" dirty="0" smtClean="0"/>
              <a:t>Read appliance manuals first</a:t>
            </a:r>
          </a:p>
          <a:p>
            <a:r>
              <a:rPr lang="en-US" dirty="0" smtClean="0"/>
              <a:t>NO horseplay, rough-housing</a:t>
            </a:r>
          </a:p>
          <a:p>
            <a:r>
              <a:rPr lang="en-US" dirty="0" smtClean="0"/>
              <a:t>Cleanliness!</a:t>
            </a:r>
          </a:p>
          <a:p>
            <a:r>
              <a:rPr lang="en-US" dirty="0" smtClean="0"/>
              <a:t>Emergency response procedures</a:t>
            </a:r>
          </a:p>
          <a:p>
            <a:r>
              <a:rPr lang="en-US" b="1" i="1" dirty="0" smtClean="0">
                <a:solidFill>
                  <a:srgbClr val="FF0000"/>
                </a:solidFill>
                <a:latin typeface="Aharoni" pitchFamily="2" charset="-79"/>
                <a:cs typeface="Aharoni" pitchFamily="2" charset="-79"/>
              </a:rPr>
              <a:t>Our FIRE EXTINGUISHER is LOCATED: by Kitchen Eight (Front of room)</a:t>
            </a:r>
          </a:p>
          <a:p>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239000" cy="1143000"/>
          </a:xfrm>
        </p:spPr>
        <p:txBody>
          <a:bodyPr/>
          <a:lstStyle/>
          <a:p>
            <a:r>
              <a:rPr lang="en-US" dirty="0" smtClean="0">
                <a:solidFill>
                  <a:schemeClr val="bg2">
                    <a:lumMod val="75000"/>
                  </a:schemeClr>
                </a:solidFill>
              </a:rPr>
              <a:t>Preventing CUTS</a:t>
            </a:r>
            <a:endParaRPr lang="en-US" dirty="0">
              <a:solidFill>
                <a:schemeClr val="bg2">
                  <a:lumMod val="75000"/>
                </a:schemeClr>
              </a:solidFill>
            </a:endParaRPr>
          </a:p>
        </p:txBody>
      </p:sp>
      <p:sp>
        <p:nvSpPr>
          <p:cNvPr id="3" name="Content Placeholder 2"/>
          <p:cNvSpPr>
            <a:spLocks noGrp="1"/>
          </p:cNvSpPr>
          <p:nvPr>
            <p:ph idx="1"/>
          </p:nvPr>
        </p:nvSpPr>
        <p:spPr>
          <a:xfrm>
            <a:off x="685800" y="1752600"/>
            <a:ext cx="7467600" cy="4419600"/>
          </a:xfrm>
        </p:spPr>
        <p:txBody>
          <a:bodyPr>
            <a:normAutofit/>
          </a:bodyPr>
          <a:lstStyle/>
          <a:p>
            <a:pPr>
              <a:buFont typeface="Wingdings" panose="05000000000000000000" pitchFamily="2" charset="2"/>
              <a:buChar char="v"/>
            </a:pPr>
            <a:r>
              <a:rPr lang="en-US" dirty="0" smtClean="0"/>
              <a:t>Hand placement: the CLAW or the FLAT HAND TOP</a:t>
            </a:r>
          </a:p>
          <a:p>
            <a:pPr>
              <a:buFont typeface="Wingdings" panose="05000000000000000000" pitchFamily="2" charset="2"/>
              <a:buChar char="v"/>
            </a:pPr>
            <a:r>
              <a:rPr lang="en-US" dirty="0" smtClean="0"/>
              <a:t>Wash knives </a:t>
            </a:r>
            <a:r>
              <a:rPr lang="en-US" u="sng" dirty="0" smtClean="0"/>
              <a:t>separately</a:t>
            </a:r>
          </a:p>
          <a:p>
            <a:pPr>
              <a:buFont typeface="Wingdings" panose="05000000000000000000" pitchFamily="2" charset="2"/>
              <a:buChar char="v"/>
            </a:pPr>
            <a:r>
              <a:rPr lang="en-US" dirty="0" smtClean="0"/>
              <a:t>Put all broken glass in the SHARPS BIN</a:t>
            </a:r>
          </a:p>
          <a:p>
            <a:pPr>
              <a:buFont typeface="Wingdings" panose="05000000000000000000" pitchFamily="2" charset="2"/>
              <a:buChar char="v"/>
            </a:pPr>
            <a:r>
              <a:rPr lang="en-US" dirty="0" smtClean="0"/>
              <a:t>Remove can lids completely, place in the sharps bin</a:t>
            </a:r>
          </a:p>
          <a:p>
            <a:pPr marL="0" indent="0">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4400550"/>
            <a:ext cx="7239000" cy="2000250"/>
          </a:xfrm>
        </p:spPr>
        <p:txBody>
          <a:bodyPr/>
          <a:lstStyle/>
          <a:p>
            <a:r>
              <a:rPr lang="en-US" dirty="0" smtClean="0"/>
              <a:t>KNIFE SAFETY</a:t>
            </a:r>
            <a:endParaRPr lang="en-US" dirty="0"/>
          </a:p>
        </p:txBody>
      </p:sp>
      <p:sp>
        <p:nvSpPr>
          <p:cNvPr id="3" name="Content Placeholder 2"/>
          <p:cNvSpPr>
            <a:spLocks noGrp="1"/>
          </p:cNvSpPr>
          <p:nvPr>
            <p:ph idx="1"/>
          </p:nvPr>
        </p:nvSpPr>
        <p:spPr/>
        <p:txBody>
          <a:bodyPr/>
          <a:lstStyle/>
          <a:p>
            <a:pPr>
              <a:buNone/>
            </a:pPr>
            <a:r>
              <a:rPr lang="en-US" dirty="0" smtClean="0">
                <a:hlinkClick r:id="rId4"/>
              </a:rPr>
              <a:t>http://www.youtube.com/watch?v=sLuU390MX9M</a:t>
            </a:r>
            <a:endParaRPr lang="en-US" dirty="0" smtClean="0"/>
          </a:p>
          <a:p>
            <a:pPr>
              <a:buNone/>
            </a:pPr>
            <a:endParaRPr lang="en-US" dirty="0" smtClean="0"/>
          </a:p>
        </p:txBody>
      </p:sp>
      <p:pic>
        <p:nvPicPr>
          <p:cNvPr id="4" name="sLuU390MX9M"/>
          <p:cNvPicPr>
            <a:picLocks noRot="1" noChangeAspect="1"/>
          </p:cNvPicPr>
          <p:nvPr>
            <a:videoFile r:link="rId1"/>
          </p:nvPr>
        </p:nvPicPr>
        <p:blipFill>
          <a:blip r:embed="rId5"/>
          <a:stretch>
            <a:fillRect/>
          </a:stretch>
        </p:blipFill>
        <p:spPr>
          <a:xfrm>
            <a:off x="1524000" y="1828800"/>
            <a:ext cx="6400800" cy="3600450"/>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rmal">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Thermal">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erm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TC101859868[[fn=Thermal]]</Template>
  <TotalTime>776</TotalTime>
  <Words>1060</Words>
  <Application>Microsoft Office PowerPoint</Application>
  <PresentationFormat>On-screen Show (4:3)</PresentationFormat>
  <Paragraphs>144</Paragraphs>
  <Slides>21</Slides>
  <Notes>11</Notes>
  <HiddenSlides>0</HiddenSlides>
  <MMClips>2</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Thermal</vt:lpstr>
      <vt:lpstr>Kitchen Safety and Sanitation</vt:lpstr>
      <vt:lpstr>You have 3 minutes:</vt:lpstr>
      <vt:lpstr>UNSAFE KITCHEN…why??</vt:lpstr>
      <vt:lpstr>Some reasons why this kitchen is unsafe:</vt:lpstr>
      <vt:lpstr>3 Major Lab Safety Issues</vt:lpstr>
      <vt:lpstr>How can we prevent these accidents?</vt:lpstr>
      <vt:lpstr>General Safety Knowledge</vt:lpstr>
      <vt:lpstr>Preventing CUTS</vt:lpstr>
      <vt:lpstr>KNIFE SAFETY</vt:lpstr>
      <vt:lpstr>Sharp vs. Dull</vt:lpstr>
      <vt:lpstr>First Aid for CUTS</vt:lpstr>
      <vt:lpstr>Preventing SPILLS</vt:lpstr>
      <vt:lpstr>First Aid for FALLS</vt:lpstr>
      <vt:lpstr>Preventing BURNS</vt:lpstr>
      <vt:lpstr>About burns….</vt:lpstr>
      <vt:lpstr>First Aid for Burns</vt:lpstr>
      <vt:lpstr> Preventing: ELECTRIC SHOCK!</vt:lpstr>
      <vt:lpstr>Electric Shock: What to Do if It happens</vt:lpstr>
      <vt:lpstr>GREASE FIRES</vt:lpstr>
      <vt:lpstr>Grease Fires</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Kitchen Safety and Sanitation</dc:title>
  <dc:creator>Ken</dc:creator>
  <cp:lastModifiedBy>Monica Milburn</cp:lastModifiedBy>
  <cp:revision>43</cp:revision>
  <cp:lastPrinted>2014-02-05T17:09:35Z</cp:lastPrinted>
  <dcterms:created xsi:type="dcterms:W3CDTF">2011-08-29T06:23:03Z</dcterms:created>
  <dcterms:modified xsi:type="dcterms:W3CDTF">2015-08-24T19:44:53Z</dcterms:modified>
</cp:coreProperties>
</file>