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9" r:id="rId3"/>
    <p:sldId id="276" r:id="rId4"/>
    <p:sldId id="267" r:id="rId5"/>
    <p:sldId id="268" r:id="rId6"/>
    <p:sldId id="269" r:id="rId7"/>
    <p:sldId id="284" r:id="rId8"/>
    <p:sldId id="285" r:id="rId9"/>
    <p:sldId id="287" r:id="rId10"/>
    <p:sldId id="286" r:id="rId11"/>
    <p:sldId id="265" r:id="rId12"/>
    <p:sldId id="266" r:id="rId13"/>
    <p:sldId id="270" r:id="rId14"/>
    <p:sldId id="282" r:id="rId15"/>
    <p:sldId id="281" r:id="rId16"/>
    <p:sldId id="271" r:id="rId17"/>
    <p:sldId id="272" r:id="rId18"/>
    <p:sldId id="273" r:id="rId19"/>
    <p:sldId id="278" r:id="rId20"/>
    <p:sldId id="280" r:id="rId21"/>
    <p:sldId id="283" r:id="rId22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keridge Junior High School" initials="LJH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9" autoAdjust="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7F87FA5-49E4-48A0-962A-F98352A8C8FD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11DDE45A-1304-42F2-9D70-5BDEED8ECC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7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5114160-8FDA-4DB2-BF10-89771D63A8B3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2A934B26-6FEB-40B3-98F7-BD83FEF5DB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7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34B26-6FEB-40B3-98F7-BD83FEF5DBA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34B26-6FEB-40B3-98F7-BD83FEF5DBA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34B26-6FEB-40B3-98F7-BD83FEF5DBA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34B26-6FEB-40B3-98F7-BD83FEF5DBA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34B26-6FEB-40B3-98F7-BD83FEF5DBA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34B26-6FEB-40B3-98F7-BD83FEF5DBA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34B26-6FEB-40B3-98F7-BD83FEF5DBA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34B26-6FEB-40B3-98F7-BD83FEF5DBA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34B26-6FEB-40B3-98F7-BD83FEF5DBA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34B26-6FEB-40B3-98F7-BD83FEF5DBA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34B26-6FEB-40B3-98F7-BD83FEF5DBA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934B26-6FEB-40B3-98F7-BD83FEF5DBA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82FA-B528-46C3-A4E0-0630092DCC84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BCFC-63DB-49E8-93A8-9C2AD7BA3A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82FA-B528-46C3-A4E0-0630092DCC84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BCFC-63DB-49E8-93A8-9C2AD7BA3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82FA-B528-46C3-A4E0-0630092DCC84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BCFC-63DB-49E8-93A8-9C2AD7BA3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82FA-B528-46C3-A4E0-0630092DCC84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BCFC-63DB-49E8-93A8-9C2AD7BA3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82FA-B528-46C3-A4E0-0630092DCC84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BCFC-63DB-49E8-93A8-9C2AD7BA3A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82FA-B528-46C3-A4E0-0630092DCC84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BCFC-63DB-49E8-93A8-9C2AD7BA3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82FA-B528-46C3-A4E0-0630092DCC84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BCFC-63DB-49E8-93A8-9C2AD7BA3A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82FA-B528-46C3-A4E0-0630092DCC84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BCFC-63DB-49E8-93A8-9C2AD7BA3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82FA-B528-46C3-A4E0-0630092DCC84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BCFC-63DB-49E8-93A8-9C2AD7BA3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82FA-B528-46C3-A4E0-0630092DCC84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BCFC-63DB-49E8-93A8-9C2AD7BA3A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F82FA-B528-46C3-A4E0-0630092DCC84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5BCFC-63DB-49E8-93A8-9C2AD7BA3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3FF82FA-B528-46C3-A4E0-0630092DCC84}" type="datetimeFigureOut">
              <a:rPr lang="en-US" smtClean="0"/>
              <a:pPr/>
              <a:t>6/18/2014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085BCFC-63DB-49E8-93A8-9C2AD7BA3A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450" y="-353291"/>
            <a:ext cx="6374711" cy="478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432" y="3632582"/>
            <a:ext cx="2384166" cy="244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4476233"/>
            <a:ext cx="3124201" cy="2114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300" y="4710291"/>
            <a:ext cx="2878766" cy="185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Loyalty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r>
              <a:rPr lang="en-US" dirty="0"/>
              <a:t>The tendency of some consumers to </a:t>
            </a:r>
            <a:r>
              <a:rPr lang="en-US" dirty="0" smtClean="0"/>
              <a:t>continue buying </a:t>
            </a:r>
            <a:r>
              <a:rPr lang="en-US" dirty="0"/>
              <a:t>the same brand of goods rather than </a:t>
            </a:r>
            <a:r>
              <a:rPr lang="en-US" dirty="0" smtClean="0"/>
              <a:t>competing </a:t>
            </a:r>
            <a:r>
              <a:rPr lang="en-US" dirty="0"/>
              <a:t>brands.</a:t>
            </a:r>
          </a:p>
        </p:txBody>
      </p:sp>
      <p:pic>
        <p:nvPicPr>
          <p:cNvPr id="2050" name="Picture 2" descr="Commitment of Apple F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352800"/>
            <a:ext cx="297179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934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sz="8800" dirty="0" smtClean="0"/>
              <a:t>What are the </a:t>
            </a:r>
          </a:p>
          <a:p>
            <a:pPr algn="ctr">
              <a:buNone/>
            </a:pPr>
            <a:r>
              <a:rPr lang="en-US" sz="13700" dirty="0" smtClean="0">
                <a:solidFill>
                  <a:srgbClr val="FF0000"/>
                </a:solidFill>
                <a:latin typeface="Rockwell Extra Bold" pitchFamily="18" charset="0"/>
              </a:rPr>
              <a:t>Four   P’</a:t>
            </a:r>
            <a:r>
              <a:rPr lang="en-US" sz="10400" dirty="0" smtClean="0">
                <a:solidFill>
                  <a:srgbClr val="FF0000"/>
                </a:solidFill>
                <a:latin typeface="Rockwell Extra Bold" pitchFamily="18" charset="0"/>
              </a:rPr>
              <a:t>s</a:t>
            </a:r>
            <a:r>
              <a:rPr lang="en-US" sz="13700" dirty="0" smtClean="0">
                <a:latin typeface="Rockwell Extra Bold" pitchFamily="18" charset="0"/>
              </a:rPr>
              <a:t> </a:t>
            </a:r>
          </a:p>
          <a:p>
            <a:pPr algn="ctr">
              <a:buNone/>
            </a:pPr>
            <a:r>
              <a:rPr lang="en-US" sz="8800" dirty="0" smtClean="0"/>
              <a:t>of Marketing?</a:t>
            </a:r>
            <a:endParaRPr lang="en-US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Rockwell Extra Bold" pitchFamily="18" charset="0"/>
              </a:rPr>
              <a:t>P</a:t>
            </a:r>
            <a:r>
              <a:rPr lang="en-US" sz="8800" dirty="0" smtClean="0">
                <a:solidFill>
                  <a:schemeClr val="tx1"/>
                </a:solidFill>
                <a:latin typeface="Rockwell Extra Bold" pitchFamily="18" charset="0"/>
              </a:rPr>
              <a:t>RODUCT</a:t>
            </a:r>
            <a:endParaRPr lang="en-US" sz="8800" dirty="0">
              <a:solidFill>
                <a:schemeClr val="tx1"/>
              </a:solidFill>
              <a:latin typeface="Rockwell Extra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47270"/>
            <a:ext cx="82296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 smtClean="0"/>
              <a:t>►What are you selling to the customer? (goods, services, ideas)</a:t>
            </a:r>
            <a:endParaRPr lang="en-US" sz="30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86200"/>
            <a:ext cx="3514725" cy="281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00400"/>
            <a:ext cx="2487613" cy="18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73" y="2872220"/>
            <a:ext cx="293560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012505"/>
            <a:ext cx="2295526" cy="171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</a:rPr>
              <a:t>What are Products?</a:t>
            </a:r>
            <a:br>
              <a:rPr lang="en-US" sz="4800" b="1" dirty="0" smtClean="0">
                <a:solidFill>
                  <a:schemeClr val="tx1"/>
                </a:solidFill>
              </a:rPr>
            </a:b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029200"/>
          </a:xfrm>
        </p:spPr>
        <p:txBody>
          <a:bodyPr>
            <a:normAutofit/>
          </a:bodyPr>
          <a:lstStyle/>
          <a:p>
            <a:r>
              <a:rPr lang="en-US" sz="2500" b="1" dirty="0" smtClean="0"/>
              <a:t> </a:t>
            </a:r>
            <a:r>
              <a:rPr lang="en-US" sz="2500" b="1" dirty="0" smtClean="0">
                <a:solidFill>
                  <a:srgbClr val="FF0000"/>
                </a:solidFill>
              </a:rPr>
              <a:t>Goods</a:t>
            </a:r>
            <a:r>
              <a:rPr lang="en-US" sz="2500" dirty="0" smtClean="0">
                <a:solidFill>
                  <a:srgbClr val="FF0000"/>
                </a:solidFill>
              </a:rPr>
              <a:t>:  </a:t>
            </a:r>
            <a:r>
              <a:rPr lang="en-US" sz="2500" dirty="0" smtClean="0"/>
              <a:t>Car, Food, Home, and Clothes</a:t>
            </a:r>
          </a:p>
          <a:p>
            <a:r>
              <a:rPr lang="en-US" sz="2500" dirty="0" smtClean="0"/>
              <a:t> </a:t>
            </a:r>
            <a:r>
              <a:rPr lang="en-US" sz="2500" b="1" dirty="0" smtClean="0">
                <a:solidFill>
                  <a:srgbClr val="FF0000"/>
                </a:solidFill>
              </a:rPr>
              <a:t>Services</a:t>
            </a:r>
            <a:r>
              <a:rPr lang="en-US" sz="2500" dirty="0" smtClean="0">
                <a:solidFill>
                  <a:srgbClr val="FF0000"/>
                </a:solidFill>
              </a:rPr>
              <a:t>:  </a:t>
            </a:r>
            <a:r>
              <a:rPr lang="en-US" sz="2500" dirty="0" smtClean="0"/>
              <a:t>Hospital, TV Repair, Auto Mechanics, Carpet Cleaning, House Cleaning, Babysitting</a:t>
            </a:r>
          </a:p>
          <a:p>
            <a:r>
              <a:rPr lang="en-US" sz="2500" dirty="0" smtClean="0"/>
              <a:t> </a:t>
            </a:r>
            <a:r>
              <a:rPr lang="en-US" sz="2500" b="1" dirty="0" smtClean="0">
                <a:solidFill>
                  <a:srgbClr val="FF0000"/>
                </a:solidFill>
              </a:rPr>
              <a:t>Ideas</a:t>
            </a:r>
            <a:r>
              <a:rPr lang="en-US" sz="2500" dirty="0" smtClean="0">
                <a:solidFill>
                  <a:srgbClr val="FF0000"/>
                </a:solidFill>
              </a:rPr>
              <a:t>: </a:t>
            </a:r>
            <a:r>
              <a:rPr lang="en-US" sz="2500" dirty="0" smtClean="0"/>
              <a:t>Internet, Training, Computers, Printed Materials, Inventions</a:t>
            </a:r>
          </a:p>
          <a:p>
            <a:pPr>
              <a:buNone/>
            </a:pPr>
            <a:r>
              <a:rPr lang="en-US" sz="3500" dirty="0" smtClean="0"/>
              <a:t> </a:t>
            </a:r>
          </a:p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581400"/>
            <a:ext cx="5791200" cy="2930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Matters Most?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1. Features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2. Brand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3. Quality Level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4. Format/Packaging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52800"/>
            <a:ext cx="2743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373" y="4239491"/>
            <a:ext cx="2006600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678872"/>
            <a:ext cx="38100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41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354" y="11430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707" y="2391883"/>
            <a:ext cx="3020291" cy="238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Packaging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14270"/>
            <a:ext cx="2990849" cy="224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72" y="4713248"/>
            <a:ext cx="3860541" cy="1865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hinese-takeout-box.jpg (250×297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08277"/>
            <a:ext cx="23812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ippfruitpouchrange.jpg (1121×604)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" r="74137"/>
          <a:stretch/>
        </p:blipFill>
        <p:spPr bwMode="auto">
          <a:xfrm>
            <a:off x="5510170" y="3733800"/>
            <a:ext cx="1463585" cy="299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84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Rockwell Extra Bold" pitchFamily="18" charset="0"/>
              </a:rPr>
              <a:t>P</a:t>
            </a:r>
            <a:r>
              <a:rPr lang="en-US" sz="8800" dirty="0" smtClean="0">
                <a:solidFill>
                  <a:schemeClr val="tx1"/>
                </a:solidFill>
                <a:latin typeface="Rockwell Extra Bold" pitchFamily="18" charset="0"/>
              </a:rPr>
              <a:t>lace</a:t>
            </a:r>
            <a:endParaRPr lang="en-US" sz="8800" dirty="0">
              <a:solidFill>
                <a:schemeClr val="tx1"/>
              </a:solidFill>
              <a:latin typeface="Rockwell Extra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5720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Locations</a:t>
            </a:r>
          </a:p>
          <a:p>
            <a:pPr>
              <a:buNone/>
            </a:pPr>
            <a:r>
              <a:rPr lang="en-US" sz="3200" dirty="0" smtClean="0"/>
              <a:t>Transport</a:t>
            </a:r>
          </a:p>
          <a:p>
            <a:pPr>
              <a:buNone/>
            </a:pPr>
            <a:r>
              <a:rPr lang="en-US" sz="3200" dirty="0" smtClean="0"/>
              <a:t>Coverage</a:t>
            </a:r>
          </a:p>
          <a:p>
            <a:pPr>
              <a:buNone/>
            </a:pPr>
            <a:r>
              <a:rPr lang="en-US" sz="3200" dirty="0" smtClean="0"/>
              <a:t>Inventory</a:t>
            </a:r>
          </a:p>
          <a:p>
            <a:endParaRPr lang="en-US" sz="5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1752601"/>
            <a:ext cx="3281815" cy="2375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19400"/>
            <a:ext cx="2346731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Employees collect merchandise ordered by customers for shipment from the Amazon.com distribution center in Phoenix, Arizo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40437"/>
            <a:ext cx="4038600" cy="227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Rockwell Extra Bold" pitchFamily="18" charset="0"/>
              </a:rPr>
              <a:t>P</a:t>
            </a:r>
            <a:r>
              <a:rPr lang="en-US" sz="8800" dirty="0" smtClean="0">
                <a:solidFill>
                  <a:schemeClr val="tx1"/>
                </a:solidFill>
                <a:latin typeface="Rockwell Extra Bold" pitchFamily="18" charset="0"/>
              </a:rPr>
              <a:t>RICE</a:t>
            </a:r>
            <a:endParaRPr lang="en-US" sz="8800" dirty="0">
              <a:solidFill>
                <a:schemeClr val="tx1"/>
              </a:solidFill>
              <a:latin typeface="Rockwell Extra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dirty="0" smtClean="0"/>
              <a:t>List Price</a:t>
            </a:r>
          </a:p>
          <a:p>
            <a:pPr>
              <a:buNone/>
            </a:pPr>
            <a:r>
              <a:rPr lang="en-US" sz="3200" dirty="0" smtClean="0"/>
              <a:t>Discounts</a:t>
            </a:r>
          </a:p>
          <a:p>
            <a:pPr>
              <a:buNone/>
            </a:pPr>
            <a:r>
              <a:rPr lang="en-US" sz="3200" dirty="0" err="1" smtClean="0"/>
              <a:t>Allowanaces</a:t>
            </a:r>
            <a:endParaRPr lang="en-US" sz="3200" dirty="0" smtClean="0"/>
          </a:p>
          <a:p>
            <a:pPr>
              <a:buNone/>
            </a:pPr>
            <a:r>
              <a:rPr lang="en-US" sz="5400" dirty="0" smtClean="0"/>
              <a:t>	</a:t>
            </a:r>
            <a:endParaRPr lang="en-US" sz="5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63190"/>
            <a:ext cx="2057400" cy="215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95600"/>
            <a:ext cx="3382241" cy="264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>
            <a:noAutofit/>
          </a:bodyPr>
          <a:lstStyle/>
          <a:p>
            <a:pPr algn="ctr"/>
            <a:r>
              <a:rPr lang="en-US" sz="8800" dirty="0" smtClean="0">
                <a:solidFill>
                  <a:srgbClr val="FF0000"/>
                </a:solidFill>
                <a:latin typeface="Rockwell Extra Bold" pitchFamily="18" charset="0"/>
              </a:rPr>
              <a:t>P</a:t>
            </a:r>
            <a:r>
              <a:rPr lang="en-US" sz="8800" dirty="0" smtClean="0">
                <a:solidFill>
                  <a:schemeClr val="tx1"/>
                </a:solidFill>
                <a:latin typeface="Rockwell Extra Bold" pitchFamily="18" charset="0"/>
              </a:rPr>
              <a:t>romotion</a:t>
            </a:r>
            <a:endParaRPr lang="en-US" sz="8800" dirty="0">
              <a:solidFill>
                <a:schemeClr val="tx1"/>
              </a:solidFill>
              <a:latin typeface="Rockwell Extra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4343400" cy="16764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sz="3200" dirty="0" smtClean="0"/>
              <a:t>►Advertising</a:t>
            </a:r>
          </a:p>
          <a:p>
            <a:pPr>
              <a:buNone/>
            </a:pPr>
            <a:r>
              <a:rPr lang="en-US" sz="3200" dirty="0" smtClean="0"/>
              <a:t>Public Relations</a:t>
            </a:r>
          </a:p>
          <a:p>
            <a:pPr>
              <a:buNone/>
            </a:pPr>
            <a:r>
              <a:rPr lang="en-US" sz="3200" dirty="0" smtClean="0"/>
              <a:t>Direct Marketing</a:t>
            </a:r>
          </a:p>
          <a:p>
            <a:pPr>
              <a:buNone/>
            </a:pPr>
            <a:r>
              <a:rPr lang="en-US" sz="3200" dirty="0" smtClean="0"/>
              <a:t>Social Media</a:t>
            </a:r>
          </a:p>
          <a:p>
            <a:pPr>
              <a:buNone/>
            </a:pPr>
            <a:r>
              <a:rPr lang="en-US" sz="3200" dirty="0" smtClean="0"/>
              <a:t>Events</a:t>
            </a:r>
          </a:p>
          <a:p>
            <a:pPr>
              <a:buNone/>
            </a:pPr>
            <a:r>
              <a:rPr lang="en-US" sz="5400" dirty="0" smtClean="0"/>
              <a:t> </a:t>
            </a:r>
          </a:p>
          <a:p>
            <a:endParaRPr lang="en-US" sz="5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3279775" cy="221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go.bloomberg.com/tech-blog/files/2012/09/blog_iphone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88242"/>
            <a:ext cx="4191000" cy="271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4362450"/>
            <a:ext cx="523875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  <a:latin typeface="Rockwell Extra Bold" pitchFamily="18" charset="0"/>
              </a:rPr>
              <a:t>Advertising:  </a:t>
            </a:r>
            <a:r>
              <a:rPr lang="en-US" sz="3200" dirty="0" smtClean="0"/>
              <a:t>The </a:t>
            </a:r>
            <a:r>
              <a:rPr lang="en-US" sz="3200" dirty="0"/>
              <a:t>activity of attracting public attention to a product or business. </a:t>
            </a:r>
            <a:endParaRPr lang="en-US" sz="32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 </a:t>
            </a:r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dirty="0" smtClean="0"/>
              <a:t>What </a:t>
            </a:r>
            <a:r>
              <a:rPr lang="en-US" dirty="0"/>
              <a:t>are some good advertisements </a:t>
            </a:r>
            <a:r>
              <a:rPr lang="en-US" dirty="0" smtClean="0"/>
              <a:t>you have seen</a:t>
            </a:r>
            <a:r>
              <a:rPr lang="en-US" dirty="0"/>
              <a:t>?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3643745" cy="287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50099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is Free Enterprise?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►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Definition: </a:t>
            </a:r>
            <a:r>
              <a:rPr lang="en-US" dirty="0"/>
              <a:t>individual ownership of a company in a competitive market, free from government restraint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5" y="3038475"/>
            <a:ext cx="298132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247" y="3429000"/>
            <a:ext cx="3803988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user\Downloads\IMG_025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3" t="14657" r="8289" b="8225"/>
          <a:stretch/>
        </p:blipFill>
        <p:spPr bwMode="auto">
          <a:xfrm>
            <a:off x="275698" y="2895600"/>
            <a:ext cx="5134502" cy="356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34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Failures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Colgate TV dinners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Breakfast Mates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Thirsty Dog</a:t>
            </a:r>
          </a:p>
          <a:p>
            <a:pPr lvl="1"/>
            <a:r>
              <a:rPr lang="en-US" dirty="0" smtClean="0"/>
              <a:t>Why fail? …infuse </a:t>
            </a:r>
            <a:r>
              <a:rPr lang="en-US" dirty="0"/>
              <a:t>the water with flavors like </a:t>
            </a:r>
            <a:endParaRPr lang="en-US" dirty="0" smtClean="0"/>
          </a:p>
          <a:p>
            <a:pPr marL="274320" lvl="1" indent="0">
              <a:buNone/>
            </a:pPr>
            <a:r>
              <a:rPr lang="en-US" dirty="0"/>
              <a:t> </a:t>
            </a:r>
            <a:r>
              <a:rPr lang="en-US" dirty="0" smtClean="0"/>
              <a:t>  crispy </a:t>
            </a:r>
            <a:r>
              <a:rPr lang="en-US" dirty="0"/>
              <a:t>beef (for dogs) and tangy fish (for cats).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62000"/>
            <a:ext cx="184926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419600"/>
            <a:ext cx="1576820" cy="2243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992582"/>
            <a:ext cx="2263054" cy="2263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11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Failures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Harley Davidson Cologne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Crystal Pepsi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3838986" cy="380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903140"/>
            <a:ext cx="4114800" cy="318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90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n-US" sz="6600" dirty="0" smtClean="0">
                <a:solidFill>
                  <a:srgbClr val="FF0000"/>
                </a:solidFill>
                <a:latin typeface="+mn-lt"/>
              </a:rPr>
            </a:br>
            <a:r>
              <a:rPr lang="en-US" sz="6600" dirty="0" smtClean="0">
                <a:solidFill>
                  <a:srgbClr val="FF0000"/>
                </a:solidFill>
                <a:latin typeface="+mn-lt"/>
              </a:rPr>
              <a:t>Owning a Business…  </a:t>
            </a:r>
            <a:br>
              <a:rPr lang="en-US" sz="6600" dirty="0" smtClean="0">
                <a:solidFill>
                  <a:srgbClr val="FF0000"/>
                </a:solidFill>
                <a:latin typeface="+mn-lt"/>
              </a:rPr>
            </a:br>
            <a:endParaRPr lang="en-US" sz="6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762000" y="1524000"/>
            <a:ext cx="3581400" cy="4602163"/>
          </a:xfrm>
        </p:spPr>
        <p:txBody>
          <a:bodyPr/>
          <a:lstStyle/>
          <a:p>
            <a:pPr algn="ctr">
              <a:buNone/>
            </a:pPr>
            <a:r>
              <a:rPr lang="en-US" sz="2400" dirty="0" smtClean="0"/>
              <a:t>      </a:t>
            </a:r>
            <a:r>
              <a:rPr lang="en-US" sz="2400" dirty="0" smtClean="0">
                <a:solidFill>
                  <a:srgbClr val="FF0000"/>
                </a:solidFill>
              </a:rPr>
              <a:t>What </a:t>
            </a:r>
            <a:r>
              <a:rPr lang="en-US" sz="2400" dirty="0">
                <a:solidFill>
                  <a:srgbClr val="FF0000"/>
                </a:solidFill>
              </a:rPr>
              <a:t>might be </a:t>
            </a:r>
            <a:r>
              <a:rPr lang="en-US" sz="2400" dirty="0" smtClean="0">
                <a:solidFill>
                  <a:srgbClr val="FF0000"/>
                </a:solidFill>
              </a:rPr>
              <a:t>the benefits?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029200" y="1524000"/>
            <a:ext cx="3657600" cy="4602163"/>
          </a:xfrm>
        </p:spPr>
        <p:txBody>
          <a:bodyPr/>
          <a:lstStyle/>
          <a:p>
            <a:pPr algn="ctr">
              <a:buNone/>
            </a:pPr>
            <a:r>
              <a:rPr lang="en-US" sz="2400" dirty="0">
                <a:solidFill>
                  <a:srgbClr val="FF0000"/>
                </a:solidFill>
              </a:rPr>
              <a:t>What might be the </a:t>
            </a:r>
            <a:r>
              <a:rPr lang="en-US" sz="2400" dirty="0" smtClean="0">
                <a:solidFill>
                  <a:srgbClr val="FF0000"/>
                </a:solidFill>
              </a:rPr>
              <a:t>negatives?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152" name="Picture 8" descr="vsh0544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2219" y="2438400"/>
            <a:ext cx="4131781" cy="3749675"/>
          </a:xfrm>
          <a:prstGeom prst="rect">
            <a:avLst/>
          </a:prstGeom>
          <a:noFill/>
        </p:spPr>
      </p:pic>
      <p:pic>
        <p:nvPicPr>
          <p:cNvPr id="6154" name="Picture 10" descr="aton854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438400"/>
            <a:ext cx="4928016" cy="3757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673" y="2667000"/>
            <a:ext cx="4876800" cy="403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Stereofidelic" pitchFamily="2" charset="0"/>
              </a:rPr>
              <a:t>What is Marketing?</a:t>
            </a:r>
            <a:endParaRPr lang="en-US" sz="9600" dirty="0">
              <a:solidFill>
                <a:srgbClr val="FF0000"/>
              </a:solidFill>
              <a:latin typeface="Stereofidelic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►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</a:rPr>
              <a:t>Definition</a:t>
            </a:r>
            <a:r>
              <a:rPr lang="en-US" sz="48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US" dirty="0" smtClean="0"/>
              <a:t>the process of developing, promoting, and distributing products in order to satisfy customer’s needs and wants.</a:t>
            </a:r>
          </a:p>
          <a:p>
            <a:pPr algn="ctr">
              <a:buNone/>
            </a:pPr>
            <a:r>
              <a:rPr lang="en-US" sz="4800" dirty="0" smtClean="0"/>
              <a:t>	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000" b="1" dirty="0" smtClean="0"/>
              <a:t>DEVELOP</a:t>
            </a:r>
          </a:p>
          <a:p>
            <a:pPr algn="ctr">
              <a:buNone/>
            </a:pPr>
            <a:r>
              <a:rPr lang="en-US" sz="5000" b="1" dirty="0" smtClean="0">
                <a:solidFill>
                  <a:srgbClr val="FF0000"/>
                </a:solidFill>
              </a:rPr>
              <a:t>↓</a:t>
            </a:r>
          </a:p>
          <a:p>
            <a:pPr algn="ctr">
              <a:buNone/>
            </a:pPr>
            <a:r>
              <a:rPr lang="en-US" sz="5000" b="1" dirty="0" smtClean="0"/>
              <a:t>PROMOTE</a:t>
            </a:r>
          </a:p>
          <a:p>
            <a:pPr algn="ctr">
              <a:buNone/>
            </a:pPr>
            <a:r>
              <a:rPr lang="en-US" sz="5000" b="1" dirty="0" smtClean="0">
                <a:solidFill>
                  <a:srgbClr val="FF0000"/>
                </a:solidFill>
              </a:rPr>
              <a:t>↓</a:t>
            </a:r>
          </a:p>
          <a:p>
            <a:pPr algn="ctr">
              <a:buNone/>
            </a:pPr>
            <a:r>
              <a:rPr lang="en-US" sz="5000" b="1" dirty="0" smtClean="0"/>
              <a:t>DISTRIBUTE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9600"/>
            <a:ext cx="1981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4" y="2010207"/>
            <a:ext cx="2672681" cy="248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418" y="4495800"/>
            <a:ext cx="25146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4600" b="1" dirty="0" smtClean="0">
                <a:solidFill>
                  <a:srgbClr val="FF0000"/>
                </a:solidFill>
              </a:rPr>
              <a:t>Examples of Marketing</a:t>
            </a:r>
            <a:r>
              <a:rPr lang="en-US" sz="4100" b="1" dirty="0" smtClean="0">
                <a:solidFill>
                  <a:srgbClr val="FF0000"/>
                </a:solidFill>
              </a:rPr>
              <a:t>:</a:t>
            </a:r>
            <a:r>
              <a:rPr lang="en-US" sz="4100" dirty="0" smtClean="0">
                <a:solidFill>
                  <a:srgbClr val="FF0000"/>
                </a:solidFill>
              </a:rPr>
              <a:t>  </a:t>
            </a:r>
            <a:r>
              <a:rPr lang="en-US" sz="4100" dirty="0" smtClean="0"/>
              <a:t>Restaurants, Retail, Magazines, Music, Newspapers, Books, Movies, Inventions, Physical objects, etc.</a:t>
            </a:r>
          </a:p>
          <a:p>
            <a:pPr>
              <a:buNone/>
            </a:pPr>
            <a:r>
              <a:rPr lang="en-US" sz="3300" dirty="0" smtClean="0"/>
              <a:t> </a:t>
            </a:r>
          </a:p>
          <a:p>
            <a:pPr>
              <a:buNone/>
            </a:pPr>
            <a:r>
              <a:rPr lang="en-US" sz="4600" b="1" dirty="0" smtClean="0">
                <a:solidFill>
                  <a:srgbClr val="FF0000"/>
                </a:solidFill>
              </a:rPr>
              <a:t>Did you know</a:t>
            </a:r>
            <a:r>
              <a:rPr lang="en-US" sz="4600" dirty="0" smtClean="0">
                <a:solidFill>
                  <a:srgbClr val="FF0000"/>
                </a:solidFill>
              </a:rPr>
              <a:t>…</a:t>
            </a:r>
          </a:p>
          <a:p>
            <a:pPr lvl="0">
              <a:buNone/>
            </a:pPr>
            <a:r>
              <a:rPr lang="en-US" sz="3300" dirty="0" smtClean="0"/>
              <a:t>		Marketing supplies 1/3 of our nation’s jobs.</a:t>
            </a:r>
          </a:p>
          <a:p>
            <a:pPr lvl="0">
              <a:buNone/>
            </a:pPr>
            <a:r>
              <a:rPr lang="en-US" sz="3300" dirty="0" smtClean="0"/>
              <a:t>		Marketing is exciting work with successful people.</a:t>
            </a:r>
          </a:p>
          <a:p>
            <a:pPr lvl="0">
              <a:buNone/>
            </a:pPr>
            <a:r>
              <a:rPr lang="en-US" sz="3300" dirty="0" smtClean="0"/>
              <a:t>		Marketing provides great working and people skills.</a:t>
            </a:r>
          </a:p>
          <a:p>
            <a:pPr lvl="0">
              <a:buNone/>
            </a:pPr>
            <a:r>
              <a:rPr lang="en-US" sz="3300" dirty="0" smtClean="0"/>
              <a:t>		Some of the highest paid jobs are in Marketing.</a:t>
            </a:r>
          </a:p>
          <a:p>
            <a:pPr>
              <a:buNone/>
            </a:pPr>
            <a:r>
              <a:rPr lang="en-US" sz="3300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Entrepreneur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526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person who starts a business and is willing to risk loss in order to make </a:t>
            </a:r>
            <a:r>
              <a:rPr lang="en-US" dirty="0" smtClean="0"/>
              <a:t>money</a:t>
            </a:r>
          </a:p>
          <a:p>
            <a:endParaRPr lang="en-US" sz="1050" dirty="0"/>
          </a:p>
          <a:p>
            <a:pPr marL="0" indent="0">
              <a:buNone/>
            </a:pPr>
            <a:r>
              <a:rPr lang="en-US" dirty="0" smtClean="0"/>
              <a:t>Sometimes you must fail before you can succeed</a:t>
            </a:r>
            <a:endParaRPr lang="en-US" dirty="0"/>
          </a:p>
        </p:txBody>
      </p:sp>
      <p:pic>
        <p:nvPicPr>
          <p:cNvPr id="2052" name="Picture 4" descr="jk+rowling.jpg (1454×1600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3257432"/>
            <a:ext cx="1905000" cy="209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lonel+sanders.jpg (280×359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942" y="4185673"/>
            <a:ext cx="2057400" cy="263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3200" y="3200400"/>
            <a:ext cx="3810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J.K. Rowling- </a:t>
            </a:r>
            <a:r>
              <a:rPr lang="en-US" dirty="0"/>
              <a:t>nearly penniless, severely depressed, divorced, trying to raise a child on her own while attending </a:t>
            </a:r>
            <a:r>
              <a:rPr lang="en-US" dirty="0" smtClean="0"/>
              <a:t>school. She went </a:t>
            </a:r>
            <a:r>
              <a:rPr lang="en-US" dirty="0"/>
              <a:t>from depending on welfare to survive to being one of the richest women in the </a:t>
            </a:r>
            <a:r>
              <a:rPr lang="en-US" dirty="0" smtClean="0"/>
              <a:t>world.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5695167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Harland David Sanders </a:t>
            </a:r>
            <a:r>
              <a:rPr lang="en-US" dirty="0" smtClean="0"/>
              <a:t>(Col. Sanders) famous secret chicken recipe was rejected 1,009 times before a restaurant accepted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18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enry_ford.jpg (470×600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29" y="1066800"/>
            <a:ext cx="1600200" cy="204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j.jpg (634×768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0" t="4244" r="6045" b="8527"/>
          <a:stretch/>
        </p:blipFill>
        <p:spPr bwMode="auto">
          <a:xfrm>
            <a:off x="728598" y="3781816"/>
            <a:ext cx="1778695" cy="231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94556" y="12192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Henry Ford- </a:t>
            </a:r>
            <a:r>
              <a:rPr lang="en-US" dirty="0" smtClean="0"/>
              <a:t>Early businesses </a:t>
            </a:r>
            <a:r>
              <a:rPr lang="en-US" dirty="0"/>
              <a:t>and left him broke five times before he founded the successful Ford Motor Company.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3962400"/>
            <a:ext cx="601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Michael Jordon- </a:t>
            </a:r>
            <a:r>
              <a:rPr lang="en-US" dirty="0" smtClean="0"/>
              <a:t>cut </a:t>
            </a:r>
            <a:r>
              <a:rPr lang="en-US" dirty="0"/>
              <a:t>from his high school basketball </a:t>
            </a:r>
            <a:r>
              <a:rPr lang="en-US" dirty="0" smtClean="0"/>
              <a:t>team before being hailed as one of the greatest players ever.</a:t>
            </a:r>
          </a:p>
          <a:p>
            <a:r>
              <a:rPr lang="en-US" dirty="0" smtClean="0"/>
              <a:t>"</a:t>
            </a:r>
            <a:r>
              <a:rPr lang="en-US" dirty="0"/>
              <a:t>I have missed more than 9,000 shots in my career. I have lost almost 300 games. On 26 occasions I have been entrusted to take the game winning shot, and I missed. I have failed over and over and over again in my life. And that is why I succeed."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43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57400"/>
          </a:xfrm>
        </p:spPr>
        <p:txBody>
          <a:bodyPr>
            <a:normAutofit/>
          </a:bodyPr>
          <a:lstStyle/>
          <a:p>
            <a:r>
              <a:rPr lang="en-US" dirty="0"/>
              <a:t>The process of ensuring customer satisfaction </a:t>
            </a:r>
            <a:r>
              <a:rPr lang="en-US" dirty="0" smtClean="0"/>
              <a:t>with </a:t>
            </a:r>
            <a:r>
              <a:rPr lang="en-US" dirty="0"/>
              <a:t>a product or service. </a:t>
            </a:r>
            <a:r>
              <a:rPr lang="en-US" dirty="0" smtClean="0"/>
              <a:t>Customer </a:t>
            </a:r>
            <a:r>
              <a:rPr lang="en-US" dirty="0"/>
              <a:t>service can take the form of an </a:t>
            </a:r>
            <a:r>
              <a:rPr lang="en-US" dirty="0" smtClean="0"/>
              <a:t>in-person </a:t>
            </a:r>
            <a:r>
              <a:rPr lang="en-US" dirty="0"/>
              <a:t>interaction, a phone call, self-service </a:t>
            </a:r>
            <a:r>
              <a:rPr lang="en-US" dirty="0" smtClean="0"/>
              <a:t>systems</a:t>
            </a:r>
            <a:r>
              <a:rPr lang="en-US" dirty="0"/>
              <a:t>, or by other means.</a:t>
            </a:r>
          </a:p>
        </p:txBody>
      </p:sp>
      <p:pic>
        <p:nvPicPr>
          <p:cNvPr id="1026" name="Picture 2" descr="http://sweettouchcarpetcleaning.com/wp-content/uploads/2012/08/Poor-Customer-Serv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962400"/>
            <a:ext cx="39243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3737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2415</TotalTime>
  <Words>451</Words>
  <Application>Microsoft Office PowerPoint</Application>
  <PresentationFormat>On-screen Show (4:3)</PresentationFormat>
  <Paragraphs>116</Paragraphs>
  <Slides>21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Clarity</vt:lpstr>
      <vt:lpstr>PowerPoint Presentation</vt:lpstr>
      <vt:lpstr>What is Free Enterprise?</vt:lpstr>
      <vt:lpstr> Owning a Business…   </vt:lpstr>
      <vt:lpstr>What is Marketing?</vt:lpstr>
      <vt:lpstr>PowerPoint Presentation</vt:lpstr>
      <vt:lpstr>PowerPoint Presentation</vt:lpstr>
      <vt:lpstr>Entrepreneur</vt:lpstr>
      <vt:lpstr>PowerPoint Presentation</vt:lpstr>
      <vt:lpstr>Customer Service</vt:lpstr>
      <vt:lpstr>Brand Loyalty</vt:lpstr>
      <vt:lpstr>PowerPoint Presentation</vt:lpstr>
      <vt:lpstr>PRODUCT</vt:lpstr>
      <vt:lpstr>What are Products? </vt:lpstr>
      <vt:lpstr>What Matters Most?</vt:lpstr>
      <vt:lpstr>Packaging </vt:lpstr>
      <vt:lpstr>Place</vt:lpstr>
      <vt:lpstr>PRICE</vt:lpstr>
      <vt:lpstr>Promotion</vt:lpstr>
      <vt:lpstr>PowerPoint Presentation</vt:lpstr>
      <vt:lpstr>Failures</vt:lpstr>
      <vt:lpstr>Failures</vt:lpstr>
    </vt:vector>
  </TitlesOfParts>
  <Company>Alpine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brittanynelson</dc:creator>
  <cp:lastModifiedBy>user</cp:lastModifiedBy>
  <cp:revision>67</cp:revision>
  <cp:lastPrinted>2012-10-15T21:15:52Z</cp:lastPrinted>
  <dcterms:created xsi:type="dcterms:W3CDTF">2008-10-07T01:58:01Z</dcterms:created>
  <dcterms:modified xsi:type="dcterms:W3CDTF">2014-06-19T04:37:17Z</dcterms:modified>
</cp:coreProperties>
</file>