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65719" autoAdjust="0"/>
  </p:normalViewPr>
  <p:slideViewPr>
    <p:cSldViewPr>
      <p:cViewPr varScale="1">
        <p:scale>
          <a:sx n="32" d="100"/>
          <a:sy n="32" d="100"/>
        </p:scale>
        <p:origin x="-10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600" dirty="0" smtClean="0"/>
              <a:t>How likely to purchase “Rice Grizzly Treats”</a:t>
            </a:r>
            <a:endParaRPr lang="en-US" sz="3600" dirty="0"/>
          </a:p>
        </c:rich>
      </c:tx>
      <c:layout>
        <c:manualLayout>
          <c:xMode val="edge"/>
          <c:yMode val="edge"/>
          <c:x val="0.13954809325304926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very unlikey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Very likely 10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70592"/>
        <c:axId val="72306048"/>
      </c:barChart>
      <c:catAx>
        <c:axId val="3627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2306048"/>
        <c:crosses val="autoZero"/>
        <c:auto val="1"/>
        <c:lblAlgn val="ctr"/>
        <c:lblOffset val="100"/>
        <c:noMultiLvlLbl val="0"/>
      </c:catAx>
      <c:valAx>
        <c:axId val="7230604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36270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4671779824691725"/>
          <c:y val="0"/>
        </c:manualLayout>
      </c:layout>
      <c:overlay val="0"/>
      <c:txPr>
        <a:bodyPr/>
        <a:lstStyle/>
        <a:p>
          <a:pPr>
            <a:defRPr sz="40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Alternative Toppings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Chocolate Syrup</c:v>
                </c:pt>
                <c:pt idx="1">
                  <c:v>Marshmallows</c:v>
                </c:pt>
                <c:pt idx="2">
                  <c:v>Fruity Pebbles</c:v>
                </c:pt>
                <c:pt idx="3">
                  <c:v>Cocoa Crispies</c:v>
                </c:pt>
                <c:pt idx="4">
                  <c:v>None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3</c:v>
                </c:pt>
                <c:pt idx="4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50624"/>
        <c:axId val="72309504"/>
      </c:barChart>
      <c:catAx>
        <c:axId val="36250624"/>
        <c:scaling>
          <c:orientation val="minMax"/>
        </c:scaling>
        <c:delete val="0"/>
        <c:axPos val="b"/>
        <c:majorTickMark val="out"/>
        <c:minorTickMark val="none"/>
        <c:tickLblPos val="nextTo"/>
        <c:crossAx val="72309504"/>
        <c:crosses val="autoZero"/>
        <c:auto val="1"/>
        <c:lblAlgn val="ctr"/>
        <c:lblOffset val="100"/>
        <c:noMultiLvlLbl val="0"/>
      </c:catAx>
      <c:valAx>
        <c:axId val="7230950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362506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Choc. Chip Cookies</c:v>
                </c:pt>
                <c:pt idx="1">
                  <c:v>Brownies</c:v>
                </c:pt>
                <c:pt idx="2">
                  <c:v>Peanut Butter Cookies</c:v>
                </c:pt>
                <c:pt idx="3">
                  <c:v>Keep Same</c:v>
                </c:pt>
                <c:pt idx="4">
                  <c:v>Candy No bake cookies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9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Choc. Chip Cookies</c:v>
                </c:pt>
                <c:pt idx="1">
                  <c:v>Brownies</c:v>
                </c:pt>
                <c:pt idx="2">
                  <c:v>Peanut Butter Cookies</c:v>
                </c:pt>
                <c:pt idx="3">
                  <c:v>Keep Same</c:v>
                </c:pt>
                <c:pt idx="4">
                  <c:v>Candy No bake cookies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50112"/>
        <c:axId val="32934144"/>
      </c:barChart>
      <c:catAx>
        <c:axId val="36250112"/>
        <c:scaling>
          <c:orientation val="minMax"/>
        </c:scaling>
        <c:delete val="0"/>
        <c:axPos val="b"/>
        <c:majorTickMark val="out"/>
        <c:minorTickMark val="none"/>
        <c:tickLblPos val="nextTo"/>
        <c:crossAx val="32934144"/>
        <c:crosses val="autoZero"/>
        <c:auto val="1"/>
        <c:lblAlgn val="ctr"/>
        <c:lblOffset val="100"/>
        <c:noMultiLvlLbl val="0"/>
      </c:catAx>
      <c:valAx>
        <c:axId val="3293414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362501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Very Unlikely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Extreamly Likely 10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71104"/>
        <c:axId val="32936448"/>
      </c:barChart>
      <c:catAx>
        <c:axId val="3627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936448"/>
        <c:crosses val="autoZero"/>
        <c:auto val="1"/>
        <c:lblAlgn val="ctr"/>
        <c:lblOffset val="100"/>
        <c:noMultiLvlLbl val="0"/>
      </c:catAx>
      <c:valAx>
        <c:axId val="32936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6271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7th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8th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9th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454848"/>
        <c:axId val="32938752"/>
      </c:barChart>
      <c:catAx>
        <c:axId val="37454848"/>
        <c:scaling>
          <c:orientation val="minMax"/>
        </c:scaling>
        <c:delete val="0"/>
        <c:axPos val="b"/>
        <c:majorTickMark val="out"/>
        <c:minorTickMark val="none"/>
        <c:tickLblPos val="nextTo"/>
        <c:crossAx val="32938752"/>
        <c:crosses val="autoZero"/>
        <c:auto val="1"/>
        <c:lblAlgn val="ctr"/>
        <c:lblOffset val="100"/>
        <c:noMultiLvlLbl val="0"/>
      </c:catAx>
      <c:valAx>
        <c:axId val="32938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454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9BF76-8CAE-4679-A293-B59EA58D475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F4486-AD12-4F67-AC59-0379800BA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55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Sold for $1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F4486-AD12-4F67-AC59-0379800BA5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87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Followed recipe for pretzels but put on sticks.</a:t>
            </a:r>
          </a:p>
          <a:p>
            <a:r>
              <a:rPr lang="en-US" dirty="0" err="1" smtClean="0"/>
              <a:t>Cinn</a:t>
            </a:r>
            <a:r>
              <a:rPr lang="en-US" dirty="0" smtClean="0"/>
              <a:t>/sugar</a:t>
            </a:r>
            <a:r>
              <a:rPr lang="en-US" baseline="0" dirty="0" smtClean="0"/>
              <a:t> were by far the favorite and sold out in 10-15 min.</a:t>
            </a:r>
          </a:p>
          <a:p>
            <a:r>
              <a:rPr lang="en-US" baseline="0" dirty="0" smtClean="0"/>
              <a:t>Sold for $1.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F4486-AD12-4F67-AC59-0379800BA5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9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 err="1" smtClean="0"/>
              <a:t>oz</a:t>
            </a:r>
            <a:r>
              <a:rPr lang="en-US" dirty="0" smtClean="0"/>
              <a:t> cup</a:t>
            </a:r>
          </a:p>
          <a:p>
            <a:r>
              <a:rPr lang="en-US" dirty="0" smtClean="0"/>
              <a:t>2</a:t>
            </a:r>
            <a:r>
              <a:rPr lang="en-US" baseline="0" dirty="0" smtClean="0"/>
              <a:t> limes- ends cut off and cut into 8 pieces</a:t>
            </a:r>
          </a:p>
          <a:p>
            <a:r>
              <a:rPr lang="en-US" baseline="0" dirty="0" smtClean="0"/>
              <a:t>½ c sugar</a:t>
            </a:r>
          </a:p>
          <a:p>
            <a:r>
              <a:rPr lang="en-US" baseline="0" dirty="0" smtClean="0"/>
              <a:t>¼ c sweetened condensed milk</a:t>
            </a:r>
          </a:p>
          <a:p>
            <a:r>
              <a:rPr lang="en-US" baseline="0" dirty="0" smtClean="0"/>
              <a:t>3 cups water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Blend all together and strain.  Made 2 ½ 10 </a:t>
            </a:r>
            <a:r>
              <a:rPr lang="en-US" baseline="0" dirty="0" err="1" smtClean="0"/>
              <a:t>oz</a:t>
            </a:r>
            <a:r>
              <a:rPr lang="en-US" baseline="0" dirty="0" smtClean="0"/>
              <a:t> cups. Made 9 recipes of it. Sold about 7 worth.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F4486-AD12-4F67-AC59-0379800BA5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36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 cups ice</a:t>
            </a:r>
            <a:r>
              <a:rPr lang="en-US" baseline="0" dirty="0" smtClean="0"/>
              <a:t> cream</a:t>
            </a:r>
          </a:p>
          <a:p>
            <a:r>
              <a:rPr lang="en-US" baseline="0" dirty="0" smtClean="0"/>
              <a:t>1 cup milk</a:t>
            </a:r>
          </a:p>
          <a:p>
            <a:r>
              <a:rPr lang="en-US" baseline="0" dirty="0" smtClean="0"/>
              <a:t>¼ c chocolate syrup/1 c strawberries + 1 tsp vanilla</a:t>
            </a:r>
            <a:endParaRPr lang="en-US" dirty="0" smtClean="0"/>
          </a:p>
          <a:p>
            <a:r>
              <a:rPr lang="en-US" dirty="0" smtClean="0"/>
              <a:t>Yield: 2-16 </a:t>
            </a:r>
            <a:r>
              <a:rPr lang="en-US" dirty="0" err="1" smtClean="0"/>
              <a:t>oz</a:t>
            </a:r>
            <a:r>
              <a:rPr lang="en-US" baseline="0" dirty="0" smtClean="0"/>
              <a:t> cup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Made 40 cups worth. Sold for $1.50.  Sold out in 5-10 min.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F4486-AD12-4F67-AC59-0379800BA5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9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0AB32-3AF3-414A-BE6F-1E2188EB0B23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016E2-F3E2-4B23-8E2B-6EC74A5B3D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73162"/>
          </a:xfrm>
        </p:spPr>
        <p:txBody>
          <a:bodyPr>
            <a:noAutofit/>
          </a:bodyPr>
          <a:lstStyle/>
          <a:p>
            <a:r>
              <a:rPr lang="en-US" sz="2800" b="1" dirty="0"/>
              <a:t>STANDARD 6 </a:t>
            </a:r>
            <a:br>
              <a:rPr lang="en-US" sz="2800" b="1" dirty="0"/>
            </a:br>
            <a:r>
              <a:rPr lang="en-US" sz="2800" b="1" dirty="0"/>
              <a:t>Students will learn the basics of the free enterprise system. 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/>
              <a:t>Objective 2: Complete a free enterprise experience. Develop a business plan that incorporates the </a:t>
            </a:r>
            <a:r>
              <a:rPr lang="en-US" sz="2500" dirty="0" smtClean="0"/>
              <a:t>following</a:t>
            </a:r>
            <a:r>
              <a:rPr lang="en-US" sz="2500" dirty="0"/>
              <a:t>: </a:t>
            </a:r>
          </a:p>
          <a:p>
            <a:r>
              <a:rPr lang="en-US" sz="2500" dirty="0"/>
              <a:t>a. Select a product or service to sell </a:t>
            </a:r>
          </a:p>
          <a:p>
            <a:r>
              <a:rPr lang="en-US" sz="2500" dirty="0"/>
              <a:t>b. Complete a market survey </a:t>
            </a:r>
          </a:p>
          <a:p>
            <a:r>
              <a:rPr lang="en-US" sz="2500" dirty="0"/>
              <a:t>c. Design packaging for the product if applicable </a:t>
            </a:r>
          </a:p>
          <a:p>
            <a:r>
              <a:rPr lang="en-US" sz="2500" dirty="0"/>
              <a:t>d. Establish a price for the product </a:t>
            </a:r>
          </a:p>
          <a:p>
            <a:r>
              <a:rPr lang="en-US" sz="2500" dirty="0"/>
              <a:t>e. Conduct an advertising campaign </a:t>
            </a:r>
          </a:p>
          <a:p>
            <a:r>
              <a:rPr lang="en-US" sz="2500" dirty="0"/>
              <a:t>f. Produce and sell the product </a:t>
            </a:r>
          </a:p>
          <a:p>
            <a:r>
              <a:rPr lang="en-US" sz="2500" dirty="0"/>
              <a:t>g. Evaluate the effectiveness of the process/business plan</a:t>
            </a:r>
          </a:p>
        </p:txBody>
      </p:sp>
    </p:spTree>
    <p:extLst>
      <p:ext uri="{BB962C8B-B14F-4D97-AF65-F5344CB8AC3E}">
        <p14:creationId xmlns:p14="http://schemas.microsoft.com/office/powerpoint/2010/main" val="66849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245298"/>
              </p:ext>
            </p:extLst>
          </p:nvPr>
        </p:nvGraphicFramePr>
        <p:xfrm>
          <a:off x="1295400" y="609600"/>
          <a:ext cx="6477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050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iNGREDIENT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PER RECIPE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ICE CREAM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CHOC. SYRUP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STRAWBERRIES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STRAWS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719481"/>
              </p:ext>
            </p:extLst>
          </p:nvPr>
        </p:nvGraphicFramePr>
        <p:xfrm>
          <a:off x="1447800" y="3505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r>
                        <a:rPr lang="en-US" baseline="0" dirty="0" smtClean="0"/>
                        <a:t> COST PER  CUP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45.46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.50/CHOC.          .69/STRAW.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303598"/>
              </p:ext>
            </p:extLst>
          </p:nvPr>
        </p:nvGraphicFramePr>
        <p:xfrm>
          <a:off x="1524000" y="4876800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OVERALL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 PROFIT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61.50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16.04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6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066800" y="533400"/>
          <a:ext cx="6781800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457200"/>
          <a:ext cx="8153400" cy="5668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Treat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likely would you pass this up?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grade are you in?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952934"/>
              </p:ext>
            </p:extLst>
          </p:nvPr>
        </p:nvGraphicFramePr>
        <p:xfrm>
          <a:off x="1524000" y="13970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INGREDIENT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PER FLOAT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ROOT BEER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ICE</a:t>
                      </a:r>
                      <a:r>
                        <a:rPr lang="en-US" baseline="0" dirty="0" smtClean="0"/>
                        <a:t> CREAM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SPOONS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320514"/>
              </p:ext>
            </p:extLst>
          </p:nvPr>
        </p:nvGraphicFramePr>
        <p:xfrm>
          <a:off x="1524000" y="36576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r>
                        <a:rPr lang="en-US" baseline="0" dirty="0" smtClean="0"/>
                        <a:t> COST PER FLOAT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52.02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879668"/>
              </p:ext>
            </p:extLst>
          </p:nvPr>
        </p:nvGraphicFramePr>
        <p:xfrm>
          <a:off x="1524000" y="4876800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OVERALL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 PROFIT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59.04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35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180001"/>
              </p:ext>
            </p:extLst>
          </p:nvPr>
        </p:nvGraphicFramePr>
        <p:xfrm>
          <a:off x="1524000" y="5334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iNGREDIENT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PER PRETZEL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STICKS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CINNAMON/SUGAR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CHEESE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FROSTING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0499"/>
              </p:ext>
            </p:extLst>
          </p:nvPr>
        </p:nvGraphicFramePr>
        <p:xfrm>
          <a:off x="1447800" y="44196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CINN/SUGAR</a:t>
                      </a:r>
                      <a:r>
                        <a:rPr lang="en-US" baseline="0" dirty="0" smtClean="0"/>
                        <a:t>/FROSTING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SALT/CHEESE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339194"/>
              </p:ext>
            </p:extLst>
          </p:nvPr>
        </p:nvGraphicFramePr>
        <p:xfrm>
          <a:off x="1524000" y="5638800"/>
          <a:ext cx="6096000" cy="736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 PROFIT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88.80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52.16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24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021863"/>
              </p:ext>
            </p:extLst>
          </p:nvPr>
        </p:nvGraphicFramePr>
        <p:xfrm>
          <a:off x="1295400" y="609600"/>
          <a:ext cx="6477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050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iNGREDIENT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PER CUP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SUGAR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SWEETENED</a:t>
                      </a:r>
                      <a:r>
                        <a:rPr lang="en-US" baseline="0" dirty="0" smtClean="0"/>
                        <a:t> CON. MILK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820527"/>
              </p:ext>
            </p:extLst>
          </p:nvPr>
        </p:nvGraphicFramePr>
        <p:xfrm>
          <a:off x="1447800" y="32766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r>
                        <a:rPr lang="en-US" baseline="0" dirty="0" smtClean="0"/>
                        <a:t>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r>
                        <a:rPr lang="en-US" baseline="0" dirty="0" smtClean="0"/>
                        <a:t> COST PER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22.28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100124"/>
              </p:ext>
            </p:extLst>
          </p:nvPr>
        </p:nvGraphicFramePr>
        <p:xfrm>
          <a:off x="1524000" y="4876800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OVERALL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 PROFIT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65.00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42.72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32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426</Words>
  <Application>Microsoft Office PowerPoint</Application>
  <PresentationFormat>On-screen Show (4:3)</PresentationFormat>
  <Paragraphs>156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STANDARD 6  Students will learn the basics of the free enterprise system.  </vt:lpstr>
      <vt:lpstr>PowerPoint Presentation</vt:lpstr>
      <vt:lpstr>PowerPoint Presentation</vt:lpstr>
      <vt:lpstr>Alternative Treat</vt:lpstr>
      <vt:lpstr>How likely would you pass this up?</vt:lpstr>
      <vt:lpstr>What grade are you in?</vt:lpstr>
      <vt:lpstr>PowerPoint Presentation</vt:lpstr>
      <vt:lpstr>PowerPoint Presentation</vt:lpstr>
      <vt:lpstr>PowerPoint Presentation</vt:lpstr>
      <vt:lpstr>PowerPoint Presentation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racheljorgensen</dc:creator>
  <cp:lastModifiedBy>user</cp:lastModifiedBy>
  <cp:revision>14</cp:revision>
  <dcterms:created xsi:type="dcterms:W3CDTF">2011-11-29T19:16:49Z</dcterms:created>
  <dcterms:modified xsi:type="dcterms:W3CDTF">2014-03-06T21:13:27Z</dcterms:modified>
</cp:coreProperties>
</file>