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57" r:id="rId3"/>
    <p:sldId id="258" r:id="rId4"/>
    <p:sldId id="259" r:id="rId5"/>
    <p:sldId id="261" r:id="rId6"/>
    <p:sldId id="277" r:id="rId7"/>
    <p:sldId id="260" r:id="rId8"/>
    <p:sldId id="262" r:id="rId9"/>
    <p:sldId id="263" r:id="rId10"/>
    <p:sldId id="264" r:id="rId11"/>
    <p:sldId id="273" r:id="rId12"/>
    <p:sldId id="265" r:id="rId13"/>
    <p:sldId id="266" r:id="rId14"/>
    <p:sldId id="268" r:id="rId15"/>
    <p:sldId id="267" r:id="rId16"/>
    <p:sldId id="269" r:id="rId17"/>
    <p:sldId id="275" r:id="rId18"/>
    <p:sldId id="270" r:id="rId19"/>
    <p:sldId id="271" r:id="rId20"/>
    <p:sldId id="272"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06"/>
  </p:normalViewPr>
  <p:slideViewPr>
    <p:cSldViewPr snapToGrid="0" snapToObjects="1">
      <p:cViewPr varScale="1">
        <p:scale>
          <a:sx n="82" d="100"/>
          <a:sy n="82" d="100"/>
        </p:scale>
        <p:origin x="-7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47F02-663D-2D46-BA8B-05B41C963C36}" type="datetimeFigureOut">
              <a:rPr lang="en-US" smtClean="0"/>
              <a:pPr/>
              <a:t>8/21/17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2BB73-B30D-D047-82AB-1D43C68B8CD5}" type="slidenum">
              <a:rPr lang="en-US" smtClean="0"/>
              <a:pPr/>
              <a:t>‹#›</a:t>
            </a:fld>
            <a:endParaRPr lang="en-US" dirty="0"/>
          </a:p>
        </p:txBody>
      </p:sp>
    </p:spTree>
    <p:extLst>
      <p:ext uri="{BB962C8B-B14F-4D97-AF65-F5344CB8AC3E}">
        <p14:creationId xmlns:p14="http://schemas.microsoft.com/office/powerpoint/2010/main" val="4203222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62BB73-B30D-D047-82AB-1D43C68B8CD5}" type="slidenum">
              <a:rPr lang="en-US" smtClean="0"/>
              <a:pPr/>
              <a:t>2</a:t>
            </a:fld>
            <a:endParaRPr lang="en-US" dirty="0"/>
          </a:p>
        </p:txBody>
      </p:sp>
    </p:spTree>
    <p:extLst>
      <p:ext uri="{BB962C8B-B14F-4D97-AF65-F5344CB8AC3E}">
        <p14:creationId xmlns:p14="http://schemas.microsoft.com/office/powerpoint/2010/main" val="300836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B6061F2-4D3F-114C-91AE-C073199EE5AB}"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061F2-4D3F-114C-91AE-C073199EE5A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061F2-4D3F-114C-91AE-C073199EE5A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061F2-4D3F-114C-91AE-C073199EE5AB}"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1B6061F2-4D3F-114C-91AE-C073199EE5A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061F2-4D3F-114C-91AE-C073199EE5AB}"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6061F2-4D3F-114C-91AE-C073199EE5AB}"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6061F2-4D3F-114C-91AE-C073199EE5A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6061F2-4D3F-114C-91AE-C073199EE5A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061F2-4D3F-114C-91AE-C073199EE5AB}"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30B550-0D4C-BE45-A97A-3B8ED25663B5}" type="datetimeFigureOut">
              <a:rPr lang="en-US" smtClean="0"/>
              <a:pPr/>
              <a:t>8/21/17</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1B6061F2-4D3F-114C-91AE-C073199EE5AB}"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E30B550-0D4C-BE45-A97A-3B8ED25663B5}" type="datetimeFigureOut">
              <a:rPr lang="en-US" smtClean="0"/>
              <a:pPr/>
              <a:t>8/21/17</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6061F2-4D3F-114C-91AE-C073199EE5A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399" y="3200399"/>
            <a:ext cx="6601691" cy="2369127"/>
          </a:xfrm>
        </p:spPr>
        <p:txBody>
          <a:bodyPr>
            <a:normAutofit/>
          </a:bodyPr>
          <a:lstStyle/>
          <a:p>
            <a:r>
              <a:rPr lang="en-US" dirty="0" smtClean="0"/>
              <a:t>FCCLA is here to help members, like yourself, travel beyond their limits. Joining FCCLA will broaden your creative thinking, allow you to experience leadership, participate in community service, build life skills, and create new friendships.</a:t>
            </a:r>
            <a:endParaRPr lang="en-US" dirty="0"/>
          </a:p>
        </p:txBody>
      </p:sp>
      <p:sp>
        <p:nvSpPr>
          <p:cNvPr id="2" name="Title 1"/>
          <p:cNvSpPr>
            <a:spLocks noGrp="1"/>
          </p:cNvSpPr>
          <p:nvPr>
            <p:ph type="ctrTitle"/>
          </p:nvPr>
        </p:nvSpPr>
        <p:spPr/>
        <p:txBody>
          <a:bodyPr>
            <a:normAutofit/>
          </a:bodyPr>
          <a:lstStyle/>
          <a:p>
            <a:r>
              <a:rPr lang="en-US" sz="4800" dirty="0" smtClean="0"/>
              <a:t>FCCLA</a:t>
            </a:r>
            <a:endParaRPr lang="en-US" sz="4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Describe the Power of One? List its five Units?</a:t>
            </a:r>
            <a:endParaRPr lang="en-US" dirty="0"/>
          </a:p>
        </p:txBody>
      </p:sp>
      <p:sp>
        <p:nvSpPr>
          <p:cNvPr id="3" name="Content Placeholder 2"/>
          <p:cNvSpPr>
            <a:spLocks noGrp="1"/>
          </p:cNvSpPr>
          <p:nvPr>
            <p:ph sz="quarter" idx="1"/>
          </p:nvPr>
        </p:nvSpPr>
        <p:spPr>
          <a:xfrm>
            <a:off x="609600" y="1447800"/>
            <a:ext cx="8077200" cy="4572000"/>
          </a:xfrm>
        </p:spPr>
        <p:txBody>
          <a:bodyPr>
            <a:normAutofit/>
          </a:bodyPr>
          <a:lstStyle/>
          <a:p>
            <a:r>
              <a:rPr lang="en-US" sz="2800" b="1" dirty="0" smtClean="0"/>
              <a:t>Power of One </a:t>
            </a:r>
            <a:r>
              <a:rPr lang="en-US" sz="2800" dirty="0" smtClean="0"/>
              <a:t>helps students find &amp; use their personal power to set their own goals, work to achieve them &amp; enjoy the results. </a:t>
            </a:r>
          </a:p>
          <a:p>
            <a:pPr lvl="1"/>
            <a:r>
              <a:rPr lang="en-US" sz="2395" b="1" dirty="0" smtClean="0"/>
              <a:t>A Better You —</a:t>
            </a:r>
            <a:r>
              <a:rPr lang="en-US" sz="2395" dirty="0" smtClean="0"/>
              <a:t> Improve your personal traits</a:t>
            </a:r>
          </a:p>
          <a:p>
            <a:pPr lvl="1"/>
            <a:r>
              <a:rPr lang="en-US" sz="2395" b="1" dirty="0" smtClean="0"/>
              <a:t>Family Ties —</a:t>
            </a:r>
            <a:r>
              <a:rPr lang="en-US" sz="2395" dirty="0" smtClean="0"/>
              <a:t> Get along better with family members</a:t>
            </a:r>
          </a:p>
          <a:p>
            <a:pPr lvl="1"/>
            <a:r>
              <a:rPr lang="en-US" sz="2395" b="1" dirty="0" smtClean="0"/>
              <a:t>Working on Working —</a:t>
            </a:r>
            <a:r>
              <a:rPr lang="en-US" sz="2395" dirty="0" smtClean="0"/>
              <a:t> Explore work options, prepare for a career, or sharpen </a:t>
            </a:r>
            <a:r>
              <a:rPr lang="en-US" sz="2595" dirty="0" smtClean="0"/>
              <a:t>skills useful in business </a:t>
            </a:r>
          </a:p>
          <a:p>
            <a:pPr lvl="1"/>
            <a:r>
              <a:rPr lang="en-US" b="1" dirty="0" smtClean="0"/>
              <a:t>Take the Lead —</a:t>
            </a:r>
            <a:r>
              <a:rPr lang="en-US" dirty="0" smtClean="0"/>
              <a:t> Develop leadership qualities</a:t>
            </a:r>
          </a:p>
          <a:p>
            <a:pPr lvl="1"/>
            <a:r>
              <a:rPr lang="en-US" b="1" dirty="0" smtClean="0"/>
              <a:t>Speak Out for FCCLA —</a:t>
            </a:r>
            <a:r>
              <a:rPr lang="en-US" dirty="0" smtClean="0"/>
              <a:t> Tell others about positive experiences in FCCLA.</a:t>
            </a:r>
          </a:p>
          <a:p>
            <a:pPr lvl="1"/>
            <a:endParaRPr lang="en-US" dirty="0"/>
          </a:p>
        </p:txBody>
      </p:sp>
      <p:pic>
        <p:nvPicPr>
          <p:cNvPr id="4" name="Picture 3" descr="poo_web.gif"/>
          <p:cNvPicPr>
            <a:picLocks noChangeAspect="1"/>
          </p:cNvPicPr>
          <p:nvPr/>
        </p:nvPicPr>
        <p:blipFill>
          <a:blip r:embed="rId2"/>
          <a:stretch>
            <a:fillRect/>
          </a:stretch>
        </p:blipFill>
        <p:spPr>
          <a:xfrm>
            <a:off x="5810250" y="5321300"/>
            <a:ext cx="2603500" cy="139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Describe the FCCLA </a:t>
            </a:r>
            <a:r>
              <a:rPr lang="en-US" dirty="0" smtClean="0"/>
              <a:t>Leadership Service in Action </a:t>
            </a:r>
            <a:r>
              <a:rPr lang="en-US" dirty="0" smtClean="0"/>
              <a:t>Program?</a:t>
            </a:r>
            <a:endParaRPr lang="en-US" dirty="0"/>
          </a:p>
        </p:txBody>
      </p:sp>
      <p:sp>
        <p:nvSpPr>
          <p:cNvPr id="3" name="Content Placeholder 2"/>
          <p:cNvSpPr>
            <a:spLocks noGrp="1"/>
          </p:cNvSpPr>
          <p:nvPr>
            <p:ph sz="quarter" idx="1"/>
          </p:nvPr>
        </p:nvSpPr>
        <p:spPr>
          <a:xfrm>
            <a:off x="457200" y="1447800"/>
            <a:ext cx="8229600" cy="4572000"/>
          </a:xfrm>
        </p:spPr>
        <p:txBody>
          <a:bodyPr/>
          <a:lstStyle/>
          <a:p>
            <a:r>
              <a:rPr lang="en-US" dirty="0" smtClean="0"/>
              <a:t>The FCCLA </a:t>
            </a:r>
            <a:r>
              <a:rPr lang="en-US" dirty="0" smtClean="0"/>
              <a:t>Leadership Service in Action </a:t>
            </a:r>
            <a:r>
              <a:rPr lang="en-US" dirty="0" smtClean="0"/>
              <a:t>program guides students to develop, plan, carry out &amp; evaluate projects that improve the quality of life in their communities. </a:t>
            </a:r>
          </a:p>
          <a:p>
            <a:r>
              <a:rPr lang="en-US" dirty="0" smtClean="0"/>
              <a:t>Leadership Service in Action helps </a:t>
            </a:r>
            <a:r>
              <a:rPr lang="en-US" dirty="0" smtClean="0"/>
              <a:t>young people build skills for family, career &amp; community roles; provides youth-centered learning &amp; encourages young people to develop positive character traits of trustworthiness, respect, responsibility, fairness, caring &amp; citizenship.</a:t>
            </a:r>
            <a:endParaRPr lang="en-US" dirty="0"/>
          </a:p>
        </p:txBody>
      </p:sp>
      <p:pic>
        <p:nvPicPr>
          <p:cNvPr id="5" name="Picture 4" descr="Leadership_Service_in_A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7188" y="5028781"/>
            <a:ext cx="2849611" cy="15387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74638"/>
            <a:ext cx="8140700" cy="1143000"/>
          </a:xfrm>
        </p:spPr>
        <p:txBody>
          <a:bodyPr>
            <a:normAutofit fontScale="90000"/>
          </a:bodyPr>
          <a:lstStyle/>
          <a:p>
            <a:r>
              <a:rPr lang="en-US" dirty="0" smtClean="0"/>
              <a:t>Describe Student Body? List the three Student Body Units?</a:t>
            </a:r>
            <a:endParaRPr lang="en-US" dirty="0"/>
          </a:p>
        </p:txBody>
      </p:sp>
      <p:sp>
        <p:nvSpPr>
          <p:cNvPr id="3" name="Content Placeholder 2"/>
          <p:cNvSpPr>
            <a:spLocks noGrp="1"/>
          </p:cNvSpPr>
          <p:nvPr>
            <p:ph sz="quarter" idx="1"/>
          </p:nvPr>
        </p:nvSpPr>
        <p:spPr>
          <a:xfrm>
            <a:off x="546100" y="1447800"/>
            <a:ext cx="8140700" cy="4572000"/>
          </a:xfrm>
        </p:spPr>
        <p:txBody>
          <a:bodyPr>
            <a:normAutofit/>
          </a:bodyPr>
          <a:lstStyle/>
          <a:p>
            <a:r>
              <a:rPr lang="en-US" sz="2800" dirty="0" smtClean="0"/>
              <a:t>Student Body is a National peer education program helping young people to establish healthy attitudes &amp; habits to last a lifetime. The four unit areas include:</a:t>
            </a:r>
          </a:p>
          <a:p>
            <a:pPr lvl="1"/>
            <a:r>
              <a:rPr lang="en-US" sz="2200" b="1" dirty="0" smtClean="0"/>
              <a:t>The Healthy You</a:t>
            </a:r>
            <a:r>
              <a:rPr lang="en-US" sz="2200" dirty="0" smtClean="0"/>
              <a:t>— Empowering teens to make wise food and lifestyle choices </a:t>
            </a:r>
          </a:p>
          <a:p>
            <a:pPr lvl="1"/>
            <a:r>
              <a:rPr lang="en-US" sz="2200" b="1" dirty="0" smtClean="0"/>
              <a:t>The Fit You</a:t>
            </a:r>
            <a:r>
              <a:rPr lang="en-US" sz="2200" dirty="0" smtClean="0"/>
              <a:t>— Empowering teens to take charge of their health and their level of fitness</a:t>
            </a:r>
          </a:p>
          <a:p>
            <a:pPr lvl="1"/>
            <a:r>
              <a:rPr lang="en-US" sz="2200" b="1" dirty="0" smtClean="0"/>
              <a:t>The Real You</a:t>
            </a:r>
            <a:r>
              <a:rPr lang="en-US" sz="2200" dirty="0" smtClean="0"/>
              <a:t>— Empowering teens to maintain positive mental health</a:t>
            </a:r>
          </a:p>
          <a:p>
            <a:pPr lvl="1"/>
            <a:r>
              <a:rPr lang="en-US" sz="2200" b="1" dirty="0" smtClean="0"/>
              <a:t>The Resilient You</a:t>
            </a:r>
            <a:r>
              <a:rPr lang="en-US" sz="2200" dirty="0" smtClean="0"/>
              <a:t>-Empowering teens to live in ways that build emotional health</a:t>
            </a:r>
            <a:endParaRPr lang="en-US" sz="2200" b="1" dirty="0" smtClean="0"/>
          </a:p>
          <a:p>
            <a:pPr lvl="1"/>
            <a:endParaRPr lang="en-US" dirty="0"/>
          </a:p>
        </p:txBody>
      </p:sp>
      <p:pic>
        <p:nvPicPr>
          <p:cNvPr id="4" name="Picture 3" descr="stubod_web.gif"/>
          <p:cNvPicPr>
            <a:picLocks noChangeAspect="1"/>
          </p:cNvPicPr>
          <p:nvPr/>
        </p:nvPicPr>
        <p:blipFill>
          <a:blip r:embed="rId2"/>
          <a:stretch>
            <a:fillRect/>
          </a:stretch>
        </p:blipFill>
        <p:spPr>
          <a:xfrm>
            <a:off x="6140450" y="5181600"/>
            <a:ext cx="2603500" cy="137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8"/>
            <a:ext cx="8178800" cy="764404"/>
          </a:xfrm>
        </p:spPr>
        <p:txBody>
          <a:bodyPr/>
          <a:lstStyle/>
          <a:p>
            <a:r>
              <a:rPr lang="en-US" dirty="0" smtClean="0"/>
              <a:t>Describe Career Connection?</a:t>
            </a:r>
            <a:endParaRPr lang="en-US" dirty="0"/>
          </a:p>
        </p:txBody>
      </p:sp>
      <p:sp>
        <p:nvSpPr>
          <p:cNvPr id="3" name="Content Placeholder 2"/>
          <p:cNvSpPr>
            <a:spLocks noGrp="1"/>
          </p:cNvSpPr>
          <p:nvPr>
            <p:ph sz="quarter" idx="1"/>
          </p:nvPr>
        </p:nvSpPr>
        <p:spPr/>
        <p:txBody>
          <a:bodyPr>
            <a:normAutofit/>
          </a:bodyPr>
          <a:lstStyle/>
          <a:p>
            <a:r>
              <a:rPr lang="en-US" sz="3200" dirty="0" smtClean="0"/>
              <a:t>Career Connection is a National program which guides youth to link their options, look at career pathways &amp; their skills to build success in their families, careers &amp; communities by— discovering their strengths, targeting career goals &amp; initiating a plan for achieving the lifestyle they desire.</a:t>
            </a:r>
            <a:endParaRPr lang="en-US" sz="3200" dirty="0"/>
          </a:p>
        </p:txBody>
      </p:sp>
      <p:pic>
        <p:nvPicPr>
          <p:cNvPr id="4" name="Picture 3" descr="careercon_web.gif"/>
          <p:cNvPicPr>
            <a:picLocks noChangeAspect="1"/>
          </p:cNvPicPr>
          <p:nvPr/>
        </p:nvPicPr>
        <p:blipFill>
          <a:blip r:embed="rId2"/>
          <a:stretch>
            <a:fillRect/>
          </a:stretch>
        </p:blipFill>
        <p:spPr>
          <a:xfrm>
            <a:off x="5314950" y="4648200"/>
            <a:ext cx="2603500" cy="137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70900" cy="1143000"/>
          </a:xfrm>
        </p:spPr>
        <p:txBody>
          <a:bodyPr>
            <a:normAutofit fontScale="90000"/>
          </a:bodyPr>
          <a:lstStyle/>
          <a:p>
            <a:r>
              <a:rPr lang="en-US" dirty="0" smtClean="0"/>
              <a:t>What does STOP (in STOP the Violence) stand for?</a:t>
            </a:r>
            <a:endParaRPr lang="en-US" dirty="0"/>
          </a:p>
        </p:txBody>
      </p:sp>
      <p:sp>
        <p:nvSpPr>
          <p:cNvPr id="3" name="Content Placeholder 2"/>
          <p:cNvSpPr>
            <a:spLocks noGrp="1"/>
          </p:cNvSpPr>
          <p:nvPr>
            <p:ph sz="quarter" idx="1"/>
          </p:nvPr>
        </p:nvSpPr>
        <p:spPr>
          <a:xfrm>
            <a:off x="218096" y="1417638"/>
            <a:ext cx="8633804" cy="5199062"/>
          </a:xfrm>
        </p:spPr>
        <p:txBody>
          <a:bodyPr>
            <a:normAutofit/>
          </a:bodyPr>
          <a:lstStyle/>
          <a:p>
            <a:r>
              <a:rPr lang="en-US" b="1" dirty="0" smtClean="0"/>
              <a:t>Students’ Taking On Prevention (STOP) the Violence </a:t>
            </a:r>
            <a:r>
              <a:rPr lang="en-US" dirty="0" smtClean="0"/>
              <a:t>empowers youth with attitudes, skills &amp; resources in order to recognize, report &amp; reduce youth violence. Whether it is fighting, making threats, or bullying, violence is a concern.</a:t>
            </a:r>
          </a:p>
          <a:p>
            <a:pPr lvl="1"/>
            <a:r>
              <a:rPr lang="en-US" b="1" dirty="0" smtClean="0"/>
              <a:t>FCCLA members use peer education to:</a:t>
            </a:r>
            <a:r>
              <a:rPr lang="en-US" sz="1800" dirty="0" smtClean="0"/>
              <a:t> </a:t>
            </a:r>
            <a:endParaRPr lang="en-US" dirty="0" smtClean="0"/>
          </a:p>
          <a:p>
            <a:pPr lvl="2"/>
            <a:r>
              <a:rPr lang="en-US" sz="2400" dirty="0" smtClean="0"/>
              <a:t>Reach their peers with violence prevention education</a:t>
            </a:r>
          </a:p>
          <a:p>
            <a:pPr lvl="2"/>
            <a:r>
              <a:rPr lang="en-US" sz="2400" dirty="0" smtClean="0"/>
              <a:t>Recognize warning signs of potential youth violence</a:t>
            </a:r>
          </a:p>
          <a:p>
            <a:pPr lvl="2"/>
            <a:r>
              <a:rPr lang="en-US" sz="2400" dirty="0" smtClean="0"/>
              <a:t>Encourage young people to report troubling behavior</a:t>
            </a:r>
          </a:p>
          <a:p>
            <a:pPr lvl="2"/>
            <a:r>
              <a:rPr lang="en-US" sz="2400" dirty="0" smtClean="0"/>
              <a:t>Collaborate with the school &amp; community to address youth violence</a:t>
            </a:r>
          </a:p>
          <a:p>
            <a:pPr lvl="2"/>
            <a:r>
              <a:rPr lang="en-US" sz="2400" dirty="0" smtClean="0"/>
              <a:t>Develop &amp; implement an a project to reduce potential violence in their school.</a:t>
            </a:r>
          </a:p>
          <a:p>
            <a:pPr lvl="1"/>
            <a:endParaRPr lang="en-US" dirty="0"/>
          </a:p>
        </p:txBody>
      </p:sp>
      <p:pic>
        <p:nvPicPr>
          <p:cNvPr id="4" name="Picture 3" descr="stop_web.gif"/>
          <p:cNvPicPr>
            <a:picLocks noChangeAspect="1"/>
          </p:cNvPicPr>
          <p:nvPr/>
        </p:nvPicPr>
        <p:blipFill>
          <a:blip r:embed="rId2"/>
          <a:stretch>
            <a:fillRect/>
          </a:stretch>
        </p:blipFill>
        <p:spPr>
          <a:xfrm>
            <a:off x="6248400" y="5631352"/>
            <a:ext cx="2603500" cy="98534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91500" cy="1143000"/>
          </a:xfrm>
        </p:spPr>
        <p:txBody>
          <a:bodyPr>
            <a:normAutofit fontScale="90000"/>
          </a:bodyPr>
          <a:lstStyle/>
          <a:p>
            <a:r>
              <a:rPr lang="en-US" dirty="0" smtClean="0"/>
              <a:t>What does STAR (in STAR Events) stand for?</a:t>
            </a:r>
            <a:endParaRPr lang="en-US" dirty="0"/>
          </a:p>
        </p:txBody>
      </p:sp>
      <p:sp>
        <p:nvSpPr>
          <p:cNvPr id="3" name="Content Placeholder 2"/>
          <p:cNvSpPr>
            <a:spLocks noGrp="1"/>
          </p:cNvSpPr>
          <p:nvPr>
            <p:ph sz="quarter" idx="1"/>
          </p:nvPr>
        </p:nvSpPr>
        <p:spPr>
          <a:xfrm>
            <a:off x="495300" y="1447800"/>
            <a:ext cx="8191500" cy="4572000"/>
          </a:xfrm>
        </p:spPr>
        <p:txBody>
          <a:bodyPr>
            <a:normAutofit/>
          </a:bodyPr>
          <a:lstStyle/>
          <a:p>
            <a:r>
              <a:rPr lang="en-US" sz="3600" dirty="0" smtClean="0"/>
              <a:t>Students Taking Action with Recognition</a:t>
            </a:r>
          </a:p>
          <a:p>
            <a:pPr lvl="1"/>
            <a:r>
              <a:rPr lang="en-US" dirty="0" smtClean="0"/>
              <a:t>Star Events are competitive events where members are recognized for achievement in chapter &amp; individual projects, leadership skills, &amp; career preparation. STAR Event participants learn through the following activities:</a:t>
            </a:r>
          </a:p>
          <a:p>
            <a:pPr lvl="1"/>
            <a:r>
              <a:rPr lang="en-US" b="1" dirty="0" smtClean="0"/>
              <a:t>cooperative</a:t>
            </a:r>
            <a:r>
              <a:rPr lang="en-US" dirty="0" smtClean="0"/>
              <a:t> – a team works to accomplish specific goals </a:t>
            </a:r>
          </a:p>
          <a:p>
            <a:pPr lvl="1"/>
            <a:r>
              <a:rPr lang="en-US" b="1" dirty="0" smtClean="0"/>
              <a:t>individualized</a:t>
            </a:r>
            <a:r>
              <a:rPr lang="en-US" dirty="0" smtClean="0"/>
              <a:t> – an individual member works alone to accomplish specific goals </a:t>
            </a:r>
          </a:p>
          <a:p>
            <a:pPr lvl="1"/>
            <a:r>
              <a:rPr lang="en-US" b="1" dirty="0" smtClean="0"/>
              <a:t>competitive</a:t>
            </a:r>
            <a:r>
              <a:rPr lang="en-US" dirty="0" smtClean="0"/>
              <a:t> – individual or team performance is measured by an established set of criteria.</a:t>
            </a:r>
          </a:p>
          <a:p>
            <a:pPr lvl="1">
              <a:buNone/>
            </a:pPr>
            <a:endParaRPr lang="en-US" sz="2800" dirty="0"/>
          </a:p>
        </p:txBody>
      </p:sp>
      <p:pic>
        <p:nvPicPr>
          <p:cNvPr id="4" name="Picture 3" descr="star_web.gif"/>
          <p:cNvPicPr>
            <a:picLocks noChangeAspect="1"/>
          </p:cNvPicPr>
          <p:nvPr/>
        </p:nvPicPr>
        <p:blipFill>
          <a:blip r:embed="rId2"/>
          <a:stretch>
            <a:fillRect/>
          </a:stretch>
        </p:blipFill>
        <p:spPr>
          <a:xfrm>
            <a:off x="5568950" y="5321300"/>
            <a:ext cx="2603500" cy="139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91500" cy="1143000"/>
          </a:xfrm>
        </p:spPr>
        <p:txBody>
          <a:bodyPr>
            <a:normAutofit fontScale="90000"/>
          </a:bodyPr>
          <a:lstStyle/>
          <a:p>
            <a:r>
              <a:rPr lang="en-US" dirty="0" smtClean="0"/>
              <a:t>What is the current Membership Campaign &amp; name the three “R’s”?</a:t>
            </a:r>
            <a:endParaRPr lang="en-US" dirty="0"/>
          </a:p>
        </p:txBody>
      </p:sp>
      <p:sp>
        <p:nvSpPr>
          <p:cNvPr id="3" name="Content Placeholder 2"/>
          <p:cNvSpPr>
            <a:spLocks noGrp="1"/>
          </p:cNvSpPr>
          <p:nvPr>
            <p:ph sz="quarter" idx="1"/>
          </p:nvPr>
        </p:nvSpPr>
        <p:spPr>
          <a:xfrm>
            <a:off x="495300" y="1447800"/>
            <a:ext cx="8191500" cy="4572000"/>
          </a:xfrm>
        </p:spPr>
        <p:txBody>
          <a:bodyPr>
            <a:normAutofit lnSpcReduction="10000"/>
          </a:bodyPr>
          <a:lstStyle/>
          <a:p>
            <a:r>
              <a:rPr lang="en-US" sz="3200" b="1" dirty="0" smtClean="0"/>
              <a:t>The </a:t>
            </a:r>
            <a:r>
              <a:rPr lang="en-US" sz="3200" b="1" dirty="0" smtClean="0"/>
              <a:t>2017-2018 </a:t>
            </a:r>
            <a:r>
              <a:rPr lang="en-US" sz="3200" b="1" dirty="0" smtClean="0"/>
              <a:t>Membership Campaign is</a:t>
            </a:r>
            <a:r>
              <a:rPr lang="en-US" sz="3200" dirty="0" smtClean="0"/>
              <a:t>:</a:t>
            </a:r>
          </a:p>
          <a:p>
            <a:endParaRPr lang="en-US" sz="3200" dirty="0" smtClean="0"/>
          </a:p>
          <a:p>
            <a:endParaRPr lang="en-US" sz="3200" dirty="0" smtClean="0"/>
          </a:p>
          <a:p>
            <a:endParaRPr lang="en-US" sz="3200" dirty="0" smtClean="0"/>
          </a:p>
          <a:p>
            <a:endParaRPr lang="en-US" sz="3200" dirty="0" smtClean="0"/>
          </a:p>
          <a:p>
            <a:r>
              <a:rPr lang="en-US" sz="3200" b="1" dirty="0" smtClean="0"/>
              <a:t>The three “R’s” to Membership is:</a:t>
            </a:r>
          </a:p>
          <a:p>
            <a:pPr lvl="2"/>
            <a:r>
              <a:rPr lang="en-US" sz="2800" dirty="0" smtClean="0"/>
              <a:t>Recruit</a:t>
            </a:r>
          </a:p>
          <a:p>
            <a:pPr lvl="2"/>
            <a:r>
              <a:rPr lang="en-US" sz="2800" dirty="0" smtClean="0"/>
              <a:t>Retain</a:t>
            </a:r>
          </a:p>
          <a:p>
            <a:pPr lvl="2"/>
            <a:r>
              <a:rPr lang="en-US" sz="2800" dirty="0" smtClean="0"/>
              <a:t>Recognize</a:t>
            </a:r>
            <a:endParaRPr lang="en-US" sz="2800" dirty="0"/>
          </a:p>
        </p:txBody>
      </p:sp>
      <p:pic>
        <p:nvPicPr>
          <p:cNvPr id="5" name="Picture 4" descr="join.jpg"/>
          <p:cNvPicPr>
            <a:picLocks noChangeAspect="1"/>
          </p:cNvPicPr>
          <p:nvPr/>
        </p:nvPicPr>
        <p:blipFill>
          <a:blip r:embed="rId2"/>
          <a:stretch>
            <a:fillRect/>
          </a:stretch>
        </p:blipFill>
        <p:spPr>
          <a:xfrm>
            <a:off x="6496050" y="5003800"/>
            <a:ext cx="2349500"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0586" y="1981200"/>
            <a:ext cx="3537706" cy="18396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249" y="343680"/>
            <a:ext cx="7772400" cy="1143000"/>
          </a:xfrm>
        </p:spPr>
        <p:txBody>
          <a:bodyPr>
            <a:normAutofit/>
          </a:bodyPr>
          <a:lstStyle/>
          <a:p>
            <a:pPr algn="ctr"/>
            <a:r>
              <a:rPr lang="en-US" sz="5400" b="1" dirty="0" smtClean="0"/>
              <a:t>State Theme </a:t>
            </a:r>
            <a:r>
              <a:rPr lang="en-US" sz="5400" b="1" dirty="0" smtClean="0"/>
              <a:t>2017-18</a:t>
            </a:r>
            <a:endParaRPr lang="en-US" sz="5400" b="1" dirty="0"/>
          </a:p>
        </p:txBody>
      </p:sp>
      <p:sp>
        <p:nvSpPr>
          <p:cNvPr id="3" name="Content Placeholder 2"/>
          <p:cNvSpPr>
            <a:spLocks noGrp="1"/>
          </p:cNvSpPr>
          <p:nvPr>
            <p:ph sz="quarter" idx="1"/>
          </p:nvPr>
        </p:nvSpPr>
        <p:spPr>
          <a:xfrm>
            <a:off x="1066800" y="5087871"/>
            <a:ext cx="4003964" cy="63353"/>
          </a:xfrm>
        </p:spPr>
        <p:txBody>
          <a:bodyPr>
            <a:normAutofit fontScale="25000" lnSpcReduction="20000"/>
          </a:bodyPr>
          <a:lstStyle/>
          <a:p>
            <a:pPr marL="0" indent="0">
              <a:buNone/>
            </a:pPr>
            <a:endParaRPr lang="en-US" sz="4000" dirty="0"/>
          </a:p>
        </p:txBody>
      </p:sp>
      <p:sp>
        <p:nvSpPr>
          <p:cNvPr id="4" name="Title 1"/>
          <p:cNvSpPr txBox="1">
            <a:spLocks/>
          </p:cNvSpPr>
          <p:nvPr/>
        </p:nvSpPr>
        <p:spPr>
          <a:xfrm>
            <a:off x="701615" y="2632464"/>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defTabSz="914400"/>
            <a:endParaRPr lang="en-US" sz="5400" b="1" dirty="0"/>
          </a:p>
        </p:txBody>
      </p:sp>
      <p:sp>
        <p:nvSpPr>
          <p:cNvPr id="5" name="Content Placeholder 2"/>
          <p:cNvSpPr txBox="1">
            <a:spLocks/>
          </p:cNvSpPr>
          <p:nvPr/>
        </p:nvSpPr>
        <p:spPr>
          <a:xfrm>
            <a:off x="1066800" y="1600199"/>
            <a:ext cx="7772400" cy="2341889"/>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defTabSz="914400">
              <a:buNone/>
            </a:pPr>
            <a:endParaRPr lang="en-US" sz="4800" dirty="0"/>
          </a:p>
        </p:txBody>
      </p:sp>
      <p:pic>
        <p:nvPicPr>
          <p:cNvPr id="6" name="Picture 5" descr="state-theme_3_or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1" y="2168538"/>
            <a:ext cx="8838122" cy="3362329"/>
          </a:xfrm>
          <a:prstGeom prst="rect">
            <a:avLst/>
          </a:prstGeom>
        </p:spPr>
      </p:pic>
    </p:spTree>
    <p:extLst>
      <p:ext uri="{BB962C8B-B14F-4D97-AF65-F5344CB8AC3E}">
        <p14:creationId xmlns:p14="http://schemas.microsoft.com/office/powerpoint/2010/main" val="3280957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74638"/>
            <a:ext cx="8242300" cy="1143000"/>
          </a:xfrm>
        </p:spPr>
        <p:txBody>
          <a:bodyPr>
            <a:normAutofit fontScale="90000"/>
          </a:bodyPr>
          <a:lstStyle/>
          <a:p>
            <a:r>
              <a:rPr lang="en-US" b="1" dirty="0" smtClean="0"/>
              <a:t>How many chapters &amp; members have joined FCCLA Nationally?</a:t>
            </a:r>
            <a:endParaRPr lang="en-US" b="1" dirty="0"/>
          </a:p>
        </p:txBody>
      </p:sp>
      <p:sp>
        <p:nvSpPr>
          <p:cNvPr id="3" name="Content Placeholder 2"/>
          <p:cNvSpPr>
            <a:spLocks noGrp="1"/>
          </p:cNvSpPr>
          <p:nvPr>
            <p:ph sz="quarter" idx="1"/>
          </p:nvPr>
        </p:nvSpPr>
        <p:spPr>
          <a:xfrm>
            <a:off x="444500" y="1447800"/>
            <a:ext cx="8242300" cy="4572000"/>
          </a:xfrm>
        </p:spPr>
        <p:txBody>
          <a:bodyPr>
            <a:normAutofit/>
          </a:bodyPr>
          <a:lstStyle/>
          <a:p>
            <a:r>
              <a:rPr lang="en-US" sz="3200" dirty="0" smtClean="0"/>
              <a:t>Nearly 6,000 Chapters &amp; 200,000 members have joined FCCLA in the 50 United States, Puerto Rico &amp; the Virgin Islands.</a:t>
            </a:r>
          </a:p>
          <a:p>
            <a:r>
              <a:rPr lang="en-US" sz="3200" dirty="0" smtClean="0"/>
              <a:t>The organization has involved more than 10 million people since its founding in 1945.</a:t>
            </a:r>
            <a:endParaRPr lang="en-US" sz="3200" dirty="0"/>
          </a:p>
        </p:txBody>
      </p:sp>
      <p:pic>
        <p:nvPicPr>
          <p:cNvPr id="4" name="Picture 3" descr="fccla.jpg"/>
          <p:cNvPicPr>
            <a:picLocks noChangeAspect="1"/>
          </p:cNvPicPr>
          <p:nvPr/>
        </p:nvPicPr>
        <p:blipFill>
          <a:blip r:embed="rId2"/>
          <a:stretch>
            <a:fillRect/>
          </a:stretch>
        </p:blipFill>
        <p:spPr>
          <a:xfrm>
            <a:off x="5886450" y="4445000"/>
            <a:ext cx="2679700" cy="1879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74638"/>
            <a:ext cx="8216900" cy="1143000"/>
          </a:xfrm>
        </p:spPr>
        <p:txBody>
          <a:bodyPr>
            <a:normAutofit fontScale="90000"/>
          </a:bodyPr>
          <a:lstStyle/>
          <a:p>
            <a:r>
              <a:rPr lang="en-US" dirty="0" smtClean="0"/>
              <a:t>What is the official magazine for FCCLA?</a:t>
            </a:r>
            <a:endParaRPr lang="en-US" dirty="0"/>
          </a:p>
        </p:txBody>
      </p:sp>
      <p:sp>
        <p:nvSpPr>
          <p:cNvPr id="3" name="Content Placeholder 2"/>
          <p:cNvSpPr>
            <a:spLocks noGrp="1"/>
          </p:cNvSpPr>
          <p:nvPr>
            <p:ph sz="quarter" idx="1"/>
          </p:nvPr>
        </p:nvSpPr>
        <p:spPr>
          <a:xfrm>
            <a:off x="469900" y="1447800"/>
            <a:ext cx="8216900" cy="4572000"/>
          </a:xfrm>
        </p:spPr>
        <p:txBody>
          <a:bodyPr>
            <a:normAutofit/>
          </a:bodyPr>
          <a:lstStyle/>
          <a:p>
            <a:r>
              <a:rPr lang="en-US" sz="3600" dirty="0" smtClean="0"/>
              <a:t>Teen </a:t>
            </a:r>
            <a:r>
              <a:rPr lang="en-US" sz="3600" dirty="0" smtClean="0"/>
              <a:t>Times</a:t>
            </a:r>
          </a:p>
          <a:p>
            <a:r>
              <a:rPr lang="en-US" sz="3600" dirty="0" smtClean="0"/>
              <a:t>Now available online</a:t>
            </a:r>
            <a:endParaRPr lang="en-US" sz="3600" dirty="0"/>
          </a:p>
        </p:txBody>
      </p:sp>
      <p:pic>
        <p:nvPicPr>
          <p:cNvPr id="5" name="Picture 4" descr="pag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050" y="1582987"/>
            <a:ext cx="3823423" cy="50182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191500" cy="872282"/>
          </a:xfrm>
        </p:spPr>
        <p:txBody>
          <a:bodyPr/>
          <a:lstStyle/>
          <a:p>
            <a:r>
              <a:rPr lang="en-US" dirty="0" smtClean="0"/>
              <a:t>What does FCCLA stand for?</a:t>
            </a:r>
            <a:endParaRPr lang="en-US" dirty="0"/>
          </a:p>
        </p:txBody>
      </p:sp>
      <p:sp>
        <p:nvSpPr>
          <p:cNvPr id="3" name="Content Placeholder 2"/>
          <p:cNvSpPr>
            <a:spLocks noGrp="1"/>
          </p:cNvSpPr>
          <p:nvPr>
            <p:ph sz="quarter" idx="1"/>
          </p:nvPr>
        </p:nvSpPr>
        <p:spPr/>
        <p:txBody>
          <a:bodyPr>
            <a:normAutofit/>
          </a:bodyPr>
          <a:lstStyle/>
          <a:p>
            <a:r>
              <a:rPr lang="en-US" sz="3600" dirty="0" smtClean="0"/>
              <a:t>Family, Career and Community Leaders of America</a:t>
            </a:r>
            <a:endParaRPr lang="en-US" sz="3600" dirty="0"/>
          </a:p>
        </p:txBody>
      </p:sp>
      <p:pic>
        <p:nvPicPr>
          <p:cNvPr id="4" name="Picture 3"/>
          <p:cNvPicPr>
            <a:picLocks noChangeAspect="1"/>
          </p:cNvPicPr>
          <p:nvPr/>
        </p:nvPicPr>
        <p:blipFill>
          <a:blip r:embed="rId3"/>
          <a:stretch>
            <a:fillRect/>
          </a:stretch>
        </p:blipFill>
        <p:spPr>
          <a:xfrm>
            <a:off x="2842491" y="3020291"/>
            <a:ext cx="5678912" cy="2999509"/>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191500" cy="842962"/>
          </a:xfrm>
        </p:spPr>
        <p:txBody>
          <a:bodyPr/>
          <a:lstStyle/>
          <a:p>
            <a:r>
              <a:rPr lang="en-US" dirty="0" smtClean="0"/>
              <a:t>When is National FCCLA Week?</a:t>
            </a:r>
            <a:endParaRPr lang="en-US" dirty="0"/>
          </a:p>
        </p:txBody>
      </p:sp>
      <p:sp>
        <p:nvSpPr>
          <p:cNvPr id="3" name="Content Placeholder 2"/>
          <p:cNvSpPr>
            <a:spLocks noGrp="1"/>
          </p:cNvSpPr>
          <p:nvPr>
            <p:ph sz="quarter" idx="1"/>
          </p:nvPr>
        </p:nvSpPr>
        <p:spPr>
          <a:xfrm>
            <a:off x="495300" y="1447800"/>
            <a:ext cx="8191500" cy="4572000"/>
          </a:xfrm>
        </p:spPr>
        <p:txBody>
          <a:bodyPr>
            <a:normAutofit/>
          </a:bodyPr>
          <a:lstStyle/>
          <a:p>
            <a:r>
              <a:rPr lang="en-US" sz="3600" dirty="0" smtClean="0"/>
              <a:t>FEBRUARY </a:t>
            </a:r>
            <a:r>
              <a:rPr lang="en-US" sz="3600" dirty="0" smtClean="0"/>
              <a:t>12-17, 2018</a:t>
            </a:r>
            <a:endParaRPr lang="en-US" sz="3600" dirty="0"/>
          </a:p>
        </p:txBody>
      </p:sp>
      <p:pic>
        <p:nvPicPr>
          <p:cNvPr id="4" name="Picture 3" descr="fcclamym_ncm_logocompressed.jpg"/>
          <p:cNvPicPr>
            <a:picLocks noChangeAspect="1"/>
          </p:cNvPicPr>
          <p:nvPr/>
        </p:nvPicPr>
        <p:blipFill>
          <a:blip r:embed="rId2"/>
          <a:stretch>
            <a:fillRect/>
          </a:stretch>
        </p:blipFill>
        <p:spPr>
          <a:xfrm>
            <a:off x="1587500" y="2836863"/>
            <a:ext cx="5956300" cy="23066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1204"/>
            <a:ext cx="7543800" cy="5029200"/>
          </a:xfrm>
        </p:spPr>
        <p:txBody>
          <a:bodyPr/>
          <a:lstStyle/>
          <a:p>
            <a:pPr algn="ctr"/>
            <a:r>
              <a:rPr lang="en-US" sz="4400" dirty="0" smtClean="0"/>
              <a:t>Watch for meeting times and</a:t>
            </a:r>
            <a:r>
              <a:rPr lang="en-US" dirty="0" smtClean="0"/>
              <a:t/>
            </a:r>
            <a:br>
              <a:rPr lang="en-US" dirty="0" smtClean="0"/>
            </a:br>
            <a:r>
              <a:rPr lang="en-US" dirty="0" smtClean="0"/>
              <a:t> </a:t>
            </a:r>
            <a:br>
              <a:rPr lang="en-US" dirty="0" smtClean="0"/>
            </a:br>
            <a:r>
              <a:rPr lang="en-US" sz="4800" b="1" dirty="0" smtClean="0">
                <a:solidFill>
                  <a:srgbClr val="FF0000"/>
                </a:solidFill>
              </a:rPr>
              <a:t>“Reach for the Stars!”</a:t>
            </a:r>
            <a:endParaRPr lang="en-US" sz="4800" b="1" dirty="0">
              <a:solidFill>
                <a:srgbClr val="FF0000"/>
              </a:solidFill>
            </a:endParaRPr>
          </a:p>
        </p:txBody>
      </p:sp>
    </p:spTree>
    <p:extLst>
      <p:ext uri="{BB962C8B-B14F-4D97-AF65-F5344CB8AC3E}">
        <p14:creationId xmlns:p14="http://schemas.microsoft.com/office/powerpoint/2010/main" val="11593414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74638"/>
            <a:ext cx="8255000" cy="1143000"/>
          </a:xfrm>
        </p:spPr>
        <p:txBody>
          <a:bodyPr>
            <a:noAutofit/>
          </a:bodyPr>
          <a:lstStyle/>
          <a:p>
            <a:r>
              <a:rPr lang="en-US" dirty="0" smtClean="0"/>
              <a:t>What is the name of the National Outreach Program?</a:t>
            </a:r>
            <a:endParaRPr lang="en-US" dirty="0"/>
          </a:p>
        </p:txBody>
      </p:sp>
      <p:sp>
        <p:nvSpPr>
          <p:cNvPr id="3" name="Content Placeholder 2"/>
          <p:cNvSpPr>
            <a:spLocks noGrp="1"/>
          </p:cNvSpPr>
          <p:nvPr>
            <p:ph sz="quarter" idx="1"/>
          </p:nvPr>
        </p:nvSpPr>
        <p:spPr>
          <a:xfrm>
            <a:off x="431800" y="2660072"/>
            <a:ext cx="8019473" cy="3477491"/>
          </a:xfrm>
        </p:spPr>
        <p:txBody>
          <a:bodyPr>
            <a:normAutofit fontScale="25000" lnSpcReduction="20000"/>
          </a:bodyPr>
          <a:lstStyle/>
          <a:p>
            <a:pPr>
              <a:buNone/>
            </a:pPr>
            <a:endParaRPr lang="en-US" sz="4000" dirty="0" smtClean="0"/>
          </a:p>
          <a:p>
            <a:r>
              <a:rPr lang="en-US" sz="11200" dirty="0" smtClean="0"/>
              <a:t>The </a:t>
            </a:r>
            <a:r>
              <a:rPr lang="en-US" sz="11200" dirty="0"/>
              <a:t>Lead2Feed student leadership program is the nation’s leading and fastest growing free service learning program, attracting more than a million students in 3,500 schools and clubs across all 50 states. </a:t>
            </a:r>
            <a:endParaRPr lang="en-US" sz="11200" dirty="0" smtClean="0"/>
          </a:p>
          <a:p>
            <a:r>
              <a:rPr lang="en-US" sz="11200" dirty="0" smtClean="0"/>
              <a:t>This </a:t>
            </a:r>
            <a:r>
              <a:rPr lang="en-US" sz="11200" dirty="0"/>
              <a:t>free service learning program nurtures a new generation of leaders while working to end local and global hunger. </a:t>
            </a:r>
            <a:endParaRPr lang="en-US" sz="11200" dirty="0" smtClean="0"/>
          </a:p>
          <a:p>
            <a:r>
              <a:rPr lang="en-US" sz="11200" dirty="0" smtClean="0"/>
              <a:t>Check out more at lead2feed.org</a:t>
            </a:r>
          </a:p>
          <a:p>
            <a:pPr marL="0" indent="0">
              <a:buNone/>
            </a:pPr>
            <a:r>
              <a:rPr lang="en-US" sz="3800" dirty="0" smtClean="0"/>
              <a:t/>
            </a:r>
            <a:br>
              <a:rPr lang="en-US" sz="3800" dirty="0" smtClean="0"/>
            </a:br>
            <a:endParaRPr lang="en-US" sz="3800" dirty="0" smtClean="0"/>
          </a:p>
          <a:p>
            <a:endParaRPr lang="en-US" sz="4000" dirty="0" smtClean="0"/>
          </a:p>
          <a:p>
            <a:pPr>
              <a:buNone/>
            </a:pP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991" y="1016528"/>
            <a:ext cx="3261591" cy="1573391"/>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8"/>
            <a:ext cx="8178800" cy="1808162"/>
          </a:xfrm>
        </p:spPr>
        <p:txBody>
          <a:bodyPr>
            <a:noAutofit/>
          </a:bodyPr>
          <a:lstStyle/>
          <a:p>
            <a:r>
              <a:rPr lang="en-US" dirty="0" smtClean="0"/>
              <a:t>How many National Executive Council Members (National Officers) are there?</a:t>
            </a:r>
            <a:endParaRPr lang="en-US" dirty="0"/>
          </a:p>
        </p:txBody>
      </p:sp>
      <p:sp>
        <p:nvSpPr>
          <p:cNvPr id="3" name="Content Placeholder 2"/>
          <p:cNvSpPr>
            <a:spLocks noGrp="1"/>
          </p:cNvSpPr>
          <p:nvPr>
            <p:ph sz="quarter" idx="1"/>
          </p:nvPr>
        </p:nvSpPr>
        <p:spPr>
          <a:xfrm>
            <a:off x="762288" y="2082800"/>
            <a:ext cx="7772400" cy="3937000"/>
          </a:xfrm>
        </p:spPr>
        <p:txBody>
          <a:bodyPr>
            <a:normAutofit/>
          </a:bodyPr>
          <a:lstStyle/>
          <a:p>
            <a:r>
              <a:rPr lang="en-US" sz="3600" dirty="0" smtClean="0"/>
              <a:t>There are 10 National officers</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11" y="2764135"/>
            <a:ext cx="7874577" cy="35873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74637"/>
            <a:ext cx="8694270" cy="1611031"/>
          </a:xfrm>
        </p:spPr>
        <p:txBody>
          <a:bodyPr>
            <a:noAutofit/>
          </a:bodyPr>
          <a:lstStyle/>
          <a:p>
            <a:r>
              <a:rPr lang="en-US" sz="3600" dirty="0" smtClean="0"/>
              <a:t>Where is the next National Leadership Conference? </a:t>
            </a:r>
            <a:endParaRPr lang="en-US" sz="3600" dirty="0"/>
          </a:p>
        </p:txBody>
      </p:sp>
      <p:sp>
        <p:nvSpPr>
          <p:cNvPr id="3" name="Content Placeholder 2"/>
          <p:cNvSpPr>
            <a:spLocks noGrp="1"/>
          </p:cNvSpPr>
          <p:nvPr>
            <p:ph sz="quarter" idx="1"/>
          </p:nvPr>
        </p:nvSpPr>
        <p:spPr>
          <a:xfrm>
            <a:off x="482600" y="1885669"/>
            <a:ext cx="8204200" cy="4684896"/>
          </a:xfrm>
        </p:spPr>
        <p:txBody>
          <a:bodyPr>
            <a:normAutofit/>
          </a:bodyPr>
          <a:lstStyle/>
          <a:p>
            <a:r>
              <a:rPr lang="en-US" sz="3600" dirty="0" smtClean="0"/>
              <a:t>Atlanta, Georgia</a:t>
            </a:r>
            <a:endParaRPr lang="en-US" sz="3600" dirty="0" smtClean="0"/>
          </a:p>
          <a:p>
            <a:endParaRPr lang="en-US" sz="3600" dirty="0" smtClean="0"/>
          </a:p>
          <a:p>
            <a:pPr>
              <a:buNone/>
            </a:pPr>
            <a:r>
              <a:rPr lang="en-US" sz="3600" dirty="0" smtClean="0"/>
              <a:t>					</a:t>
            </a:r>
          </a:p>
          <a:p>
            <a:pPr>
              <a:buNone/>
            </a:pPr>
            <a:endParaRPr lang="en-US" sz="3600" dirty="0" smtClean="0"/>
          </a:p>
          <a:p>
            <a:pPr>
              <a:buNone/>
            </a:pPr>
            <a:endParaRPr lang="en-US" sz="3600" dirty="0"/>
          </a:p>
          <a:p>
            <a:pPr>
              <a:buNone/>
            </a:pPr>
            <a:endParaRPr lang="en-US" sz="3600" dirty="0"/>
          </a:p>
          <a:p>
            <a:pPr>
              <a:buNone/>
            </a:pPr>
            <a:r>
              <a:rPr lang="en-US" sz="3600" dirty="0" smtClean="0"/>
              <a:t>             </a:t>
            </a:r>
          </a:p>
        </p:txBody>
      </p:sp>
      <p:pic>
        <p:nvPicPr>
          <p:cNvPr id="6" name="Picture 5" descr="georgia-aquarium-7[10]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67" y="2660419"/>
            <a:ext cx="4063785" cy="2463991"/>
          </a:xfrm>
          <a:prstGeom prst="rect">
            <a:avLst/>
          </a:prstGeom>
        </p:spPr>
      </p:pic>
      <p:pic>
        <p:nvPicPr>
          <p:cNvPr id="7" name="Picture 6" descr="DI_6384-e1473875221298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961" y="4393883"/>
            <a:ext cx="3265839" cy="2176682"/>
          </a:xfrm>
          <a:prstGeom prst="rect">
            <a:avLst/>
          </a:prstGeom>
        </p:spPr>
      </p:pic>
      <p:sp>
        <p:nvSpPr>
          <p:cNvPr id="8" name="TextBox 7"/>
          <p:cNvSpPr txBox="1"/>
          <p:nvPr/>
        </p:nvSpPr>
        <p:spPr>
          <a:xfrm>
            <a:off x="4996616" y="2789019"/>
            <a:ext cx="2929007" cy="584776"/>
          </a:xfrm>
          <a:prstGeom prst="rect">
            <a:avLst/>
          </a:prstGeom>
          <a:noFill/>
        </p:spPr>
        <p:txBody>
          <a:bodyPr wrap="none" rtlCol="0">
            <a:spAutoFit/>
          </a:bodyPr>
          <a:lstStyle/>
          <a:p>
            <a:r>
              <a:rPr lang="en-US" sz="3200" dirty="0"/>
              <a:t>Georgia Aquarium </a:t>
            </a:r>
          </a:p>
        </p:txBody>
      </p:sp>
      <p:sp>
        <p:nvSpPr>
          <p:cNvPr id="9" name="TextBox 8"/>
          <p:cNvSpPr txBox="1"/>
          <p:nvPr/>
        </p:nvSpPr>
        <p:spPr>
          <a:xfrm>
            <a:off x="1893825" y="5513728"/>
            <a:ext cx="3102791" cy="954107"/>
          </a:xfrm>
          <a:prstGeom prst="rect">
            <a:avLst/>
          </a:prstGeom>
          <a:noFill/>
        </p:spPr>
        <p:txBody>
          <a:bodyPr wrap="square" rtlCol="0">
            <a:spAutoFit/>
          </a:bodyPr>
          <a:lstStyle/>
          <a:p>
            <a:pPr algn="ctr">
              <a:buNone/>
            </a:pPr>
            <a:r>
              <a:rPr lang="en-US" sz="2800" dirty="0"/>
              <a:t>Center for Civil and </a:t>
            </a:r>
            <a:r>
              <a:rPr lang="en-US" sz="2800" dirty="0" smtClean="0"/>
              <a:t>Human </a:t>
            </a:r>
            <a:r>
              <a:rPr lang="en-US" sz="2800" dirty="0"/>
              <a:t>Rights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Atlanta Highlights</a:t>
            </a:r>
            <a:endParaRPr lang="en-US" dirty="0"/>
          </a:p>
        </p:txBody>
      </p:sp>
      <p:sp>
        <p:nvSpPr>
          <p:cNvPr id="5" name="TextBox 4"/>
          <p:cNvSpPr txBox="1"/>
          <p:nvPr/>
        </p:nvSpPr>
        <p:spPr>
          <a:xfrm>
            <a:off x="1221170" y="1799773"/>
            <a:ext cx="3479287" cy="1200329"/>
          </a:xfrm>
          <a:prstGeom prst="rect">
            <a:avLst/>
          </a:prstGeom>
          <a:noFill/>
        </p:spPr>
        <p:txBody>
          <a:bodyPr wrap="square" rtlCol="0">
            <a:spAutoFit/>
          </a:bodyPr>
          <a:lstStyle/>
          <a:p>
            <a:pPr algn="ctr">
              <a:buNone/>
            </a:pPr>
            <a:r>
              <a:rPr lang="en-US" sz="3600" dirty="0"/>
              <a:t>College Football Hall of </a:t>
            </a:r>
            <a:r>
              <a:rPr lang="en-US" sz="3600" dirty="0" smtClean="0"/>
              <a:t>Fame</a:t>
            </a:r>
            <a:endParaRPr lang="en-US" sz="3600" dirty="0"/>
          </a:p>
        </p:txBody>
      </p:sp>
      <p:sp>
        <p:nvSpPr>
          <p:cNvPr id="7" name="TextBox 6"/>
          <p:cNvSpPr txBox="1"/>
          <p:nvPr/>
        </p:nvSpPr>
        <p:spPr>
          <a:xfrm>
            <a:off x="4440152" y="5114793"/>
            <a:ext cx="3643745" cy="584776"/>
          </a:xfrm>
          <a:prstGeom prst="rect">
            <a:avLst/>
          </a:prstGeom>
          <a:noFill/>
        </p:spPr>
        <p:txBody>
          <a:bodyPr wrap="square" rtlCol="0">
            <a:spAutoFit/>
          </a:bodyPr>
          <a:lstStyle/>
          <a:p>
            <a:pPr>
              <a:buNone/>
            </a:pPr>
            <a:r>
              <a:rPr lang="en-US" sz="3200" dirty="0"/>
              <a:t>World of Coca-Cola</a:t>
            </a:r>
            <a:endParaRPr lang="en-US" sz="3200" dirty="0"/>
          </a:p>
        </p:txBody>
      </p:sp>
      <p:pic>
        <p:nvPicPr>
          <p:cNvPr id="8" name="Picture 7" descr="IMG_08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457" y="1444669"/>
            <a:ext cx="3986343" cy="2657562"/>
          </a:xfrm>
          <a:prstGeom prst="rect">
            <a:avLst/>
          </a:prstGeom>
        </p:spPr>
      </p:pic>
      <p:pic>
        <p:nvPicPr>
          <p:cNvPr id="9" name="Picture 8" descr="IMG_39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46" y="3949837"/>
            <a:ext cx="4018306" cy="2678870"/>
          </a:xfrm>
          <a:prstGeom prst="rect">
            <a:avLst/>
          </a:prstGeom>
        </p:spPr>
      </p:pic>
    </p:spTree>
    <p:extLst>
      <p:ext uri="{BB962C8B-B14F-4D97-AF65-F5344CB8AC3E}">
        <p14:creationId xmlns:p14="http://schemas.microsoft.com/office/powerpoint/2010/main" val="2451708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74638"/>
            <a:ext cx="8140700" cy="1143000"/>
          </a:xfrm>
        </p:spPr>
        <p:txBody>
          <a:bodyPr>
            <a:noAutofit/>
          </a:bodyPr>
          <a:lstStyle/>
          <a:p>
            <a:r>
              <a:rPr lang="en-US" dirty="0" smtClean="0"/>
              <a:t>What is the Families First Program?</a:t>
            </a:r>
            <a:endParaRPr lang="en-US" dirty="0"/>
          </a:p>
        </p:txBody>
      </p:sp>
      <p:sp>
        <p:nvSpPr>
          <p:cNvPr id="5" name="Content Placeholder 4"/>
          <p:cNvSpPr>
            <a:spLocks noGrp="1"/>
          </p:cNvSpPr>
          <p:nvPr>
            <p:ph sz="quarter" idx="1"/>
          </p:nvPr>
        </p:nvSpPr>
        <p:spPr>
          <a:xfrm>
            <a:off x="546100" y="1447800"/>
            <a:ext cx="8140700" cy="4572000"/>
          </a:xfrm>
        </p:spPr>
        <p:txBody>
          <a:bodyPr/>
          <a:lstStyle/>
          <a:p>
            <a:r>
              <a:rPr lang="en-US" sz="3600" dirty="0" smtClean="0"/>
              <a:t>Families First is a National peer education program. Its goals are to:</a:t>
            </a:r>
          </a:p>
          <a:p>
            <a:pPr lvl="1"/>
            <a:r>
              <a:rPr lang="en-US" sz="2800" dirty="0" smtClean="0">
                <a:sym typeface="Wingdings"/>
              </a:rPr>
              <a:t>(1)</a:t>
            </a:r>
            <a:r>
              <a:rPr lang="en-US" sz="2800" dirty="0" smtClean="0"/>
              <a:t> help youth become strong family members &amp; leaders for today &amp; tomorrow.</a:t>
            </a:r>
          </a:p>
          <a:p>
            <a:pPr lvl="1"/>
            <a:r>
              <a:rPr lang="en-US" sz="2800" dirty="0" smtClean="0"/>
              <a:t>(2) strengthen the family as the basic unit of society.</a:t>
            </a:r>
            <a:endParaRPr lang="en-US" sz="2800" dirty="0"/>
          </a:p>
        </p:txBody>
      </p:sp>
      <p:pic>
        <p:nvPicPr>
          <p:cNvPr id="6" name="Picture 5" descr="web_logo.gif"/>
          <p:cNvPicPr>
            <a:picLocks noChangeAspect="1"/>
          </p:cNvPicPr>
          <p:nvPr/>
        </p:nvPicPr>
        <p:blipFill>
          <a:blip r:embed="rId2"/>
          <a:stretch>
            <a:fillRect/>
          </a:stretch>
        </p:blipFill>
        <p:spPr>
          <a:xfrm>
            <a:off x="6140450" y="4730750"/>
            <a:ext cx="2603500" cy="1409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0"/>
            <a:ext cx="8140700" cy="949249"/>
          </a:xfrm>
        </p:spPr>
        <p:txBody>
          <a:bodyPr/>
          <a:lstStyle/>
          <a:p>
            <a:r>
              <a:rPr lang="en-US" dirty="0" smtClean="0"/>
              <a:t>What is FACTS?</a:t>
            </a:r>
            <a:endParaRPr lang="en-US" dirty="0"/>
          </a:p>
        </p:txBody>
      </p:sp>
      <p:sp>
        <p:nvSpPr>
          <p:cNvPr id="3" name="Content Placeholder 2"/>
          <p:cNvSpPr>
            <a:spLocks noGrp="1"/>
          </p:cNvSpPr>
          <p:nvPr>
            <p:ph sz="quarter" idx="1"/>
          </p:nvPr>
        </p:nvSpPr>
        <p:spPr>
          <a:xfrm>
            <a:off x="342900" y="949249"/>
            <a:ext cx="8509000" cy="5070551"/>
          </a:xfrm>
        </p:spPr>
        <p:txBody>
          <a:bodyPr>
            <a:normAutofit/>
          </a:bodyPr>
          <a:lstStyle/>
          <a:p>
            <a:pPr lvl="1"/>
            <a:r>
              <a:rPr lang="en-US" sz="2800" b="1" dirty="0" smtClean="0"/>
              <a:t>FACTS</a:t>
            </a:r>
            <a:r>
              <a:rPr lang="en-US" sz="2800" dirty="0" smtClean="0"/>
              <a:t> </a:t>
            </a:r>
            <a:r>
              <a:rPr lang="en-US" sz="2800" dirty="0" smtClean="0"/>
              <a:t>is a National peer education program where students strive to save lives educating adults &amp; youth about traffic safety</a:t>
            </a:r>
            <a:r>
              <a:rPr lang="en-US" sz="2800" dirty="0" smtClean="0"/>
              <a:t>.</a:t>
            </a:r>
          </a:p>
          <a:p>
            <a:pPr lvl="1"/>
            <a:r>
              <a:rPr lang="en-US" dirty="0" smtClean="0"/>
              <a:t>Its an acronym for </a:t>
            </a:r>
            <a:r>
              <a:rPr lang="en-US" dirty="0" smtClean="0">
                <a:solidFill>
                  <a:srgbClr val="FF0000"/>
                </a:solidFill>
              </a:rPr>
              <a:t>F</a:t>
            </a:r>
            <a:r>
              <a:rPr lang="en-US" dirty="0" smtClean="0"/>
              <a:t>amilies </a:t>
            </a:r>
            <a:r>
              <a:rPr lang="en-US" dirty="0">
                <a:solidFill>
                  <a:srgbClr val="FF0000"/>
                </a:solidFill>
              </a:rPr>
              <a:t>A</a:t>
            </a:r>
            <a:r>
              <a:rPr lang="en-US" dirty="0"/>
              <a:t>cting for </a:t>
            </a:r>
            <a:r>
              <a:rPr lang="en-US" dirty="0">
                <a:solidFill>
                  <a:srgbClr val="FF0000"/>
                </a:solidFill>
              </a:rPr>
              <a:t>C</a:t>
            </a:r>
            <a:r>
              <a:rPr lang="en-US" dirty="0"/>
              <a:t>ommunity </a:t>
            </a:r>
            <a:r>
              <a:rPr lang="en-US" dirty="0">
                <a:solidFill>
                  <a:srgbClr val="FF0000"/>
                </a:solidFill>
              </a:rPr>
              <a:t>T</a:t>
            </a:r>
            <a:r>
              <a:rPr lang="en-US" dirty="0"/>
              <a:t>raffic </a:t>
            </a:r>
            <a:r>
              <a:rPr lang="en-US" dirty="0" smtClean="0">
                <a:solidFill>
                  <a:srgbClr val="FF0000"/>
                </a:solidFill>
              </a:rPr>
              <a:t>S</a:t>
            </a:r>
            <a:r>
              <a:rPr lang="en-US" dirty="0" smtClean="0"/>
              <a:t>afety</a:t>
            </a:r>
            <a:endParaRPr lang="en-US" dirty="0" smtClean="0"/>
          </a:p>
          <a:p>
            <a:pPr lvl="2"/>
            <a:r>
              <a:rPr lang="en-US" b="1" dirty="0" smtClean="0"/>
              <a:t>Think SMART</a:t>
            </a:r>
            <a:r>
              <a:rPr lang="en-US" dirty="0" smtClean="0"/>
              <a:t> — Keep youth from driving when under the influence of alcohol &amp; drugs.</a:t>
            </a:r>
          </a:p>
          <a:p>
            <a:pPr lvl="2"/>
            <a:r>
              <a:rPr lang="en-US" b="1" dirty="0" smtClean="0"/>
              <a:t>Buckle UP</a:t>
            </a:r>
            <a:r>
              <a:rPr lang="en-US" dirty="0" smtClean="0"/>
              <a:t> — Promote safe use of seat belts, child safety seats, booster seats &amp; air bags.</a:t>
            </a:r>
          </a:p>
          <a:p>
            <a:pPr lvl="2"/>
            <a:r>
              <a:rPr lang="en-US" b="1" dirty="0" smtClean="0"/>
              <a:t>Arrive Alive</a:t>
            </a:r>
            <a:r>
              <a:rPr lang="en-US" dirty="0" smtClean="0"/>
              <a:t> — Educate safe driving habits &amp; not texting while driving. </a:t>
            </a:r>
          </a:p>
          <a:p>
            <a:pPr lvl="2"/>
            <a:r>
              <a:rPr lang="en-US" b="1" dirty="0" smtClean="0"/>
              <a:t>Speak Up</a:t>
            </a:r>
            <a:r>
              <a:rPr lang="en-US" dirty="0" smtClean="0"/>
              <a:t> — Empower teens to speak up for their own safety.</a:t>
            </a:r>
          </a:p>
          <a:p>
            <a:pPr lvl="2"/>
            <a:r>
              <a:rPr lang="en-US" b="1" dirty="0" smtClean="0"/>
              <a:t>Bridge the Gap</a:t>
            </a:r>
            <a:r>
              <a:rPr lang="en-US" dirty="0" smtClean="0"/>
              <a:t> — Encourage conversation &amp; training for parents of teens to work together for their traffic safety.</a:t>
            </a:r>
          </a:p>
          <a:p>
            <a:pPr lvl="1"/>
            <a:endParaRPr lang="en-US" dirty="0"/>
          </a:p>
        </p:txBody>
      </p:sp>
      <p:pic>
        <p:nvPicPr>
          <p:cNvPr id="4" name="Picture 3" descr="FACTS_web.gif"/>
          <p:cNvPicPr>
            <a:picLocks noChangeAspect="1"/>
          </p:cNvPicPr>
          <p:nvPr/>
        </p:nvPicPr>
        <p:blipFill>
          <a:blip r:embed="rId2"/>
          <a:stretch>
            <a:fillRect/>
          </a:stretch>
        </p:blipFill>
        <p:spPr>
          <a:xfrm>
            <a:off x="6083300" y="5528730"/>
            <a:ext cx="2603500" cy="115781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8128000" cy="977900"/>
          </a:xfrm>
        </p:spPr>
        <p:txBody>
          <a:bodyPr>
            <a:normAutofit/>
          </a:bodyPr>
          <a:lstStyle/>
          <a:p>
            <a:r>
              <a:rPr lang="en-US" dirty="0" smtClean="0"/>
              <a:t>Define Financial Fitness?</a:t>
            </a:r>
            <a:endParaRPr lang="en-US" dirty="0"/>
          </a:p>
        </p:txBody>
      </p:sp>
      <p:sp>
        <p:nvSpPr>
          <p:cNvPr id="3" name="Content Placeholder 2"/>
          <p:cNvSpPr>
            <a:spLocks noGrp="1"/>
          </p:cNvSpPr>
          <p:nvPr>
            <p:ph sz="quarter" idx="1"/>
          </p:nvPr>
        </p:nvSpPr>
        <p:spPr>
          <a:xfrm>
            <a:off x="558800" y="977900"/>
            <a:ext cx="8293100" cy="5041900"/>
          </a:xfrm>
        </p:spPr>
        <p:txBody>
          <a:bodyPr/>
          <a:lstStyle/>
          <a:p>
            <a:r>
              <a:rPr lang="en-US" sz="3200" dirty="0" smtClean="0"/>
              <a:t>Financial Fitness is a National peer education program involving youth to teach one another how to make, save &amp; spend money wisely. </a:t>
            </a:r>
          </a:p>
          <a:p>
            <a:pPr lvl="2"/>
            <a:r>
              <a:rPr lang="en-US" sz="2400" b="1" dirty="0" smtClean="0"/>
              <a:t>Banking Basics</a:t>
            </a:r>
            <a:r>
              <a:rPr lang="en-US" sz="2400" dirty="0" smtClean="0"/>
              <a:t> - Conquer bank accounts, credit &amp; investments</a:t>
            </a:r>
          </a:p>
          <a:p>
            <a:pPr lvl="2"/>
            <a:r>
              <a:rPr lang="en-US" sz="2400" b="1" dirty="0" smtClean="0"/>
              <a:t>Cash Control</a:t>
            </a:r>
            <a:r>
              <a:rPr lang="en-US" sz="2400" dirty="0" smtClean="0"/>
              <a:t> – Track &amp; plan personal spending</a:t>
            </a:r>
          </a:p>
          <a:p>
            <a:pPr lvl="2"/>
            <a:r>
              <a:rPr lang="en-US" sz="2400" b="1" dirty="0" smtClean="0"/>
              <a:t>Making Money</a:t>
            </a:r>
            <a:r>
              <a:rPr lang="en-US" sz="2400" dirty="0" smtClean="0"/>
              <a:t> - Sharpen on-the-job financial fitness</a:t>
            </a:r>
          </a:p>
          <a:p>
            <a:pPr lvl="2"/>
            <a:r>
              <a:rPr lang="en-US" sz="2400" b="1" dirty="0" smtClean="0"/>
              <a:t>Consumer Clout</a:t>
            </a:r>
            <a:r>
              <a:rPr lang="en-US" sz="2400" dirty="0" smtClean="0"/>
              <a:t> - Become a savvy spender</a:t>
            </a:r>
          </a:p>
          <a:p>
            <a:pPr lvl="2"/>
            <a:r>
              <a:rPr lang="en-US" sz="2400" b="1" dirty="0" smtClean="0"/>
              <a:t>Financing Your Future</a:t>
            </a:r>
            <a:r>
              <a:rPr lang="en-US" sz="2400" dirty="0" smtClean="0"/>
              <a:t> - Apply financial skills to real life.</a:t>
            </a:r>
          </a:p>
          <a:p>
            <a:endParaRPr lang="en-US" dirty="0"/>
          </a:p>
        </p:txBody>
      </p:sp>
      <p:pic>
        <p:nvPicPr>
          <p:cNvPr id="4" name="Picture 3" descr="finanfit_web.gif"/>
          <p:cNvPicPr>
            <a:picLocks noChangeAspect="1"/>
          </p:cNvPicPr>
          <p:nvPr/>
        </p:nvPicPr>
        <p:blipFill>
          <a:blip r:embed="rId2"/>
          <a:stretch>
            <a:fillRect/>
          </a:stretch>
        </p:blipFill>
        <p:spPr>
          <a:xfrm>
            <a:off x="6083300" y="5163368"/>
            <a:ext cx="2603500" cy="132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1212</TotalTime>
  <Words>1051</Words>
  <Application>Microsoft Macintosh PowerPoint</Application>
  <PresentationFormat>On-screen Show (4:3)</PresentationFormat>
  <Paragraphs>97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Equity</vt:lpstr>
      <vt:lpstr>FCCLA</vt:lpstr>
      <vt:lpstr>What does FCCLA stand for?</vt:lpstr>
      <vt:lpstr>What is the name of the National Outreach Program?</vt:lpstr>
      <vt:lpstr>How many National Executive Council Members (National Officers) are there?</vt:lpstr>
      <vt:lpstr>Where is the next National Leadership Conference? </vt:lpstr>
      <vt:lpstr>Atlanta Highlights</vt:lpstr>
      <vt:lpstr>What is the Families First Program?</vt:lpstr>
      <vt:lpstr>What is FACTS?</vt:lpstr>
      <vt:lpstr>Define Financial Fitness?</vt:lpstr>
      <vt:lpstr>Describe the Power of One? List its five Units?</vt:lpstr>
      <vt:lpstr>Describe the FCCLA Leadership Service in Action Program?</vt:lpstr>
      <vt:lpstr>Describe Student Body? List the three Student Body Units?</vt:lpstr>
      <vt:lpstr>Describe Career Connection?</vt:lpstr>
      <vt:lpstr>What does STOP (in STOP the Violence) stand for?</vt:lpstr>
      <vt:lpstr>What does STAR (in STAR Events) stand for?</vt:lpstr>
      <vt:lpstr>What is the current Membership Campaign &amp; name the three “R’s”?</vt:lpstr>
      <vt:lpstr>State Theme 2017-18</vt:lpstr>
      <vt:lpstr>How many chapters &amp; members have joined FCCLA Nationally?</vt:lpstr>
      <vt:lpstr>What is the official magazine for FCCLA?</vt:lpstr>
      <vt:lpstr>When is National FCCLA Week?</vt:lpstr>
      <vt:lpstr>Watch for meeting times and   “Reach for the Stars!”</vt:lpstr>
    </vt:vector>
  </TitlesOfParts>
  <Company>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FCCLA Webquest</dc:title>
  <dc:creator>ns ns</dc:creator>
  <cp:lastModifiedBy>Auralee Brooks</cp:lastModifiedBy>
  <cp:revision>27</cp:revision>
  <dcterms:created xsi:type="dcterms:W3CDTF">2013-08-06T10:05:11Z</dcterms:created>
  <dcterms:modified xsi:type="dcterms:W3CDTF">2017-08-21T22:13:30Z</dcterms:modified>
</cp:coreProperties>
</file>