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81" r:id="rId3"/>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Lst>
  <p:sldSz cy="5143500" cx="9144000"/>
  <p:notesSz cx="6858000" cy="9144000"/>
  <p:embeddedFontLst>
    <p:embeddedFont>
      <p:font typeface="Architects Daughter"/>
      <p:regular r:id="rId76"/>
    </p:embeddedFont>
    <p:embeddedFont>
      <p:font typeface="Overlock"/>
      <p:regular r:id="rId77"/>
      <p:bold r:id="rId78"/>
      <p:italic r:id="rId79"/>
      <p:boldItalic r:id="rId80"/>
    </p:embeddedFont>
    <p:embeddedFont>
      <p:font typeface="Waiting for the Sunrise"/>
      <p:regular r:id="rId81"/>
    </p:embeddedFont>
    <p:embeddedFont>
      <p:font typeface="Coming Soon"/>
      <p:regular r:id="rId82"/>
    </p:embeddedFont>
    <p:embeddedFont>
      <p:font typeface="Quicksand"/>
      <p:regular r:id="rId83"/>
      <p:bold r:id="rId84"/>
    </p:embeddedFont>
    <p:embeddedFont>
      <p:font typeface="Syncopate"/>
      <p:regular r:id="rId85"/>
      <p:bold r:id="rId86"/>
    </p:embeddedFont>
    <p:embeddedFont>
      <p:font typeface="Shadows Into Light Two"/>
      <p:regular r:id="rId87"/>
    </p:embeddedFont>
    <p:embeddedFont>
      <p:font typeface="Satisfy"/>
      <p:regular r:id="rId88"/>
    </p:embeddedFont>
    <p:embeddedFont>
      <p:font typeface="Luckiest Guy"/>
      <p:regular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Quicksand-bold.fntdata"/><Relationship Id="rId83" Type="http://schemas.openxmlformats.org/officeDocument/2006/relationships/font" Target="fonts/Quicksand-regular.fntdata"/><Relationship Id="rId42" Type="http://schemas.openxmlformats.org/officeDocument/2006/relationships/slide" Target="slides/slide36.xml"/><Relationship Id="rId86" Type="http://schemas.openxmlformats.org/officeDocument/2006/relationships/font" Target="fonts/Syncopate-bold.fntdata"/><Relationship Id="rId41" Type="http://schemas.openxmlformats.org/officeDocument/2006/relationships/slide" Target="slides/slide35.xml"/><Relationship Id="rId85" Type="http://schemas.openxmlformats.org/officeDocument/2006/relationships/font" Target="fonts/Syncopate-regular.fntdata"/><Relationship Id="rId44" Type="http://schemas.openxmlformats.org/officeDocument/2006/relationships/slide" Target="slides/slide38.xml"/><Relationship Id="rId88" Type="http://schemas.openxmlformats.org/officeDocument/2006/relationships/font" Target="fonts/Satisfy-regular.fntdata"/><Relationship Id="rId43" Type="http://schemas.openxmlformats.org/officeDocument/2006/relationships/slide" Target="slides/slide37.xml"/><Relationship Id="rId87" Type="http://schemas.openxmlformats.org/officeDocument/2006/relationships/font" Target="fonts/ShadowsIntoLightTwo-regular.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LuckiestGuy-regular.fntdata"/><Relationship Id="rId80" Type="http://schemas.openxmlformats.org/officeDocument/2006/relationships/font" Target="fonts/Overlock-boldItalic.fntdata"/><Relationship Id="rId82" Type="http://schemas.openxmlformats.org/officeDocument/2006/relationships/font" Target="fonts/ComingSoon-regular.fntdata"/><Relationship Id="rId81" Type="http://schemas.openxmlformats.org/officeDocument/2006/relationships/font" Target="fonts/WaitingfortheSunris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Overlock-regular.fntdata"/><Relationship Id="rId32" Type="http://schemas.openxmlformats.org/officeDocument/2006/relationships/slide" Target="slides/slide26.xml"/><Relationship Id="rId76" Type="http://schemas.openxmlformats.org/officeDocument/2006/relationships/font" Target="fonts/ArchitectsDaughter-regular.fntdata"/><Relationship Id="rId35" Type="http://schemas.openxmlformats.org/officeDocument/2006/relationships/slide" Target="slides/slide29.xml"/><Relationship Id="rId79" Type="http://schemas.openxmlformats.org/officeDocument/2006/relationships/font" Target="fonts/Overlock-italic.fntdata"/><Relationship Id="rId34" Type="http://schemas.openxmlformats.org/officeDocument/2006/relationships/slide" Target="slides/slide28.xml"/><Relationship Id="rId78" Type="http://schemas.openxmlformats.org/officeDocument/2006/relationships/font" Target="fonts/Overlock-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2" name="Shape 2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9" name="Shape 3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2" name="Shape 3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http://www.prweek.com/article/1262239/fashion-forward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0" name="Shape 410"/>
        <p:cNvGrpSpPr/>
        <p:nvPr/>
      </p:nvGrpSpPr>
      <p:grpSpPr>
        <a:xfrm>
          <a:off x="0" y="0"/>
          <a:ext cx="0" cy="0"/>
          <a:chOff x="0" y="0"/>
          <a:chExt cx="0" cy="0"/>
        </a:xfrm>
      </p:grpSpPr>
      <p:sp>
        <p:nvSpPr>
          <p:cNvPr id="411" name="Shape 4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2" name="Shape 4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8" name="Shape 4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6" name="Shape 4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2" name="Shape 4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9" name="Shape 4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5" name="Shape 4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2" name="Shape 4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2" name="Shape 462"/>
        <p:cNvGrpSpPr/>
        <p:nvPr/>
      </p:nvGrpSpPr>
      <p:grpSpPr>
        <a:xfrm>
          <a:off x="0" y="0"/>
          <a:ext cx="0" cy="0"/>
          <a:chOff x="0" y="0"/>
          <a:chExt cx="0" cy="0"/>
        </a:xfrm>
      </p:grpSpPr>
      <p:sp>
        <p:nvSpPr>
          <p:cNvPr id="463" name="Shape 4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4" name="Shape 4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7" name="Shape 467"/>
        <p:cNvGrpSpPr/>
        <p:nvPr/>
      </p:nvGrpSpPr>
      <p:grpSpPr>
        <a:xfrm>
          <a:off x="0" y="0"/>
          <a:ext cx="0" cy="0"/>
          <a:chOff x="0" y="0"/>
          <a:chExt cx="0" cy="0"/>
        </a:xfrm>
      </p:grpSpPr>
      <p:sp>
        <p:nvSpPr>
          <p:cNvPr id="468" name="Shape 4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9" name="Shape 4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6" name="Shape 4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2" name="Shape 482"/>
        <p:cNvGrpSpPr/>
        <p:nvPr/>
      </p:nvGrpSpPr>
      <p:grpSpPr>
        <a:xfrm>
          <a:off x="0" y="0"/>
          <a:ext cx="0" cy="0"/>
          <a:chOff x="0" y="0"/>
          <a:chExt cx="0" cy="0"/>
        </a:xfrm>
      </p:grpSpPr>
      <p:sp>
        <p:nvSpPr>
          <p:cNvPr id="483" name="Shape 4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4" name="Shape 4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0" name="Shape 490"/>
        <p:cNvGrpSpPr/>
        <p:nvPr/>
      </p:nvGrpSpPr>
      <p:grpSpPr>
        <a:xfrm>
          <a:off x="0" y="0"/>
          <a:ext cx="0" cy="0"/>
          <a:chOff x="0" y="0"/>
          <a:chExt cx="0" cy="0"/>
        </a:xfrm>
      </p:grpSpPr>
      <p:sp>
        <p:nvSpPr>
          <p:cNvPr id="491" name="Shape 4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2" name="Shape 4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0" name="Shape 5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6" name="Shape 5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0" name="Shape 510"/>
        <p:cNvGrpSpPr/>
        <p:nvPr/>
      </p:nvGrpSpPr>
      <p:grpSpPr>
        <a:xfrm>
          <a:off x="0" y="0"/>
          <a:ext cx="0" cy="0"/>
          <a:chOff x="0" y="0"/>
          <a:chExt cx="0" cy="0"/>
        </a:xfrm>
      </p:grpSpPr>
      <p:sp>
        <p:nvSpPr>
          <p:cNvPr id="511" name="Shape 5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2" name="Shape 5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6" name="Shape 516"/>
        <p:cNvGrpSpPr/>
        <p:nvPr/>
      </p:nvGrpSpPr>
      <p:grpSpPr>
        <a:xfrm>
          <a:off x="0" y="0"/>
          <a:ext cx="0" cy="0"/>
          <a:chOff x="0" y="0"/>
          <a:chExt cx="0" cy="0"/>
        </a:xfrm>
      </p:grpSpPr>
      <p:sp>
        <p:nvSpPr>
          <p:cNvPr id="517" name="Shape 5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8" name="Shape 5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2" name="Shape 522"/>
        <p:cNvGrpSpPr/>
        <p:nvPr/>
      </p:nvGrpSpPr>
      <p:grpSpPr>
        <a:xfrm>
          <a:off x="0" y="0"/>
          <a:ext cx="0" cy="0"/>
          <a:chOff x="0" y="0"/>
          <a:chExt cx="0" cy="0"/>
        </a:xfrm>
      </p:grpSpPr>
      <p:sp>
        <p:nvSpPr>
          <p:cNvPr id="523" name="Shape 5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4" name="Shape 5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5" name="Shape 535"/>
        <p:cNvGrpSpPr/>
        <p:nvPr/>
      </p:nvGrpSpPr>
      <p:grpSpPr>
        <a:xfrm>
          <a:off x="0" y="0"/>
          <a:ext cx="0" cy="0"/>
          <a:chOff x="0" y="0"/>
          <a:chExt cx="0" cy="0"/>
        </a:xfrm>
      </p:grpSpPr>
      <p:sp>
        <p:nvSpPr>
          <p:cNvPr id="536" name="Shape 5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7" name="Shape 5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1" name="Shape 541"/>
        <p:cNvGrpSpPr/>
        <p:nvPr/>
      </p:nvGrpSpPr>
      <p:grpSpPr>
        <a:xfrm>
          <a:off x="0" y="0"/>
          <a:ext cx="0" cy="0"/>
          <a:chOff x="0" y="0"/>
          <a:chExt cx="0" cy="0"/>
        </a:xfrm>
      </p:grpSpPr>
      <p:sp>
        <p:nvSpPr>
          <p:cNvPr id="542" name="Shape 5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3" name="Shape 5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8" name="Shape 548"/>
        <p:cNvGrpSpPr/>
        <p:nvPr/>
      </p:nvGrpSpPr>
      <p:grpSpPr>
        <a:xfrm>
          <a:off x="0" y="0"/>
          <a:ext cx="0" cy="0"/>
          <a:chOff x="0" y="0"/>
          <a:chExt cx="0" cy="0"/>
        </a:xfrm>
      </p:grpSpPr>
      <p:sp>
        <p:nvSpPr>
          <p:cNvPr id="549" name="Shape 5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0" name="Shape 5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5" name="Shape 555"/>
        <p:cNvGrpSpPr/>
        <p:nvPr/>
      </p:nvGrpSpPr>
      <p:grpSpPr>
        <a:xfrm>
          <a:off x="0" y="0"/>
          <a:ext cx="0" cy="0"/>
          <a:chOff x="0" y="0"/>
          <a:chExt cx="0" cy="0"/>
        </a:xfrm>
      </p:grpSpPr>
      <p:sp>
        <p:nvSpPr>
          <p:cNvPr id="556" name="Shape 5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7" name="Shape 5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1" name="Shape 561"/>
        <p:cNvGrpSpPr/>
        <p:nvPr/>
      </p:nvGrpSpPr>
      <p:grpSpPr>
        <a:xfrm>
          <a:off x="0" y="0"/>
          <a:ext cx="0" cy="0"/>
          <a:chOff x="0" y="0"/>
          <a:chExt cx="0" cy="0"/>
        </a:xfrm>
      </p:grpSpPr>
      <p:sp>
        <p:nvSpPr>
          <p:cNvPr id="562" name="Shape 5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3" name="Shape 5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8" name="Shape 568"/>
        <p:cNvGrpSpPr/>
        <p:nvPr/>
      </p:nvGrpSpPr>
      <p:grpSpPr>
        <a:xfrm>
          <a:off x="0" y="0"/>
          <a:ext cx="0" cy="0"/>
          <a:chOff x="0" y="0"/>
          <a:chExt cx="0" cy="0"/>
        </a:xfrm>
      </p:grpSpPr>
      <p:sp>
        <p:nvSpPr>
          <p:cNvPr id="569" name="Shape 5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0" name="Shape 5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6" name="Shape 576"/>
        <p:cNvGrpSpPr/>
        <p:nvPr/>
      </p:nvGrpSpPr>
      <p:grpSpPr>
        <a:xfrm>
          <a:off x="0" y="0"/>
          <a:ext cx="0" cy="0"/>
          <a:chOff x="0" y="0"/>
          <a:chExt cx="0" cy="0"/>
        </a:xfrm>
      </p:grpSpPr>
      <p:sp>
        <p:nvSpPr>
          <p:cNvPr id="577" name="Shape 5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8" name="Shape 5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5" name="Shape 585"/>
        <p:cNvGrpSpPr/>
        <p:nvPr/>
      </p:nvGrpSpPr>
      <p:grpSpPr>
        <a:xfrm>
          <a:off x="0" y="0"/>
          <a:ext cx="0" cy="0"/>
          <a:chOff x="0" y="0"/>
          <a:chExt cx="0" cy="0"/>
        </a:xfrm>
      </p:grpSpPr>
      <p:sp>
        <p:nvSpPr>
          <p:cNvPr id="586" name="Shape 5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7" name="Shape 5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2" name="Shape 592"/>
        <p:cNvGrpSpPr/>
        <p:nvPr/>
      </p:nvGrpSpPr>
      <p:grpSpPr>
        <a:xfrm>
          <a:off x="0" y="0"/>
          <a:ext cx="0" cy="0"/>
          <a:chOff x="0" y="0"/>
          <a:chExt cx="0" cy="0"/>
        </a:xfrm>
      </p:grpSpPr>
      <p:sp>
        <p:nvSpPr>
          <p:cNvPr id="593" name="Shape 5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4" name="Shape 5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9" name="Shape 599"/>
        <p:cNvGrpSpPr/>
        <p:nvPr/>
      </p:nvGrpSpPr>
      <p:grpSpPr>
        <a:xfrm>
          <a:off x="0" y="0"/>
          <a:ext cx="0" cy="0"/>
          <a:chOff x="0" y="0"/>
          <a:chExt cx="0" cy="0"/>
        </a:xfrm>
      </p:grpSpPr>
      <p:sp>
        <p:nvSpPr>
          <p:cNvPr id="600" name="Shape 6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1" name="Shape 6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6" name="Shape 606"/>
        <p:cNvGrpSpPr/>
        <p:nvPr/>
      </p:nvGrpSpPr>
      <p:grpSpPr>
        <a:xfrm>
          <a:off x="0" y="0"/>
          <a:ext cx="0" cy="0"/>
          <a:chOff x="0" y="0"/>
          <a:chExt cx="0" cy="0"/>
        </a:xfrm>
      </p:grpSpPr>
      <p:sp>
        <p:nvSpPr>
          <p:cNvPr id="607" name="Shape 6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8" name="Shape 6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3" name="Shape 613"/>
        <p:cNvGrpSpPr/>
        <p:nvPr/>
      </p:nvGrpSpPr>
      <p:grpSpPr>
        <a:xfrm>
          <a:off x="0" y="0"/>
          <a:ext cx="0" cy="0"/>
          <a:chOff x="0" y="0"/>
          <a:chExt cx="0" cy="0"/>
        </a:xfrm>
      </p:grpSpPr>
      <p:sp>
        <p:nvSpPr>
          <p:cNvPr id="614" name="Shape 6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5" name="Shape 6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0" name="Shape 620"/>
        <p:cNvGrpSpPr/>
        <p:nvPr/>
      </p:nvGrpSpPr>
      <p:grpSpPr>
        <a:xfrm>
          <a:off x="0" y="0"/>
          <a:ext cx="0" cy="0"/>
          <a:chOff x="0" y="0"/>
          <a:chExt cx="0" cy="0"/>
        </a:xfrm>
      </p:grpSpPr>
      <p:sp>
        <p:nvSpPr>
          <p:cNvPr id="621" name="Shape 6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2" name="Shape 6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0" y="970275"/>
            <a:ext cx="8520599" cy="3177000"/>
          </a:xfrm>
          <a:prstGeom prst="rect">
            <a:avLst/>
          </a:prstGeom>
          <a:solidFill>
            <a:schemeClr val="lt1"/>
          </a:solidFill>
          <a:ln cap="flat" cmpd="sng" w="28575">
            <a:solidFill>
              <a:schemeClr val="dk1"/>
            </a:solidFill>
            <a:prstDash val="solid"/>
            <a:round/>
            <a:headEnd len="med" w="med" type="none"/>
            <a:tailEnd len="med" w="med" type="none"/>
          </a:ln>
        </p:spPr>
        <p:txBody>
          <a:bodyPr anchorCtr="0" anchor="t" bIns="91425" lIns="91425" rIns="91425" tIns="91425"/>
          <a:lstStyle>
            <a:lvl1pPr lvl="0" rtl="0" algn="ctr">
              <a:spcBef>
                <a:spcPts val="0"/>
              </a:spcBef>
              <a:buSzPct val="100000"/>
              <a:defRPr sz="5200">
                <a:latin typeface="Syncopate"/>
                <a:ea typeface="Syncopate"/>
                <a:cs typeface="Syncopate"/>
                <a:sym typeface="Syncopate"/>
              </a:defRPr>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11" name="Shape 11"/>
          <p:cNvSpPr txBox="1"/>
          <p:nvPr>
            <p:ph idx="1" type="subTitle"/>
          </p:nvPr>
        </p:nvSpPr>
        <p:spPr>
          <a:xfrm>
            <a:off x="311700" y="2953475"/>
            <a:ext cx="8520599" cy="792600"/>
          </a:xfrm>
          <a:prstGeom prst="rect">
            <a:avLst/>
          </a:prstGeom>
        </p:spPr>
        <p:txBody>
          <a:bodyPr anchorCtr="0" anchor="t" bIns="91425" lIns="91425" rIns="91425" tIns="91425"/>
          <a:lstStyle>
            <a:lvl1pPr lvl="0" rtl="0" algn="ctr">
              <a:lnSpc>
                <a:spcPct val="100000"/>
              </a:lnSpc>
              <a:spcBef>
                <a:spcPts val="0"/>
              </a:spcBef>
              <a:spcAft>
                <a:spcPts val="0"/>
              </a:spcAft>
              <a:buSzPct val="77777"/>
              <a:buNone/>
              <a:defRPr sz="3600">
                <a:latin typeface="Shadows Into Light Two"/>
                <a:ea typeface="Shadows Into Light Two"/>
                <a:cs typeface="Shadows Into Light Two"/>
                <a:sym typeface="Shadows Into Light Two"/>
              </a:defRPr>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46" name="Shape 46"/>
          <p:cNvSpPr txBox="1"/>
          <p:nvPr>
            <p:ph idx="1" type="body"/>
          </p:nvPr>
        </p:nvSpPr>
        <p:spPr>
          <a:xfrm>
            <a:off x="311700" y="3152225"/>
            <a:ext cx="8520599"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4" name="Shape 54"/>
        <p:cNvGrpSpPr/>
        <p:nvPr/>
      </p:nvGrpSpPr>
      <p:grpSpPr>
        <a:xfrm>
          <a:off x="0" y="0"/>
          <a:ext cx="0" cy="0"/>
          <a:chOff x="0" y="0"/>
          <a:chExt cx="0" cy="0"/>
        </a:xfrm>
      </p:grpSpPr>
      <p:sp>
        <p:nvSpPr>
          <p:cNvPr id="55" name="Shape 55"/>
          <p:cNvSpPr txBox="1"/>
          <p:nvPr>
            <p:ph type="ctrTitle"/>
          </p:nvPr>
        </p:nvSpPr>
        <p:spPr>
          <a:xfrm>
            <a:off x="311700" y="744575"/>
            <a:ext cx="8520600" cy="3162300"/>
          </a:xfrm>
          <a:prstGeom prst="rect">
            <a:avLst/>
          </a:prstGeom>
          <a:solidFill>
            <a:srgbClr val="FFFFFF"/>
          </a:solidFill>
          <a:ln cap="flat" cmpd="sng" w="38100">
            <a:solidFill>
              <a:srgbClr val="000000"/>
            </a:solidFill>
            <a:prstDash val="solid"/>
            <a:round/>
            <a:headEnd len="med" w="med" type="none"/>
            <a:tailEnd len="med" w="med" type="none"/>
          </a:ln>
        </p:spPr>
        <p:txBody>
          <a:bodyPr anchorCtr="0" anchor="t" bIns="91425" lIns="91425" rIns="91425" tIns="91425"/>
          <a:lstStyle>
            <a:lvl1pPr lvl="0" rtl="0" algn="ctr">
              <a:spcBef>
                <a:spcPts val="0"/>
              </a:spcBef>
              <a:buSzPct val="100000"/>
              <a:defRPr sz="5200">
                <a:latin typeface="Syncopate"/>
                <a:ea typeface="Syncopate"/>
                <a:cs typeface="Syncopate"/>
                <a:sym typeface="Syncopate"/>
              </a:defRPr>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56" name="Shape 56"/>
          <p:cNvSpPr txBox="1"/>
          <p:nvPr>
            <p:ph idx="1" type="subTitle"/>
          </p:nvPr>
        </p:nvSpPr>
        <p:spPr>
          <a:xfrm>
            <a:off x="311700" y="2834125"/>
            <a:ext cx="85206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57" name="Shape 5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58" name="Shape 58"/>
        <p:cNvGrpSpPr/>
        <p:nvPr/>
      </p:nvGrpSpPr>
      <p:grpSpPr>
        <a:xfrm>
          <a:off x="0" y="0"/>
          <a:ext cx="0" cy="0"/>
          <a:chOff x="0" y="0"/>
          <a:chExt cx="0" cy="0"/>
        </a:xfrm>
      </p:grpSpPr>
      <p:sp>
        <p:nvSpPr>
          <p:cNvPr id="59" name="Shape 59"/>
          <p:cNvSpPr txBox="1"/>
          <p:nvPr>
            <p:ph type="title"/>
          </p:nvPr>
        </p:nvSpPr>
        <p:spPr>
          <a:xfrm>
            <a:off x="311700" y="2150850"/>
            <a:ext cx="8520600" cy="8418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60" name="Shape 6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1" name="Shape 61"/>
        <p:cNvGrpSpPr/>
        <p:nvPr/>
      </p:nvGrpSpPr>
      <p:grpSpPr>
        <a:xfrm>
          <a:off x="0" y="0"/>
          <a:ext cx="0" cy="0"/>
          <a:chOff x="0" y="0"/>
          <a:chExt cx="0" cy="0"/>
        </a:xfrm>
      </p:grpSpPr>
      <p:sp>
        <p:nvSpPr>
          <p:cNvPr id="62" name="Shape 62"/>
          <p:cNvSpPr txBox="1"/>
          <p:nvPr>
            <p:ph type="title"/>
          </p:nvPr>
        </p:nvSpPr>
        <p:spPr>
          <a:xfrm>
            <a:off x="311700" y="239675"/>
            <a:ext cx="8520600" cy="777900"/>
          </a:xfrm>
          <a:prstGeom prst="rect">
            <a:avLst/>
          </a:prstGeom>
          <a:solidFill>
            <a:srgbClr val="FFFFFF"/>
          </a:solidFill>
          <a:ln cap="flat" cmpd="sng" w="28575">
            <a:solidFill>
              <a:srgbClr val="000000"/>
            </a:solidFill>
            <a:prstDash val="solid"/>
            <a:round/>
            <a:headEnd len="med" w="med" type="none"/>
            <a:tailEnd len="med" w="med" type="none"/>
          </a:ln>
        </p:spPr>
        <p:txBody>
          <a:bodyPr anchorCtr="0" anchor="t" bIns="91425" lIns="91425" rIns="91425" tIns="91425"/>
          <a:lstStyle>
            <a:lvl1pPr lvl="0" rtl="0" algn="ctr">
              <a:spcBef>
                <a:spcPts val="0"/>
              </a:spcBef>
              <a:defRPr sz="3600">
                <a:latin typeface="Syncopate"/>
                <a:ea typeface="Syncopate"/>
                <a:cs typeface="Syncopate"/>
                <a:sym typeface="Syncopat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3" name="Shape 63"/>
          <p:cNvSpPr txBox="1"/>
          <p:nvPr>
            <p:ph idx="1" type="body"/>
          </p:nvPr>
        </p:nvSpPr>
        <p:spPr>
          <a:xfrm>
            <a:off x="311700" y="1152475"/>
            <a:ext cx="8520600" cy="3416400"/>
          </a:xfrm>
          <a:prstGeom prst="rect">
            <a:avLst/>
          </a:prstGeom>
          <a:solidFill>
            <a:srgbClr val="FFFFFF"/>
          </a:solidFill>
          <a:ln cap="flat" cmpd="sng" w="28575">
            <a:solidFill>
              <a:srgbClr val="000000"/>
            </a:solidFill>
            <a:prstDash val="solid"/>
            <a:round/>
            <a:headEnd len="med" w="med" type="none"/>
            <a:tailEnd len="med" w="med" type="none"/>
          </a:ln>
        </p:spPr>
        <p:txBody>
          <a:bodyPr anchorCtr="0" anchor="t" bIns="91425" lIns="91425" rIns="91425" tIns="91425"/>
          <a:lstStyle>
            <a:lvl1pPr lvl="0" rtl="0">
              <a:spcBef>
                <a:spcPts val="0"/>
              </a:spcBef>
              <a:defRPr>
                <a:latin typeface="Quicksand"/>
                <a:ea typeface="Quicksand"/>
                <a:cs typeface="Quicksand"/>
                <a:sym typeface="Quicksand"/>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4" name="Shape 6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5" name="Shape 65"/>
        <p:cNvGrpSpPr/>
        <p:nvPr/>
      </p:nvGrpSpPr>
      <p:grpSpPr>
        <a:xfrm>
          <a:off x="0" y="0"/>
          <a:ext cx="0" cy="0"/>
          <a:chOff x="0" y="0"/>
          <a:chExt cx="0" cy="0"/>
        </a:xfrm>
      </p:grpSpPr>
      <p:sp>
        <p:nvSpPr>
          <p:cNvPr id="66" name="Shape 66"/>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8" name="Shape 68"/>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9" name="Shape 6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0" name="Shape 70"/>
        <p:cNvGrpSpPr/>
        <p:nvPr/>
      </p:nvGrpSpPr>
      <p:grpSpPr>
        <a:xfrm>
          <a:off x="0" y="0"/>
          <a:ext cx="0" cy="0"/>
          <a:chOff x="0" y="0"/>
          <a:chExt cx="0" cy="0"/>
        </a:xfrm>
      </p:grpSpPr>
      <p:sp>
        <p:nvSpPr>
          <p:cNvPr id="71" name="Shape 71"/>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2" name="Shape 7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73" name="Shape 73"/>
        <p:cNvGrpSpPr/>
        <p:nvPr/>
      </p:nvGrpSpPr>
      <p:grpSpPr>
        <a:xfrm>
          <a:off x="0" y="0"/>
          <a:ext cx="0" cy="0"/>
          <a:chOff x="0" y="0"/>
          <a:chExt cx="0" cy="0"/>
        </a:xfrm>
      </p:grpSpPr>
      <p:sp>
        <p:nvSpPr>
          <p:cNvPr id="74" name="Shape 74"/>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75" name="Shape 75"/>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6" name="Shape 7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77" name="Shape 77"/>
        <p:cNvGrpSpPr/>
        <p:nvPr/>
      </p:nvGrpSpPr>
      <p:grpSpPr>
        <a:xfrm>
          <a:off x="0" y="0"/>
          <a:ext cx="0" cy="0"/>
          <a:chOff x="0" y="0"/>
          <a:chExt cx="0" cy="0"/>
        </a:xfrm>
      </p:grpSpPr>
      <p:sp>
        <p:nvSpPr>
          <p:cNvPr id="78" name="Shape 78"/>
          <p:cNvSpPr txBox="1"/>
          <p:nvPr>
            <p:ph type="title"/>
          </p:nvPr>
        </p:nvSpPr>
        <p:spPr>
          <a:xfrm>
            <a:off x="490250" y="450150"/>
            <a:ext cx="63678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79" name="Shape 7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80" name="Shape 80"/>
        <p:cNvGrpSpPr/>
        <p:nvPr/>
      </p:nvGrpSpPr>
      <p:grpSpPr>
        <a:xfrm>
          <a:off x="0" y="0"/>
          <a:ext cx="0" cy="0"/>
          <a:chOff x="0" y="0"/>
          <a:chExt cx="0" cy="0"/>
        </a:xfrm>
      </p:grpSpPr>
      <p:sp>
        <p:nvSpPr>
          <p:cNvPr id="81" name="Shape 81"/>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82" name="Shape 82"/>
          <p:cNvSpPr txBox="1"/>
          <p:nvPr>
            <p:ph type="title"/>
          </p:nvPr>
        </p:nvSpPr>
        <p:spPr>
          <a:xfrm>
            <a:off x="265500" y="1233175"/>
            <a:ext cx="4045200" cy="1482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83" name="Shape 83"/>
          <p:cNvSpPr txBox="1"/>
          <p:nvPr>
            <p:ph idx="1" type="subTitle"/>
          </p:nvPr>
        </p:nvSpPr>
        <p:spPr>
          <a:xfrm>
            <a:off x="265500" y="2803075"/>
            <a:ext cx="4045200"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84" name="Shape 84"/>
          <p:cNvSpPr txBox="1"/>
          <p:nvPr>
            <p:ph idx="2" type="body"/>
          </p:nvPr>
        </p:nvSpPr>
        <p:spPr>
          <a:xfrm>
            <a:off x="4939500" y="724075"/>
            <a:ext cx="3837000" cy="36951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5" name="Shape 8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599" cy="8418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86" name="Shape 86"/>
        <p:cNvGrpSpPr/>
        <p:nvPr/>
      </p:nvGrpSpPr>
      <p:grpSpPr>
        <a:xfrm>
          <a:off x="0" y="0"/>
          <a:ext cx="0" cy="0"/>
          <a:chOff x="0" y="0"/>
          <a:chExt cx="0" cy="0"/>
        </a:xfrm>
      </p:grpSpPr>
      <p:sp>
        <p:nvSpPr>
          <p:cNvPr id="87" name="Shape 87"/>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88" name="Shape 8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89" name="Shape 89"/>
        <p:cNvGrpSpPr/>
        <p:nvPr/>
      </p:nvGrpSpPr>
      <p:grpSpPr>
        <a:xfrm>
          <a:off x="0" y="0"/>
          <a:ext cx="0" cy="0"/>
          <a:chOff x="0" y="0"/>
          <a:chExt cx="0" cy="0"/>
        </a:xfrm>
      </p:grpSpPr>
      <p:sp>
        <p:nvSpPr>
          <p:cNvPr id="90" name="Shape 90"/>
          <p:cNvSpPr txBox="1"/>
          <p:nvPr>
            <p:ph type="title"/>
          </p:nvPr>
        </p:nvSpPr>
        <p:spPr>
          <a:xfrm>
            <a:off x="311700" y="1106125"/>
            <a:ext cx="8520600" cy="19635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91" name="Shape 91"/>
          <p:cNvSpPr txBox="1"/>
          <p:nvPr>
            <p:ph idx="1" type="body"/>
          </p:nvPr>
        </p:nvSpPr>
        <p:spPr>
          <a:xfrm>
            <a:off x="311700" y="31522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3" name="Shape 93"/>
        <p:cNvGrpSpPr/>
        <p:nvPr/>
      </p:nvGrpSpPr>
      <p:grpSpPr>
        <a:xfrm>
          <a:off x="0" y="0"/>
          <a:ext cx="0" cy="0"/>
          <a:chOff x="0" y="0"/>
          <a:chExt cx="0" cy="0"/>
        </a:xfrm>
      </p:grpSpPr>
      <p:sp>
        <p:nvSpPr>
          <p:cNvPr id="94" name="Shape 9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9" name="Shape 99"/>
        <p:cNvGrpSpPr/>
        <p:nvPr/>
      </p:nvGrpSpPr>
      <p:grpSpPr>
        <a:xfrm>
          <a:off x="0" y="0"/>
          <a:ext cx="0" cy="0"/>
          <a:chOff x="0" y="0"/>
          <a:chExt cx="0" cy="0"/>
        </a:xfrm>
      </p:grpSpPr>
      <p:sp>
        <p:nvSpPr>
          <p:cNvPr id="100" name="Shape 100"/>
          <p:cNvSpPr txBox="1"/>
          <p:nvPr>
            <p:ph type="ctrTitle"/>
          </p:nvPr>
        </p:nvSpPr>
        <p:spPr>
          <a:xfrm>
            <a:off x="311708" y="744575"/>
            <a:ext cx="8520600" cy="2052600"/>
          </a:xfrm>
          <a:prstGeom prst="rect">
            <a:avLst/>
          </a:prstGeom>
          <a:solidFill>
            <a:srgbClr val="FFFFFF"/>
          </a:solidFill>
          <a:ln cap="flat" cmpd="sng" w="76200">
            <a:solidFill>
              <a:srgbClr val="000000"/>
            </a:solidFill>
            <a:prstDash val="solid"/>
            <a:round/>
            <a:headEnd len="med" w="med" type="none"/>
            <a:tailEnd len="med" w="med" type="none"/>
          </a:ln>
        </p:spPr>
        <p:txBody>
          <a:bodyPr anchorCtr="0" anchor="b" bIns="91425" lIns="91425" rIns="91425" tIns="91425"/>
          <a:lstStyle>
            <a:lvl1pPr lvl="0" rtl="0" algn="ctr">
              <a:spcBef>
                <a:spcPts val="0"/>
              </a:spcBef>
              <a:buSzPct val="100000"/>
              <a:defRPr sz="5200">
                <a:latin typeface="Coming Soon"/>
                <a:ea typeface="Coming Soon"/>
                <a:cs typeface="Coming Soon"/>
                <a:sym typeface="Coming Soon"/>
              </a:defRPr>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101" name="Shape 101"/>
          <p:cNvSpPr txBox="1"/>
          <p:nvPr>
            <p:ph idx="1" type="subTitle"/>
          </p:nvPr>
        </p:nvSpPr>
        <p:spPr>
          <a:xfrm>
            <a:off x="311700" y="2834125"/>
            <a:ext cx="85206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102" name="Shape 10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03" name="Shape 103"/>
        <p:cNvGrpSpPr/>
        <p:nvPr/>
      </p:nvGrpSpPr>
      <p:grpSpPr>
        <a:xfrm>
          <a:off x="0" y="0"/>
          <a:ext cx="0" cy="0"/>
          <a:chOff x="0" y="0"/>
          <a:chExt cx="0" cy="0"/>
        </a:xfrm>
      </p:grpSpPr>
      <p:sp>
        <p:nvSpPr>
          <p:cNvPr id="104" name="Shape 104"/>
          <p:cNvSpPr txBox="1"/>
          <p:nvPr>
            <p:ph type="title"/>
          </p:nvPr>
        </p:nvSpPr>
        <p:spPr>
          <a:xfrm>
            <a:off x="311700" y="2150850"/>
            <a:ext cx="8520600" cy="8418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105" name="Shape 10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06" name="Shape 106"/>
        <p:cNvGrpSpPr/>
        <p:nvPr/>
      </p:nvGrpSpPr>
      <p:grpSpPr>
        <a:xfrm>
          <a:off x="0" y="0"/>
          <a:ext cx="0" cy="0"/>
          <a:chOff x="0" y="0"/>
          <a:chExt cx="0" cy="0"/>
        </a:xfrm>
      </p:grpSpPr>
      <p:sp>
        <p:nvSpPr>
          <p:cNvPr id="107" name="Shape 107"/>
          <p:cNvSpPr txBox="1"/>
          <p:nvPr>
            <p:ph type="title"/>
          </p:nvPr>
        </p:nvSpPr>
        <p:spPr>
          <a:xfrm>
            <a:off x="311700" y="445025"/>
            <a:ext cx="8520600" cy="572700"/>
          </a:xfrm>
          <a:prstGeom prst="rect">
            <a:avLst/>
          </a:prstGeom>
          <a:solidFill>
            <a:srgbClr val="FFFFFF"/>
          </a:solidFill>
          <a:ln cap="flat" cmpd="sng" w="38100">
            <a:solidFill>
              <a:srgbClr val="000000"/>
            </a:solidFill>
            <a:prstDash val="solid"/>
            <a:round/>
            <a:headEnd len="med" w="med" type="none"/>
            <a:tailEnd len="med" w="med" type="none"/>
          </a:ln>
        </p:spPr>
        <p:txBody>
          <a:bodyPr anchorCtr="0" anchor="t" bIns="91425" lIns="91425" rIns="91425" tIns="91425"/>
          <a:lstStyle>
            <a:lvl1pPr lvl="0" rtl="0" algn="ctr">
              <a:spcBef>
                <a:spcPts val="0"/>
              </a:spcBef>
              <a:defRPr>
                <a:latin typeface="Coming Soon"/>
                <a:ea typeface="Coming Soon"/>
                <a:cs typeface="Coming Soon"/>
                <a:sym typeface="Coming Soon"/>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8" name="Shape 108"/>
          <p:cNvSpPr txBox="1"/>
          <p:nvPr>
            <p:ph idx="1" type="body"/>
          </p:nvPr>
        </p:nvSpPr>
        <p:spPr>
          <a:xfrm>
            <a:off x="311700" y="1152475"/>
            <a:ext cx="8520600" cy="3416400"/>
          </a:xfrm>
          <a:prstGeom prst="rect">
            <a:avLst/>
          </a:prstGeom>
          <a:solidFill>
            <a:srgbClr val="FFFFFF"/>
          </a:solidFill>
          <a:ln cap="flat" cmpd="sng" w="38100">
            <a:solidFill>
              <a:srgbClr val="000000"/>
            </a:solidFill>
            <a:prstDash val="solid"/>
            <a:round/>
            <a:headEnd len="med" w="med" type="none"/>
            <a:tailEnd len="med" w="med" type="none"/>
          </a:ln>
        </p:spPr>
        <p:txBody>
          <a:bodyPr anchorCtr="0" anchor="t" bIns="91425" lIns="91425" rIns="91425" tIns="91425"/>
          <a:lstStyle>
            <a:lvl1pPr lvl="0" rtl="0">
              <a:lnSpc>
                <a:spcPct val="100000"/>
              </a:lnSpc>
              <a:spcBef>
                <a:spcPts val="0"/>
              </a:spcBef>
              <a:spcAft>
                <a:spcPts val="0"/>
              </a:spcAft>
              <a:defRPr>
                <a:latin typeface="Coming Soon"/>
                <a:ea typeface="Coming Soon"/>
                <a:cs typeface="Coming Soon"/>
                <a:sym typeface="Coming Soon"/>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9" name="Shape 10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10" name="Shape 110"/>
        <p:cNvGrpSpPr/>
        <p:nvPr/>
      </p:nvGrpSpPr>
      <p:grpSpPr>
        <a:xfrm>
          <a:off x="0" y="0"/>
          <a:ext cx="0" cy="0"/>
          <a:chOff x="0" y="0"/>
          <a:chExt cx="0" cy="0"/>
        </a:xfrm>
      </p:grpSpPr>
      <p:sp>
        <p:nvSpPr>
          <p:cNvPr id="111" name="Shape 111"/>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2" name="Shape 112"/>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13" name="Shape 113"/>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14" name="Shape 11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15" name="Shape 115"/>
        <p:cNvGrpSpPr/>
        <p:nvPr/>
      </p:nvGrpSpPr>
      <p:grpSpPr>
        <a:xfrm>
          <a:off x="0" y="0"/>
          <a:ext cx="0" cy="0"/>
          <a:chOff x="0" y="0"/>
          <a:chExt cx="0" cy="0"/>
        </a:xfrm>
      </p:grpSpPr>
      <p:sp>
        <p:nvSpPr>
          <p:cNvPr id="116" name="Shape 116"/>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7" name="Shape 11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118" name="Shape 118"/>
        <p:cNvGrpSpPr/>
        <p:nvPr/>
      </p:nvGrpSpPr>
      <p:grpSpPr>
        <a:xfrm>
          <a:off x="0" y="0"/>
          <a:ext cx="0" cy="0"/>
          <a:chOff x="0" y="0"/>
          <a:chExt cx="0" cy="0"/>
        </a:xfrm>
      </p:grpSpPr>
      <p:sp>
        <p:nvSpPr>
          <p:cNvPr id="119" name="Shape 119"/>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120" name="Shape 120"/>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21" name="Shape 12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122" name="Shape 122"/>
        <p:cNvGrpSpPr/>
        <p:nvPr/>
      </p:nvGrpSpPr>
      <p:grpSpPr>
        <a:xfrm>
          <a:off x="0" y="0"/>
          <a:ext cx="0" cy="0"/>
          <a:chOff x="0" y="0"/>
          <a:chExt cx="0" cy="0"/>
        </a:xfrm>
      </p:grpSpPr>
      <p:sp>
        <p:nvSpPr>
          <p:cNvPr id="123" name="Shape 123"/>
          <p:cNvSpPr txBox="1"/>
          <p:nvPr>
            <p:ph type="title"/>
          </p:nvPr>
        </p:nvSpPr>
        <p:spPr>
          <a:xfrm>
            <a:off x="490250" y="450150"/>
            <a:ext cx="63678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24" name="Shape 1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226750"/>
            <a:ext cx="8520599" cy="791100"/>
          </a:xfrm>
          <a:prstGeom prst="rect">
            <a:avLst/>
          </a:prstGeom>
          <a:solidFill>
            <a:schemeClr val="lt1"/>
          </a:solidFill>
          <a:ln cap="flat" cmpd="sng" w="28575">
            <a:solidFill>
              <a:srgbClr val="000000"/>
            </a:solidFill>
            <a:prstDash val="solid"/>
            <a:round/>
            <a:headEnd len="med" w="med" type="none"/>
            <a:tailEnd len="med" w="med" type="none"/>
          </a:ln>
        </p:spPr>
        <p:txBody>
          <a:bodyPr anchorCtr="0" anchor="t" bIns="91425" lIns="91425" rIns="91425" tIns="91425"/>
          <a:lstStyle>
            <a:lvl1pPr lvl="0" rtl="0">
              <a:spcBef>
                <a:spcPts val="0"/>
              </a:spcBef>
              <a:defRPr sz="4800">
                <a:latin typeface="Syncopate"/>
                <a:ea typeface="Syncopate"/>
                <a:cs typeface="Syncopate"/>
                <a:sym typeface="Syncopat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8" name="Shape 18"/>
          <p:cNvSpPr txBox="1"/>
          <p:nvPr>
            <p:ph idx="1" type="body"/>
          </p:nvPr>
        </p:nvSpPr>
        <p:spPr>
          <a:xfrm>
            <a:off x="311700" y="1152475"/>
            <a:ext cx="8520599" cy="3416400"/>
          </a:xfrm>
          <a:prstGeom prst="rect">
            <a:avLst/>
          </a:prstGeom>
          <a:solidFill>
            <a:schemeClr val="lt1"/>
          </a:solidFill>
          <a:ln cap="flat" cmpd="sng" w="28575">
            <a:solidFill>
              <a:srgbClr val="000000"/>
            </a:solidFill>
            <a:prstDash val="solid"/>
            <a:round/>
            <a:headEnd len="med" w="med" type="none"/>
            <a:tailEnd len="med" w="med" type="none"/>
          </a:ln>
        </p:spPr>
        <p:txBody>
          <a:bodyPr anchorCtr="0" anchor="t" bIns="91425" lIns="91425" rIns="91425" tIns="91425"/>
          <a:lstStyle>
            <a:lvl1pPr lvl="0" rtl="0">
              <a:spcBef>
                <a:spcPts val="0"/>
              </a:spcBef>
              <a:defRPr sz="2400">
                <a:latin typeface="Architects Daughter"/>
                <a:ea typeface="Architects Daughter"/>
                <a:cs typeface="Architects Daughter"/>
                <a:sym typeface="Architects Daughter"/>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125" name="Shape 125"/>
        <p:cNvGrpSpPr/>
        <p:nvPr/>
      </p:nvGrpSpPr>
      <p:grpSpPr>
        <a:xfrm>
          <a:off x="0" y="0"/>
          <a:ext cx="0" cy="0"/>
          <a:chOff x="0" y="0"/>
          <a:chExt cx="0" cy="0"/>
        </a:xfrm>
      </p:grpSpPr>
      <p:sp>
        <p:nvSpPr>
          <p:cNvPr id="126" name="Shape 12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127" name="Shape 127"/>
          <p:cNvSpPr txBox="1"/>
          <p:nvPr>
            <p:ph type="title"/>
          </p:nvPr>
        </p:nvSpPr>
        <p:spPr>
          <a:xfrm>
            <a:off x="265500" y="1233175"/>
            <a:ext cx="4045200" cy="1482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128" name="Shape 128"/>
          <p:cNvSpPr txBox="1"/>
          <p:nvPr>
            <p:ph idx="1" type="subTitle"/>
          </p:nvPr>
        </p:nvSpPr>
        <p:spPr>
          <a:xfrm>
            <a:off x="265500" y="2803075"/>
            <a:ext cx="4045200"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129" name="Shape 129"/>
          <p:cNvSpPr txBox="1"/>
          <p:nvPr>
            <p:ph idx="2" type="body"/>
          </p:nvPr>
        </p:nvSpPr>
        <p:spPr>
          <a:xfrm>
            <a:off x="4939500" y="724075"/>
            <a:ext cx="3837000" cy="36951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30" name="Shape 1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31" name="Shape 131"/>
        <p:cNvGrpSpPr/>
        <p:nvPr/>
      </p:nvGrpSpPr>
      <p:grpSpPr>
        <a:xfrm>
          <a:off x="0" y="0"/>
          <a:ext cx="0" cy="0"/>
          <a:chOff x="0" y="0"/>
          <a:chExt cx="0" cy="0"/>
        </a:xfrm>
      </p:grpSpPr>
      <p:sp>
        <p:nvSpPr>
          <p:cNvPr id="132" name="Shape 132"/>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133" name="Shape 13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34" name="Shape 134"/>
        <p:cNvGrpSpPr/>
        <p:nvPr/>
      </p:nvGrpSpPr>
      <p:grpSpPr>
        <a:xfrm>
          <a:off x="0" y="0"/>
          <a:ext cx="0" cy="0"/>
          <a:chOff x="0" y="0"/>
          <a:chExt cx="0" cy="0"/>
        </a:xfrm>
      </p:grpSpPr>
      <p:sp>
        <p:nvSpPr>
          <p:cNvPr id="135" name="Shape 135"/>
          <p:cNvSpPr txBox="1"/>
          <p:nvPr>
            <p:ph type="title"/>
          </p:nvPr>
        </p:nvSpPr>
        <p:spPr>
          <a:xfrm>
            <a:off x="311700" y="1106125"/>
            <a:ext cx="8520600" cy="19635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136" name="Shape 136"/>
          <p:cNvSpPr txBox="1"/>
          <p:nvPr>
            <p:ph idx="1" type="body"/>
          </p:nvPr>
        </p:nvSpPr>
        <p:spPr>
          <a:xfrm>
            <a:off x="311700" y="31522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37" name="Shape 13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38" name="Shape 138"/>
        <p:cNvGrpSpPr/>
        <p:nvPr/>
      </p:nvGrpSpPr>
      <p:grpSpPr>
        <a:xfrm>
          <a:off x="0" y="0"/>
          <a:ext cx="0" cy="0"/>
          <a:chOff x="0" y="0"/>
          <a:chExt cx="0" cy="0"/>
        </a:xfrm>
      </p:grpSpPr>
      <p:sp>
        <p:nvSpPr>
          <p:cNvPr id="139" name="Shape 13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 name="Shape 22"/>
          <p:cNvSpPr txBox="1"/>
          <p:nvPr>
            <p:ph idx="1" type="body"/>
          </p:nvPr>
        </p:nvSpPr>
        <p:spPr>
          <a:xfrm>
            <a:off x="311700" y="1152475"/>
            <a:ext cx="3999899"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3" name="Shape 23"/>
          <p:cNvSpPr txBox="1"/>
          <p:nvPr>
            <p:ph idx="2" type="body"/>
          </p:nvPr>
        </p:nvSpPr>
        <p:spPr>
          <a:xfrm>
            <a:off x="4832400" y="1152475"/>
            <a:ext cx="3999899"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199" cy="1482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38" name="Shape 38"/>
          <p:cNvSpPr txBox="1"/>
          <p:nvPr>
            <p:ph idx="1" type="subTitle"/>
          </p:nvPr>
        </p:nvSpPr>
        <p:spPr>
          <a:xfrm>
            <a:off x="265500" y="2803075"/>
            <a:ext cx="4045199"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099"/>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7B7B7"/>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7B7B7"/>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p:txBody>
      </p:sp>
      <p:sp>
        <p:nvSpPr>
          <p:cNvPr id="52" name="Shape 52"/>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p:txBody>
      </p:sp>
      <p:sp>
        <p:nvSpPr>
          <p:cNvPr id="53" name="Shape 5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7B7B7"/>
        </a:solidFill>
      </p:bgPr>
    </p:bg>
    <p:spTree>
      <p:nvGrpSpPr>
        <p:cNvPr id="95" name="Shape 95"/>
        <p:cNvGrpSpPr/>
        <p:nvPr/>
      </p:nvGrpSpPr>
      <p:grpSpPr>
        <a:xfrm>
          <a:off x="0" y="0"/>
          <a:ext cx="0" cy="0"/>
          <a:chOff x="0" y="0"/>
          <a:chExt cx="0" cy="0"/>
        </a:xfrm>
      </p:grpSpPr>
      <p:sp>
        <p:nvSpPr>
          <p:cNvPr id="96" name="Shape 9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p:txBody>
      </p:sp>
      <p:sp>
        <p:nvSpPr>
          <p:cNvPr id="97" name="Shape 9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p:txBody>
      </p:sp>
      <p:sp>
        <p:nvSpPr>
          <p:cNvPr id="98" name="Shape 9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4.png"/><Relationship Id="rId4" Type="http://schemas.openxmlformats.org/officeDocument/2006/relationships/image" Target="../media/image08.png"/><Relationship Id="rId10" Type="http://schemas.openxmlformats.org/officeDocument/2006/relationships/image" Target="../media/image12.png"/><Relationship Id="rId9" Type="http://schemas.openxmlformats.org/officeDocument/2006/relationships/image" Target="../media/image10.png"/><Relationship Id="rId5" Type="http://schemas.openxmlformats.org/officeDocument/2006/relationships/image" Target="../media/image02.png"/><Relationship Id="rId6" Type="http://schemas.openxmlformats.org/officeDocument/2006/relationships/image" Target="../media/image05.png"/><Relationship Id="rId7" Type="http://schemas.openxmlformats.org/officeDocument/2006/relationships/image" Target="../media/image15.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7.png"/><Relationship Id="rId4"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4.png"/><Relationship Id="rId8"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www.in-dependent.org/blog/updateonabudget" TargetMode="External"/><Relationship Id="rId4" Type="http://schemas.openxmlformats.org/officeDocument/2006/relationships/hyperlink" Target="http://theblissfulmind.com/2015/03/23/creating-a-capsule-wardrobe/" TargetMode="External"/><Relationship Id="rId5" Type="http://schemas.openxmlformats.org/officeDocument/2006/relationships/hyperlink" Target="http://www.buzzfeed.com/alessiasantoro/my-closet-overfloweth-with-ill-fitting-shit?utm_term=.umboB84Jk" TargetMode="External"/><Relationship Id="rId6" Type="http://schemas.openxmlformats.org/officeDocument/2006/relationships/hyperlink" Target="http://lifegoalsmag.com/minimalist-wardrobe-checklis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38.jp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hyperlink" Target="https://www.google.com/search?q=Cebu+City+Philippines&amp;stick=H4sIAAAAAAAAAOPgE-LUz9U3SCvJMa5QAjMNC-JzKrXEspOt9AtS8wtyUoFUUXF-nlVSflEeAD4J9MUwAAAA&amp;sa=X&amp;ved=0ahUKEwjj7bfL1JjLAhVR92MKHfhIBzsQmxMI0gEoATAZ" TargetMode="Externa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60.png"/><Relationship Id="rId6"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63.jpg"/><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3.png"/><Relationship Id="rId4" Type="http://schemas.openxmlformats.org/officeDocument/2006/relationships/image" Target="../media/image13.png"/><Relationship Id="rId9" Type="http://schemas.openxmlformats.org/officeDocument/2006/relationships/image" Target="../media/image00.png"/><Relationship Id="rId5" Type="http://schemas.openxmlformats.org/officeDocument/2006/relationships/image" Target="../media/image09.png"/><Relationship Id="rId6" Type="http://schemas.openxmlformats.org/officeDocument/2006/relationships/image" Target="../media/image17.png"/><Relationship Id="rId7" Type="http://schemas.openxmlformats.org/officeDocument/2006/relationships/image" Target="../media/image06.png"/><Relationship Id="rId8" Type="http://schemas.openxmlformats.org/officeDocument/2006/relationships/image" Target="../media/image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sp>
        <p:nvSpPr>
          <p:cNvPr id="144" name="Shape 144"/>
          <p:cNvSpPr txBox="1"/>
          <p:nvPr>
            <p:ph type="ctrTitle"/>
          </p:nvPr>
        </p:nvSpPr>
        <p:spPr>
          <a:xfrm>
            <a:off x="311700" y="970275"/>
            <a:ext cx="8520600" cy="3177000"/>
          </a:xfrm>
          <a:prstGeom prst="rect">
            <a:avLst/>
          </a:prstGeom>
        </p:spPr>
        <p:txBody>
          <a:bodyPr anchorCtr="0" anchor="t" bIns="91425" lIns="91425" rIns="91425" tIns="91425">
            <a:noAutofit/>
          </a:bodyPr>
          <a:lstStyle/>
          <a:p>
            <a:pPr lvl="0">
              <a:spcBef>
                <a:spcPts val="0"/>
              </a:spcBef>
              <a:buNone/>
            </a:pPr>
            <a:r>
              <a:rPr lang="en"/>
              <a:t>SIMPLE DIGITAL PORTFOLIOS</a:t>
            </a:r>
          </a:p>
        </p:txBody>
      </p:sp>
      <p:sp>
        <p:nvSpPr>
          <p:cNvPr id="145" name="Shape 145"/>
          <p:cNvSpPr txBox="1"/>
          <p:nvPr>
            <p:ph idx="1" type="subTitle"/>
          </p:nvPr>
        </p:nvSpPr>
        <p:spPr>
          <a:xfrm>
            <a:off x="311700" y="2953475"/>
            <a:ext cx="8520600" cy="792600"/>
          </a:xfrm>
          <a:prstGeom prst="rect">
            <a:avLst/>
          </a:prstGeom>
        </p:spPr>
        <p:txBody>
          <a:bodyPr anchorCtr="0" anchor="t" bIns="91425" lIns="91425" rIns="91425" tIns="91425">
            <a:noAutofit/>
          </a:bodyPr>
          <a:lstStyle/>
          <a:p>
            <a:pPr lvl="0">
              <a:spcBef>
                <a:spcPts val="0"/>
              </a:spcBef>
              <a:buNone/>
            </a:pPr>
            <a:r>
              <a:rPr lang="en"/>
              <a:t>By Jen King</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type="title"/>
          </p:nvPr>
        </p:nvSpPr>
        <p:spPr>
          <a:xfrm>
            <a:off x="311700" y="226750"/>
            <a:ext cx="8520599" cy="791100"/>
          </a:xfrm>
          <a:prstGeom prst="rect">
            <a:avLst/>
          </a:prstGeom>
        </p:spPr>
        <p:txBody>
          <a:bodyPr anchorCtr="0" anchor="t" bIns="91425" lIns="91425" rIns="91425" tIns="91425">
            <a:noAutofit/>
          </a:bodyPr>
          <a:lstStyle/>
          <a:p>
            <a:pPr lvl="0" algn="ctr">
              <a:spcBef>
                <a:spcPts val="0"/>
              </a:spcBef>
              <a:buNone/>
            </a:pPr>
            <a:r>
              <a:rPr lang="en"/>
              <a:t>My Style</a:t>
            </a:r>
          </a:p>
        </p:txBody>
      </p:sp>
      <p:sp>
        <p:nvSpPr>
          <p:cNvPr id="205" name="Shape 205"/>
          <p:cNvSpPr txBox="1"/>
          <p:nvPr>
            <p:ph idx="1" type="body"/>
          </p:nvPr>
        </p:nvSpPr>
        <p:spPr>
          <a:xfrm>
            <a:off x="311700" y="1152475"/>
            <a:ext cx="8520599" cy="3611699"/>
          </a:xfrm>
          <a:prstGeom prst="rect">
            <a:avLst/>
          </a:prstGeom>
        </p:spPr>
        <p:txBody>
          <a:bodyPr anchorCtr="0" anchor="t" bIns="91425" lIns="91425" rIns="91425" tIns="91425">
            <a:noAutofit/>
          </a:bodyPr>
          <a:lstStyle/>
          <a:p>
            <a:pPr lvl="0">
              <a:spcBef>
                <a:spcPts val="0"/>
              </a:spcBef>
              <a:buNone/>
            </a:pPr>
            <a:r>
              <a:t/>
            </a:r>
            <a:endParaRPr/>
          </a:p>
        </p:txBody>
      </p:sp>
      <p:pic>
        <p:nvPicPr>
          <p:cNvPr id="206" name="Shape 206"/>
          <p:cNvPicPr preferRelativeResize="0"/>
          <p:nvPr/>
        </p:nvPicPr>
        <p:blipFill rotWithShape="1">
          <a:blip r:embed="rId3">
            <a:alphaModFix/>
          </a:blip>
          <a:srcRect b="0" l="0" r="5123" t="0"/>
          <a:stretch/>
        </p:blipFill>
        <p:spPr>
          <a:xfrm>
            <a:off x="1944599" y="1076275"/>
            <a:ext cx="1726012" cy="3905250"/>
          </a:xfrm>
          <a:prstGeom prst="rect">
            <a:avLst/>
          </a:prstGeom>
          <a:noFill/>
          <a:ln>
            <a:noFill/>
          </a:ln>
        </p:spPr>
      </p:pic>
      <p:pic>
        <p:nvPicPr>
          <p:cNvPr id="207" name="Shape 207"/>
          <p:cNvPicPr preferRelativeResize="0"/>
          <p:nvPr/>
        </p:nvPicPr>
        <p:blipFill>
          <a:blip r:embed="rId4">
            <a:alphaModFix/>
          </a:blip>
          <a:stretch>
            <a:fillRect/>
          </a:stretch>
        </p:blipFill>
        <p:spPr>
          <a:xfrm>
            <a:off x="7689225" y="93950"/>
            <a:ext cx="1382324" cy="4271011"/>
          </a:xfrm>
          <a:prstGeom prst="rect">
            <a:avLst/>
          </a:prstGeom>
          <a:noFill/>
          <a:ln cap="flat" cmpd="sng" w="9525">
            <a:solidFill>
              <a:srgbClr val="000000"/>
            </a:solidFill>
            <a:prstDash val="solid"/>
            <a:round/>
            <a:headEnd len="med" w="med" type="none"/>
            <a:tailEnd len="med" w="med" type="none"/>
          </a:ln>
        </p:spPr>
      </p:pic>
      <p:pic>
        <p:nvPicPr>
          <p:cNvPr id="208" name="Shape 208"/>
          <p:cNvPicPr preferRelativeResize="0"/>
          <p:nvPr/>
        </p:nvPicPr>
        <p:blipFill rotWithShape="1">
          <a:blip r:embed="rId5">
            <a:alphaModFix/>
          </a:blip>
          <a:srcRect b="4168" l="3261" r="5895" t="4606"/>
          <a:stretch/>
        </p:blipFill>
        <p:spPr>
          <a:xfrm>
            <a:off x="34775" y="76200"/>
            <a:ext cx="2189550" cy="3295496"/>
          </a:xfrm>
          <a:prstGeom prst="rect">
            <a:avLst/>
          </a:prstGeom>
          <a:noFill/>
          <a:ln cap="flat" cmpd="sng" w="9525">
            <a:solidFill>
              <a:schemeClr val="dk2"/>
            </a:solidFill>
            <a:prstDash val="solid"/>
            <a:round/>
            <a:headEnd len="med" w="med" type="none"/>
            <a:tailEnd len="med" w="med" type="none"/>
          </a:ln>
        </p:spPr>
      </p:pic>
      <p:pic>
        <p:nvPicPr>
          <p:cNvPr id="209" name="Shape 209"/>
          <p:cNvPicPr preferRelativeResize="0"/>
          <p:nvPr/>
        </p:nvPicPr>
        <p:blipFill rotWithShape="1">
          <a:blip r:embed="rId6">
            <a:alphaModFix/>
          </a:blip>
          <a:srcRect b="3527" l="2889" r="3283" t="5802"/>
          <a:stretch/>
        </p:blipFill>
        <p:spPr>
          <a:xfrm>
            <a:off x="171174" y="3249075"/>
            <a:ext cx="1670950" cy="1674025"/>
          </a:xfrm>
          <a:prstGeom prst="rect">
            <a:avLst/>
          </a:prstGeom>
          <a:noFill/>
          <a:ln cap="flat" cmpd="sng" w="9525">
            <a:solidFill>
              <a:srgbClr val="000000"/>
            </a:solidFill>
            <a:prstDash val="solid"/>
            <a:round/>
            <a:headEnd len="med" w="med" type="none"/>
            <a:tailEnd len="med" w="med" type="none"/>
          </a:ln>
        </p:spPr>
      </p:pic>
      <p:pic>
        <p:nvPicPr>
          <p:cNvPr id="210" name="Shape 210"/>
          <p:cNvPicPr preferRelativeResize="0"/>
          <p:nvPr/>
        </p:nvPicPr>
        <p:blipFill rotWithShape="1">
          <a:blip r:embed="rId7">
            <a:alphaModFix/>
          </a:blip>
          <a:srcRect b="16943" l="13726" r="13222" t="0"/>
          <a:stretch/>
        </p:blipFill>
        <p:spPr>
          <a:xfrm>
            <a:off x="3535275" y="1749661"/>
            <a:ext cx="1328149" cy="2264938"/>
          </a:xfrm>
          <a:prstGeom prst="rect">
            <a:avLst/>
          </a:prstGeom>
          <a:noFill/>
          <a:ln cap="flat" cmpd="sng" w="9525">
            <a:solidFill>
              <a:schemeClr val="dk2"/>
            </a:solidFill>
            <a:prstDash val="solid"/>
            <a:round/>
            <a:headEnd len="med" w="med" type="none"/>
            <a:tailEnd len="med" w="med" type="none"/>
          </a:ln>
        </p:spPr>
      </p:pic>
      <p:pic>
        <p:nvPicPr>
          <p:cNvPr id="211" name="Shape 211"/>
          <p:cNvPicPr preferRelativeResize="0"/>
          <p:nvPr/>
        </p:nvPicPr>
        <p:blipFill rotWithShape="1">
          <a:blip r:embed="rId8">
            <a:alphaModFix/>
          </a:blip>
          <a:srcRect b="0" l="11338" r="14118" t="7304"/>
          <a:stretch/>
        </p:blipFill>
        <p:spPr>
          <a:xfrm>
            <a:off x="4970923" y="1076275"/>
            <a:ext cx="1474475" cy="2750424"/>
          </a:xfrm>
          <a:prstGeom prst="rect">
            <a:avLst/>
          </a:prstGeom>
          <a:noFill/>
          <a:ln cap="flat" cmpd="sng" w="9525">
            <a:solidFill>
              <a:srgbClr val="000000"/>
            </a:solidFill>
            <a:prstDash val="solid"/>
            <a:round/>
            <a:headEnd len="med" w="med" type="none"/>
            <a:tailEnd len="med" w="med" type="none"/>
          </a:ln>
        </p:spPr>
      </p:pic>
      <p:pic>
        <p:nvPicPr>
          <p:cNvPr id="212" name="Shape 212"/>
          <p:cNvPicPr preferRelativeResize="0"/>
          <p:nvPr/>
        </p:nvPicPr>
        <p:blipFill rotWithShape="1">
          <a:blip r:embed="rId9">
            <a:alphaModFix/>
          </a:blip>
          <a:srcRect b="9452" l="16594" r="10364" t="13636"/>
          <a:stretch/>
        </p:blipFill>
        <p:spPr>
          <a:xfrm>
            <a:off x="4681200" y="3750500"/>
            <a:ext cx="1163100" cy="1224899"/>
          </a:xfrm>
          <a:prstGeom prst="rect">
            <a:avLst/>
          </a:prstGeom>
          <a:noFill/>
          <a:ln cap="flat" cmpd="sng" w="9525">
            <a:solidFill>
              <a:srgbClr val="000000"/>
            </a:solidFill>
            <a:prstDash val="solid"/>
            <a:round/>
            <a:headEnd len="med" w="med" type="none"/>
            <a:tailEnd len="med" w="med" type="none"/>
          </a:ln>
        </p:spPr>
      </p:pic>
      <p:pic>
        <p:nvPicPr>
          <p:cNvPr id="213" name="Shape 213"/>
          <p:cNvPicPr preferRelativeResize="0"/>
          <p:nvPr/>
        </p:nvPicPr>
        <p:blipFill rotWithShape="1">
          <a:blip r:embed="rId10">
            <a:alphaModFix/>
          </a:blip>
          <a:srcRect b="0" l="21652" r="25524" t="0"/>
          <a:stretch/>
        </p:blipFill>
        <p:spPr>
          <a:xfrm>
            <a:off x="6386550" y="1451050"/>
            <a:ext cx="1382325" cy="361175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311700" y="226750"/>
            <a:ext cx="8520599" cy="791100"/>
          </a:xfrm>
          <a:prstGeom prst="rect">
            <a:avLst/>
          </a:prstGeom>
        </p:spPr>
        <p:txBody>
          <a:bodyPr anchorCtr="0" anchor="t" bIns="91425" lIns="91425" rIns="91425" tIns="91425">
            <a:noAutofit/>
          </a:bodyPr>
          <a:lstStyle/>
          <a:p>
            <a:pPr lvl="0" rtl="0" algn="ctr">
              <a:spcBef>
                <a:spcPts val="0"/>
              </a:spcBef>
              <a:buNone/>
            </a:pPr>
            <a:r>
              <a:rPr lang="en"/>
              <a:t>My Style</a:t>
            </a:r>
          </a:p>
        </p:txBody>
      </p:sp>
      <p:sp>
        <p:nvSpPr>
          <p:cNvPr id="219" name="Shape 219"/>
          <p:cNvSpPr txBox="1"/>
          <p:nvPr>
            <p:ph idx="1" type="body"/>
          </p:nvPr>
        </p:nvSpPr>
        <p:spPr>
          <a:xfrm>
            <a:off x="311700" y="1152475"/>
            <a:ext cx="8520599" cy="3785699"/>
          </a:xfrm>
          <a:prstGeom prst="rect">
            <a:avLst/>
          </a:prstGeom>
        </p:spPr>
        <p:txBody>
          <a:bodyPr anchorCtr="0" anchor="t" bIns="91425" lIns="91425" rIns="91425" tIns="91425">
            <a:noAutofit/>
          </a:bodyPr>
          <a:lstStyle/>
          <a:p>
            <a:pPr lvl="0" rtl="0">
              <a:spcBef>
                <a:spcPts val="0"/>
              </a:spcBef>
              <a:buNone/>
            </a:pPr>
            <a:r>
              <a:t/>
            </a:r>
            <a:endParaRPr/>
          </a:p>
        </p:txBody>
      </p:sp>
      <p:pic>
        <p:nvPicPr>
          <p:cNvPr id="220" name="Shape 220"/>
          <p:cNvPicPr preferRelativeResize="0"/>
          <p:nvPr/>
        </p:nvPicPr>
        <p:blipFill rotWithShape="1">
          <a:blip r:embed="rId3">
            <a:alphaModFix/>
          </a:blip>
          <a:srcRect b="0" l="0" r="11331" t="0"/>
          <a:stretch/>
        </p:blipFill>
        <p:spPr>
          <a:xfrm>
            <a:off x="6823150" y="309175"/>
            <a:ext cx="2237750" cy="3785649"/>
          </a:xfrm>
          <a:prstGeom prst="rect">
            <a:avLst/>
          </a:prstGeom>
          <a:noFill/>
          <a:ln cap="flat" cmpd="sng" w="9525">
            <a:solidFill>
              <a:schemeClr val="dk2"/>
            </a:solidFill>
            <a:prstDash val="solid"/>
            <a:round/>
            <a:headEnd len="med" w="med" type="none"/>
            <a:tailEnd len="med" w="med" type="none"/>
          </a:ln>
        </p:spPr>
      </p:pic>
      <p:pic>
        <p:nvPicPr>
          <p:cNvPr id="221" name="Shape 221"/>
          <p:cNvPicPr preferRelativeResize="0"/>
          <p:nvPr/>
        </p:nvPicPr>
        <p:blipFill>
          <a:blip r:embed="rId4">
            <a:alphaModFix/>
          </a:blip>
          <a:stretch>
            <a:fillRect/>
          </a:stretch>
        </p:blipFill>
        <p:spPr>
          <a:xfrm>
            <a:off x="5170400" y="1076273"/>
            <a:ext cx="1942650" cy="3089626"/>
          </a:xfrm>
          <a:prstGeom prst="rect">
            <a:avLst/>
          </a:prstGeom>
          <a:noFill/>
          <a:ln cap="flat" cmpd="sng" w="9525">
            <a:solidFill>
              <a:schemeClr val="dk2"/>
            </a:solidFill>
            <a:prstDash val="solid"/>
            <a:round/>
            <a:headEnd len="med" w="med" type="none"/>
            <a:tailEnd len="med" w="med" type="none"/>
          </a:ln>
        </p:spPr>
      </p:pic>
      <p:pic>
        <p:nvPicPr>
          <p:cNvPr id="222" name="Shape 222"/>
          <p:cNvPicPr preferRelativeResize="0"/>
          <p:nvPr/>
        </p:nvPicPr>
        <p:blipFill>
          <a:blip r:embed="rId5">
            <a:alphaModFix/>
          </a:blip>
          <a:stretch>
            <a:fillRect/>
          </a:stretch>
        </p:blipFill>
        <p:spPr>
          <a:xfrm>
            <a:off x="6547274" y="2955700"/>
            <a:ext cx="1394650" cy="2099549"/>
          </a:xfrm>
          <a:prstGeom prst="rect">
            <a:avLst/>
          </a:prstGeom>
          <a:noFill/>
          <a:ln cap="flat" cmpd="sng" w="9525">
            <a:solidFill>
              <a:schemeClr val="dk2"/>
            </a:solidFill>
            <a:prstDash val="solid"/>
            <a:round/>
            <a:headEnd len="med" w="med" type="none"/>
            <a:tailEnd len="med" w="med" type="none"/>
          </a:ln>
        </p:spPr>
      </p:pic>
      <p:pic>
        <p:nvPicPr>
          <p:cNvPr id="223" name="Shape 223"/>
          <p:cNvPicPr preferRelativeResize="0"/>
          <p:nvPr/>
        </p:nvPicPr>
        <p:blipFill rotWithShape="1">
          <a:blip r:embed="rId6">
            <a:alphaModFix/>
          </a:blip>
          <a:srcRect b="0" l="9509" r="5049" t="6611"/>
          <a:stretch/>
        </p:blipFill>
        <p:spPr>
          <a:xfrm>
            <a:off x="3390525" y="1651975"/>
            <a:ext cx="2013699" cy="3301400"/>
          </a:xfrm>
          <a:prstGeom prst="rect">
            <a:avLst/>
          </a:prstGeom>
          <a:noFill/>
          <a:ln cap="flat" cmpd="sng" w="9525">
            <a:solidFill>
              <a:srgbClr val="000000"/>
            </a:solidFill>
            <a:prstDash val="solid"/>
            <a:round/>
            <a:headEnd len="med" w="med" type="none"/>
            <a:tailEnd len="med" w="med" type="none"/>
          </a:ln>
        </p:spPr>
      </p:pic>
      <p:pic>
        <p:nvPicPr>
          <p:cNvPr id="224" name="Shape 224"/>
          <p:cNvPicPr preferRelativeResize="0"/>
          <p:nvPr/>
        </p:nvPicPr>
        <p:blipFill>
          <a:blip r:embed="rId7">
            <a:alphaModFix/>
          </a:blip>
          <a:stretch>
            <a:fillRect/>
          </a:stretch>
        </p:blipFill>
        <p:spPr>
          <a:xfrm>
            <a:off x="62750" y="170887"/>
            <a:ext cx="1797223" cy="4938173"/>
          </a:xfrm>
          <a:prstGeom prst="rect">
            <a:avLst/>
          </a:prstGeom>
          <a:noFill/>
          <a:ln cap="flat" cmpd="sng" w="9525">
            <a:solidFill>
              <a:srgbClr val="000000"/>
            </a:solidFill>
            <a:prstDash val="solid"/>
            <a:round/>
            <a:headEnd len="med" w="med" type="none"/>
            <a:tailEnd len="med" w="med" type="none"/>
          </a:ln>
        </p:spPr>
      </p:pic>
      <p:pic>
        <p:nvPicPr>
          <p:cNvPr id="225" name="Shape 225"/>
          <p:cNvPicPr preferRelativeResize="0"/>
          <p:nvPr/>
        </p:nvPicPr>
        <p:blipFill>
          <a:blip r:embed="rId8">
            <a:alphaModFix/>
          </a:blip>
          <a:stretch>
            <a:fillRect/>
          </a:stretch>
        </p:blipFill>
        <p:spPr>
          <a:xfrm>
            <a:off x="1763100" y="1266451"/>
            <a:ext cx="1942649" cy="2899450"/>
          </a:xfrm>
          <a:prstGeom prst="rect">
            <a:avLst/>
          </a:prstGeom>
          <a:noFill/>
          <a:ln cap="flat" cmpd="sng" w="9525">
            <a:solidFill>
              <a:schemeClr val="dk2"/>
            </a:solidFill>
            <a:prstDash val="solid"/>
            <a:round/>
            <a:headEnd len="med" w="med" type="none"/>
            <a:tailEnd len="med" w="med"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9" name="Shape 229"/>
        <p:cNvGrpSpPr/>
        <p:nvPr/>
      </p:nvGrpSpPr>
      <p:grpSpPr>
        <a:xfrm>
          <a:off x="0" y="0"/>
          <a:ext cx="0" cy="0"/>
          <a:chOff x="0" y="0"/>
          <a:chExt cx="0" cy="0"/>
        </a:xfrm>
      </p:grpSpPr>
      <p:sp>
        <p:nvSpPr>
          <p:cNvPr id="230" name="Shape 230"/>
          <p:cNvSpPr txBox="1"/>
          <p:nvPr>
            <p:ph type="ctrTitle"/>
          </p:nvPr>
        </p:nvSpPr>
        <p:spPr>
          <a:xfrm>
            <a:off x="311700" y="1351275"/>
            <a:ext cx="8520599" cy="2547299"/>
          </a:xfrm>
          <a:prstGeom prst="rect">
            <a:avLst/>
          </a:prstGeom>
        </p:spPr>
        <p:txBody>
          <a:bodyPr anchorCtr="0" anchor="t" bIns="91425" lIns="91425" rIns="91425" tIns="91425">
            <a:noAutofit/>
          </a:bodyPr>
          <a:lstStyle/>
          <a:p>
            <a:pPr lvl="0">
              <a:spcBef>
                <a:spcPts val="0"/>
              </a:spcBef>
              <a:buNone/>
            </a:pPr>
            <a:r>
              <a:rPr lang="en"/>
              <a:t>Fashion Terminology</a:t>
            </a:r>
          </a:p>
        </p:txBody>
      </p:sp>
      <p:sp>
        <p:nvSpPr>
          <p:cNvPr id="231" name="Shape 231"/>
          <p:cNvSpPr txBox="1"/>
          <p:nvPr>
            <p:ph idx="1" type="subTitle"/>
          </p:nvPr>
        </p:nvSpPr>
        <p:spPr>
          <a:xfrm>
            <a:off x="311700" y="3105875"/>
            <a:ext cx="8520599" cy="792600"/>
          </a:xfrm>
          <a:prstGeom prst="rect">
            <a:avLst/>
          </a:prstGeom>
        </p:spPr>
        <p:txBody>
          <a:bodyPr anchorCtr="0" anchor="t" bIns="91425" lIns="91425" rIns="91425" tIns="91425">
            <a:noAutofit/>
          </a:bodyPr>
          <a:lstStyle/>
          <a:p>
            <a:pPr lvl="0">
              <a:spcBef>
                <a:spcPts val="0"/>
              </a:spcBef>
              <a:buNone/>
            </a:pPr>
            <a:r>
              <a:rPr lang="en">
                <a:solidFill>
                  <a:srgbClr val="BF9000"/>
                </a:solidFill>
              </a:rPr>
              <a:t>Due February 10</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 name="Shape 235"/>
        <p:cNvGrpSpPr/>
        <p:nvPr/>
      </p:nvGrpSpPr>
      <p:grpSpPr>
        <a:xfrm>
          <a:off x="0" y="0"/>
          <a:ext cx="0" cy="0"/>
          <a:chOff x="0" y="0"/>
          <a:chExt cx="0" cy="0"/>
        </a:xfrm>
      </p:grpSpPr>
      <p:sp>
        <p:nvSpPr>
          <p:cNvPr id="236" name="Shape 236"/>
          <p:cNvSpPr txBox="1"/>
          <p:nvPr>
            <p:ph type="title"/>
          </p:nvPr>
        </p:nvSpPr>
        <p:spPr>
          <a:xfrm>
            <a:off x="311700" y="226750"/>
            <a:ext cx="8520599" cy="791100"/>
          </a:xfrm>
          <a:prstGeom prst="rect">
            <a:avLst/>
          </a:prstGeom>
        </p:spPr>
        <p:txBody>
          <a:bodyPr anchorCtr="0" anchor="t" bIns="91425" lIns="91425" rIns="91425" tIns="91425">
            <a:noAutofit/>
          </a:bodyPr>
          <a:lstStyle/>
          <a:p>
            <a:pPr lvl="0" algn="ctr">
              <a:spcBef>
                <a:spcPts val="0"/>
              </a:spcBef>
              <a:buNone/>
            </a:pPr>
            <a:r>
              <a:rPr lang="en" sz="4000"/>
              <a:t>Garment type-Pants</a:t>
            </a:r>
          </a:p>
        </p:txBody>
      </p:sp>
      <p:pic>
        <p:nvPicPr>
          <p:cNvPr id="237" name="Shape 237"/>
          <p:cNvPicPr preferRelativeResize="0"/>
          <p:nvPr/>
        </p:nvPicPr>
        <p:blipFill>
          <a:blip r:embed="rId3">
            <a:alphaModFix/>
          </a:blip>
          <a:stretch>
            <a:fillRect/>
          </a:stretch>
        </p:blipFill>
        <p:spPr>
          <a:xfrm>
            <a:off x="2206350" y="1273250"/>
            <a:ext cx="1696659" cy="3685124"/>
          </a:xfrm>
          <a:prstGeom prst="rect">
            <a:avLst/>
          </a:prstGeom>
          <a:noFill/>
          <a:ln>
            <a:noFill/>
          </a:ln>
        </p:spPr>
      </p:pic>
      <p:pic>
        <p:nvPicPr>
          <p:cNvPr id="238" name="Shape 238"/>
          <p:cNvPicPr preferRelativeResize="0"/>
          <p:nvPr/>
        </p:nvPicPr>
        <p:blipFill>
          <a:blip r:embed="rId4">
            <a:alphaModFix/>
          </a:blip>
          <a:stretch>
            <a:fillRect/>
          </a:stretch>
        </p:blipFill>
        <p:spPr>
          <a:xfrm>
            <a:off x="4365951" y="1299951"/>
            <a:ext cx="1294774" cy="3631700"/>
          </a:xfrm>
          <a:prstGeom prst="rect">
            <a:avLst/>
          </a:prstGeom>
          <a:noFill/>
          <a:ln>
            <a:noFill/>
          </a:ln>
        </p:spPr>
      </p:pic>
      <p:pic>
        <p:nvPicPr>
          <p:cNvPr id="239" name="Shape 239"/>
          <p:cNvPicPr preferRelativeResize="0"/>
          <p:nvPr/>
        </p:nvPicPr>
        <p:blipFill>
          <a:blip r:embed="rId5">
            <a:alphaModFix/>
          </a:blip>
          <a:stretch>
            <a:fillRect/>
          </a:stretch>
        </p:blipFill>
        <p:spPr>
          <a:xfrm>
            <a:off x="6033574" y="1299950"/>
            <a:ext cx="1171574" cy="3627856"/>
          </a:xfrm>
          <a:prstGeom prst="rect">
            <a:avLst/>
          </a:prstGeom>
          <a:noFill/>
          <a:ln>
            <a:noFill/>
          </a:ln>
        </p:spPr>
      </p:pic>
      <p:pic>
        <p:nvPicPr>
          <p:cNvPr id="240" name="Shape 240"/>
          <p:cNvPicPr preferRelativeResize="0"/>
          <p:nvPr/>
        </p:nvPicPr>
        <p:blipFill>
          <a:blip r:embed="rId6">
            <a:alphaModFix/>
          </a:blip>
          <a:stretch>
            <a:fillRect/>
          </a:stretch>
        </p:blipFill>
        <p:spPr>
          <a:xfrm>
            <a:off x="7459041" y="1299938"/>
            <a:ext cx="1484260" cy="3631700"/>
          </a:xfrm>
          <a:prstGeom prst="rect">
            <a:avLst/>
          </a:prstGeom>
          <a:noFill/>
          <a:ln>
            <a:noFill/>
          </a:ln>
        </p:spPr>
      </p:pic>
      <p:pic>
        <p:nvPicPr>
          <p:cNvPr id="241" name="Shape 241"/>
          <p:cNvPicPr preferRelativeResize="0"/>
          <p:nvPr/>
        </p:nvPicPr>
        <p:blipFill>
          <a:blip r:embed="rId7">
            <a:alphaModFix/>
          </a:blip>
          <a:stretch>
            <a:fillRect/>
          </a:stretch>
        </p:blipFill>
        <p:spPr>
          <a:xfrm>
            <a:off x="498550" y="1273225"/>
            <a:ext cx="1171575" cy="3685136"/>
          </a:xfrm>
          <a:prstGeom prst="rect">
            <a:avLst/>
          </a:prstGeom>
          <a:noFill/>
          <a:ln>
            <a:noFill/>
          </a:ln>
        </p:spPr>
      </p:pic>
      <p:sp>
        <p:nvSpPr>
          <p:cNvPr id="242" name="Shape 242"/>
          <p:cNvSpPr txBox="1"/>
          <p:nvPr/>
        </p:nvSpPr>
        <p:spPr>
          <a:xfrm>
            <a:off x="134650" y="1152475"/>
            <a:ext cx="873600" cy="301200"/>
          </a:xfrm>
          <a:prstGeom prst="rect">
            <a:avLst/>
          </a:prstGeom>
          <a:solidFill>
            <a:srgbClr val="FFFF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1200">
                <a:latin typeface="Coming Soon"/>
                <a:ea typeface="Coming Soon"/>
                <a:cs typeface="Coming Soon"/>
                <a:sym typeface="Coming Soon"/>
              </a:rPr>
              <a:t>Cigarette</a:t>
            </a:r>
          </a:p>
        </p:txBody>
      </p:sp>
      <p:sp>
        <p:nvSpPr>
          <p:cNvPr id="243" name="Shape 243"/>
          <p:cNvSpPr txBox="1"/>
          <p:nvPr/>
        </p:nvSpPr>
        <p:spPr>
          <a:xfrm>
            <a:off x="1756375" y="1152475"/>
            <a:ext cx="716700" cy="301200"/>
          </a:xfrm>
          <a:prstGeom prst="rect">
            <a:avLst/>
          </a:prstGeom>
          <a:solidFill>
            <a:srgbClr val="FFFF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200">
                <a:latin typeface="Coming Soon"/>
                <a:ea typeface="Coming Soon"/>
                <a:cs typeface="Coming Soon"/>
                <a:sym typeface="Coming Soon"/>
              </a:rPr>
              <a:t>Palazzo</a:t>
            </a:r>
          </a:p>
        </p:txBody>
      </p:sp>
      <p:sp>
        <p:nvSpPr>
          <p:cNvPr id="244" name="Shape 244"/>
          <p:cNvSpPr txBox="1"/>
          <p:nvPr/>
        </p:nvSpPr>
        <p:spPr>
          <a:xfrm>
            <a:off x="4011537" y="1152475"/>
            <a:ext cx="790500" cy="301200"/>
          </a:xfrm>
          <a:prstGeom prst="rect">
            <a:avLst/>
          </a:prstGeom>
          <a:solidFill>
            <a:srgbClr val="FFFF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200">
                <a:latin typeface="Coming Soon"/>
                <a:ea typeface="Coming Soon"/>
                <a:cs typeface="Coming Soon"/>
                <a:sym typeface="Coming Soon"/>
              </a:rPr>
              <a:t>Boot Cut</a:t>
            </a:r>
          </a:p>
        </p:txBody>
      </p:sp>
      <p:sp>
        <p:nvSpPr>
          <p:cNvPr id="245" name="Shape 245"/>
          <p:cNvSpPr txBox="1"/>
          <p:nvPr/>
        </p:nvSpPr>
        <p:spPr>
          <a:xfrm>
            <a:off x="5738675" y="1152475"/>
            <a:ext cx="657900" cy="301200"/>
          </a:xfrm>
          <a:prstGeom prst="rect">
            <a:avLst/>
          </a:prstGeom>
          <a:solidFill>
            <a:srgbClr val="FFFF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200">
                <a:latin typeface="Coming Soon"/>
                <a:ea typeface="Coming Soon"/>
                <a:cs typeface="Coming Soon"/>
                <a:sym typeface="Coming Soon"/>
              </a:rPr>
              <a:t>Jogger</a:t>
            </a:r>
          </a:p>
        </p:txBody>
      </p:sp>
      <p:sp>
        <p:nvSpPr>
          <p:cNvPr id="246" name="Shape 246"/>
          <p:cNvSpPr txBox="1"/>
          <p:nvPr/>
        </p:nvSpPr>
        <p:spPr>
          <a:xfrm>
            <a:off x="7333100" y="1152475"/>
            <a:ext cx="716700" cy="301200"/>
          </a:xfrm>
          <a:prstGeom prst="rect">
            <a:avLst/>
          </a:prstGeom>
          <a:solidFill>
            <a:srgbClr val="FFFF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200">
                <a:latin typeface="Coming Soon"/>
                <a:ea typeface="Coming Soon"/>
                <a:cs typeface="Coming Soon"/>
                <a:sym typeface="Coming Soon"/>
              </a:rPr>
              <a:t>Trouser</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825125" y="226750"/>
            <a:ext cx="4715399" cy="1382399"/>
          </a:xfrm>
          <a:prstGeom prst="rect">
            <a:avLst/>
          </a:prstGeom>
        </p:spPr>
        <p:txBody>
          <a:bodyPr anchorCtr="0" anchor="t" bIns="91425" lIns="91425" rIns="91425" tIns="91425">
            <a:noAutofit/>
          </a:bodyPr>
          <a:lstStyle/>
          <a:p>
            <a:pPr lvl="0" rtl="0" algn="ctr">
              <a:spcBef>
                <a:spcPts val="0"/>
              </a:spcBef>
              <a:buNone/>
            </a:pPr>
            <a:r>
              <a:rPr lang="en" u="sng"/>
              <a:t>Draped</a:t>
            </a:r>
          </a:p>
          <a:p>
            <a:pPr lvl="0" algn="ctr">
              <a:spcBef>
                <a:spcPts val="0"/>
              </a:spcBef>
              <a:buNone/>
            </a:pPr>
            <a:r>
              <a:rPr lang="en" sz="3000"/>
              <a:t>Dress</a:t>
            </a:r>
          </a:p>
        </p:txBody>
      </p:sp>
      <p:pic>
        <p:nvPicPr>
          <p:cNvPr id="252" name="Shape 252"/>
          <p:cNvPicPr preferRelativeResize="0"/>
          <p:nvPr/>
        </p:nvPicPr>
        <p:blipFill rotWithShape="1">
          <a:blip r:embed="rId3">
            <a:alphaModFix/>
          </a:blip>
          <a:srcRect b="5935" l="0" r="0" t="0"/>
          <a:stretch/>
        </p:blipFill>
        <p:spPr>
          <a:xfrm>
            <a:off x="6268388" y="0"/>
            <a:ext cx="2045461" cy="51435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txBox="1"/>
          <p:nvPr>
            <p:ph type="title"/>
          </p:nvPr>
        </p:nvSpPr>
        <p:spPr>
          <a:xfrm>
            <a:off x="444125" y="226750"/>
            <a:ext cx="4715399" cy="1371300"/>
          </a:xfrm>
          <a:prstGeom prst="rect">
            <a:avLst/>
          </a:prstGeom>
        </p:spPr>
        <p:txBody>
          <a:bodyPr anchorCtr="0" anchor="t" bIns="91425" lIns="91425" rIns="91425" tIns="91425">
            <a:noAutofit/>
          </a:bodyPr>
          <a:lstStyle/>
          <a:p>
            <a:pPr lvl="0" rtl="0" algn="ctr">
              <a:spcBef>
                <a:spcPts val="0"/>
              </a:spcBef>
              <a:buNone/>
            </a:pPr>
            <a:r>
              <a:rPr lang="en" u="sng"/>
              <a:t>Tailored</a:t>
            </a:r>
          </a:p>
          <a:p>
            <a:pPr lvl="0" rtl="0" algn="ctr">
              <a:spcBef>
                <a:spcPts val="0"/>
              </a:spcBef>
              <a:buNone/>
            </a:pPr>
            <a:r>
              <a:rPr lang="en" sz="3000"/>
              <a:t>Dress</a:t>
            </a:r>
          </a:p>
        </p:txBody>
      </p:sp>
      <p:pic>
        <p:nvPicPr>
          <p:cNvPr id="258" name="Shape 258"/>
          <p:cNvPicPr preferRelativeResize="0"/>
          <p:nvPr/>
        </p:nvPicPr>
        <p:blipFill>
          <a:blip r:embed="rId3">
            <a:alphaModFix/>
          </a:blip>
          <a:stretch>
            <a:fillRect/>
          </a:stretch>
        </p:blipFill>
        <p:spPr>
          <a:xfrm>
            <a:off x="5646021" y="0"/>
            <a:ext cx="3262908" cy="51435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sp>
        <p:nvSpPr>
          <p:cNvPr id="263" name="Shape 263"/>
          <p:cNvSpPr txBox="1"/>
          <p:nvPr>
            <p:ph type="title"/>
          </p:nvPr>
        </p:nvSpPr>
        <p:spPr>
          <a:xfrm>
            <a:off x="266325" y="215650"/>
            <a:ext cx="8677800" cy="1138200"/>
          </a:xfrm>
          <a:prstGeom prst="rect">
            <a:avLst/>
          </a:prstGeom>
        </p:spPr>
        <p:txBody>
          <a:bodyPr anchorCtr="0" anchor="ctr" bIns="91425" lIns="91425" rIns="91425" tIns="91425">
            <a:noAutofit/>
          </a:bodyPr>
          <a:lstStyle/>
          <a:p>
            <a:pPr lvl="0" rtl="0" algn="ctr">
              <a:spcBef>
                <a:spcPts val="0"/>
              </a:spcBef>
              <a:buNone/>
            </a:pPr>
            <a:r>
              <a:rPr lang="en" u="sng"/>
              <a:t>TRENDING</a:t>
            </a:r>
          </a:p>
          <a:p>
            <a:pPr lvl="0" rtl="0" algn="ctr">
              <a:spcBef>
                <a:spcPts val="0"/>
              </a:spcBef>
              <a:buNone/>
            </a:pPr>
            <a:r>
              <a:rPr lang="en" sz="3000"/>
              <a:t>Long drapey jackets </a:t>
            </a:r>
          </a:p>
        </p:txBody>
      </p:sp>
      <p:pic>
        <p:nvPicPr>
          <p:cNvPr id="264" name="Shape 264"/>
          <p:cNvPicPr preferRelativeResize="0"/>
          <p:nvPr/>
        </p:nvPicPr>
        <p:blipFill>
          <a:blip r:embed="rId3">
            <a:alphaModFix/>
          </a:blip>
          <a:stretch>
            <a:fillRect/>
          </a:stretch>
        </p:blipFill>
        <p:spPr>
          <a:xfrm>
            <a:off x="3456161" y="1446275"/>
            <a:ext cx="1489274" cy="3613249"/>
          </a:xfrm>
          <a:prstGeom prst="rect">
            <a:avLst/>
          </a:prstGeom>
          <a:noFill/>
          <a:ln cap="flat" cmpd="sng" w="9525">
            <a:solidFill>
              <a:srgbClr val="000000"/>
            </a:solidFill>
            <a:prstDash val="solid"/>
            <a:round/>
            <a:headEnd len="med" w="med" type="none"/>
            <a:tailEnd len="med" w="med" type="none"/>
          </a:ln>
        </p:spPr>
      </p:pic>
      <p:pic>
        <p:nvPicPr>
          <p:cNvPr id="265" name="Shape 265"/>
          <p:cNvPicPr preferRelativeResize="0"/>
          <p:nvPr/>
        </p:nvPicPr>
        <p:blipFill rotWithShape="1">
          <a:blip r:embed="rId4">
            <a:alphaModFix/>
          </a:blip>
          <a:srcRect b="0" l="9569" r="8496" t="4297"/>
          <a:stretch/>
        </p:blipFill>
        <p:spPr>
          <a:xfrm>
            <a:off x="780444" y="1446274"/>
            <a:ext cx="2038205" cy="3613251"/>
          </a:xfrm>
          <a:prstGeom prst="rect">
            <a:avLst/>
          </a:prstGeom>
          <a:noFill/>
          <a:ln cap="flat" cmpd="sng" w="9525">
            <a:solidFill>
              <a:srgbClr val="000000"/>
            </a:solidFill>
            <a:prstDash val="solid"/>
            <a:round/>
            <a:headEnd len="med" w="med" type="none"/>
            <a:tailEnd len="med" w="med" type="none"/>
          </a:ln>
        </p:spPr>
      </p:pic>
      <p:pic>
        <p:nvPicPr>
          <p:cNvPr id="266" name="Shape 266"/>
          <p:cNvPicPr preferRelativeResize="0"/>
          <p:nvPr/>
        </p:nvPicPr>
        <p:blipFill>
          <a:blip r:embed="rId5">
            <a:alphaModFix/>
          </a:blip>
          <a:stretch>
            <a:fillRect/>
          </a:stretch>
        </p:blipFill>
        <p:spPr>
          <a:xfrm>
            <a:off x="5465100" y="1400925"/>
            <a:ext cx="2774629" cy="3703949"/>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0" name="Shape 270"/>
        <p:cNvGrpSpPr/>
        <p:nvPr/>
      </p:nvGrpSpPr>
      <p:grpSpPr>
        <a:xfrm>
          <a:off x="0" y="0"/>
          <a:ext cx="0" cy="0"/>
          <a:chOff x="0" y="0"/>
          <a:chExt cx="0" cy="0"/>
        </a:xfrm>
      </p:grpSpPr>
      <p:sp>
        <p:nvSpPr>
          <p:cNvPr id="271" name="Shape 271"/>
          <p:cNvSpPr txBox="1"/>
          <p:nvPr>
            <p:ph type="title"/>
          </p:nvPr>
        </p:nvSpPr>
        <p:spPr>
          <a:xfrm>
            <a:off x="540300" y="226750"/>
            <a:ext cx="5958299" cy="1437899"/>
          </a:xfrm>
          <a:prstGeom prst="rect">
            <a:avLst/>
          </a:prstGeom>
        </p:spPr>
        <p:txBody>
          <a:bodyPr anchorCtr="0" anchor="t" bIns="91425" lIns="91425" rIns="91425" tIns="91425">
            <a:noAutofit/>
          </a:bodyPr>
          <a:lstStyle/>
          <a:p>
            <a:pPr lvl="0" rtl="0" algn="ctr">
              <a:spcBef>
                <a:spcPts val="0"/>
              </a:spcBef>
              <a:buNone/>
            </a:pPr>
            <a:r>
              <a:rPr lang="en" u="sng"/>
              <a:t>Fad</a:t>
            </a:r>
          </a:p>
          <a:p>
            <a:pPr lvl="0" rtl="0" algn="ctr">
              <a:spcBef>
                <a:spcPts val="0"/>
              </a:spcBef>
              <a:buNone/>
            </a:pPr>
            <a:r>
              <a:rPr lang="en" sz="3000"/>
              <a:t>Blanket Scarf</a:t>
            </a:r>
          </a:p>
        </p:txBody>
      </p:sp>
      <p:pic>
        <p:nvPicPr>
          <p:cNvPr id="272" name="Shape 272"/>
          <p:cNvPicPr preferRelativeResize="0"/>
          <p:nvPr/>
        </p:nvPicPr>
        <p:blipFill rotWithShape="1">
          <a:blip r:embed="rId3">
            <a:alphaModFix/>
          </a:blip>
          <a:srcRect b="2957" l="0" r="0" t="9553"/>
          <a:stretch/>
        </p:blipFill>
        <p:spPr>
          <a:xfrm>
            <a:off x="6749850" y="0"/>
            <a:ext cx="1901262" cy="5143501"/>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6" name="Shape 276"/>
        <p:cNvGrpSpPr/>
        <p:nvPr/>
      </p:nvGrpSpPr>
      <p:grpSpPr>
        <a:xfrm>
          <a:off x="0" y="0"/>
          <a:ext cx="0" cy="0"/>
          <a:chOff x="0" y="0"/>
          <a:chExt cx="0" cy="0"/>
        </a:xfrm>
      </p:grpSpPr>
      <p:sp>
        <p:nvSpPr>
          <p:cNvPr id="277" name="Shape 277"/>
          <p:cNvSpPr txBox="1"/>
          <p:nvPr>
            <p:ph type="title"/>
          </p:nvPr>
        </p:nvSpPr>
        <p:spPr>
          <a:xfrm>
            <a:off x="290800" y="204550"/>
            <a:ext cx="4799099" cy="1515600"/>
          </a:xfrm>
          <a:prstGeom prst="rect">
            <a:avLst/>
          </a:prstGeom>
        </p:spPr>
        <p:txBody>
          <a:bodyPr anchorCtr="0" anchor="t" bIns="91425" lIns="91425" rIns="91425" tIns="91425">
            <a:noAutofit/>
          </a:bodyPr>
          <a:lstStyle/>
          <a:p>
            <a:pPr lvl="0" rtl="0" algn="ctr">
              <a:spcBef>
                <a:spcPts val="0"/>
              </a:spcBef>
              <a:buNone/>
            </a:pPr>
            <a:r>
              <a:rPr lang="en" u="sng"/>
              <a:t>classic</a:t>
            </a:r>
          </a:p>
          <a:p>
            <a:pPr lvl="0" rtl="0" algn="ctr">
              <a:spcBef>
                <a:spcPts val="0"/>
              </a:spcBef>
              <a:buNone/>
            </a:pPr>
            <a:r>
              <a:rPr lang="en" sz="3600"/>
              <a:t>Pencil Skirt</a:t>
            </a:r>
          </a:p>
        </p:txBody>
      </p:sp>
      <p:pic>
        <p:nvPicPr>
          <p:cNvPr id="278" name="Shape 278"/>
          <p:cNvPicPr preferRelativeResize="0"/>
          <p:nvPr/>
        </p:nvPicPr>
        <p:blipFill>
          <a:blip r:embed="rId3">
            <a:alphaModFix/>
          </a:blip>
          <a:stretch>
            <a:fillRect/>
          </a:stretch>
        </p:blipFill>
        <p:spPr>
          <a:xfrm>
            <a:off x="5296176" y="0"/>
            <a:ext cx="1564147" cy="5143499"/>
          </a:xfrm>
          <a:prstGeom prst="rect">
            <a:avLst/>
          </a:prstGeom>
          <a:noFill/>
          <a:ln cap="flat" cmpd="sng" w="9525">
            <a:solidFill>
              <a:schemeClr val="dk1"/>
            </a:solidFill>
            <a:prstDash val="solid"/>
            <a:round/>
            <a:headEnd len="med" w="med" type="none"/>
            <a:tailEnd len="med" w="med" type="none"/>
          </a:ln>
        </p:spPr>
      </p:pic>
      <p:pic>
        <p:nvPicPr>
          <p:cNvPr id="279" name="Shape 279"/>
          <p:cNvPicPr preferRelativeResize="0"/>
          <p:nvPr/>
        </p:nvPicPr>
        <p:blipFill>
          <a:blip r:embed="rId4">
            <a:alphaModFix/>
          </a:blip>
          <a:stretch>
            <a:fillRect/>
          </a:stretch>
        </p:blipFill>
        <p:spPr>
          <a:xfrm>
            <a:off x="7066608" y="0"/>
            <a:ext cx="1872983" cy="5143500"/>
          </a:xfrm>
          <a:prstGeom prst="rect">
            <a:avLst/>
          </a:prstGeom>
          <a:noFill/>
          <a:ln cap="flat" cmpd="sng" w="9525">
            <a:solidFill>
              <a:schemeClr val="dk1"/>
            </a:solidFill>
            <a:prstDash val="solid"/>
            <a:round/>
            <a:headEnd len="med" w="med" type="none"/>
            <a:tailEnd len="med" w="med"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 name="Shape 283"/>
        <p:cNvGrpSpPr/>
        <p:nvPr/>
      </p:nvGrpSpPr>
      <p:grpSpPr>
        <a:xfrm>
          <a:off x="0" y="0"/>
          <a:ext cx="0" cy="0"/>
          <a:chOff x="0" y="0"/>
          <a:chExt cx="0" cy="0"/>
        </a:xfrm>
      </p:grpSpPr>
      <p:sp>
        <p:nvSpPr>
          <p:cNvPr id="284" name="Shape 284"/>
          <p:cNvSpPr txBox="1"/>
          <p:nvPr>
            <p:ph type="ctrTitle"/>
          </p:nvPr>
        </p:nvSpPr>
        <p:spPr>
          <a:xfrm>
            <a:off x="311700" y="1012050"/>
            <a:ext cx="8520599" cy="3123600"/>
          </a:xfrm>
          <a:prstGeom prst="rect">
            <a:avLst/>
          </a:prstGeom>
        </p:spPr>
        <p:txBody>
          <a:bodyPr anchorCtr="0" anchor="t" bIns="91425" lIns="91425" rIns="91425" tIns="91425">
            <a:noAutofit/>
          </a:bodyPr>
          <a:lstStyle/>
          <a:p>
            <a:pPr lvl="0">
              <a:spcBef>
                <a:spcPts val="0"/>
              </a:spcBef>
              <a:buNone/>
            </a:pPr>
            <a:r>
              <a:rPr lang="en" sz="6000"/>
              <a:t>Wardrobe tips</a:t>
            </a:r>
          </a:p>
        </p:txBody>
      </p:sp>
      <p:sp>
        <p:nvSpPr>
          <p:cNvPr id="285" name="Shape 285"/>
          <p:cNvSpPr txBox="1"/>
          <p:nvPr>
            <p:ph idx="1" type="subTitle"/>
          </p:nvPr>
        </p:nvSpPr>
        <p:spPr>
          <a:xfrm>
            <a:off x="799000" y="2039075"/>
            <a:ext cx="7446300" cy="792600"/>
          </a:xfrm>
          <a:prstGeom prst="rect">
            <a:avLst/>
          </a:prstGeom>
        </p:spPr>
        <p:txBody>
          <a:bodyPr anchorCtr="0" anchor="t" bIns="91425" lIns="91425" rIns="91425" tIns="91425">
            <a:noAutofit/>
          </a:bodyPr>
          <a:lstStyle/>
          <a:p>
            <a:pPr lvl="0" rtl="0">
              <a:spcBef>
                <a:spcPts val="0"/>
              </a:spcBef>
              <a:buNone/>
            </a:pPr>
            <a:r>
              <a:rPr lang="en">
                <a:latin typeface="Coming Soon"/>
                <a:ea typeface="Coming Soon"/>
                <a:cs typeface="Coming Soon"/>
                <a:sym typeface="Coming Soon"/>
              </a:rPr>
              <a:t>How to have a great, complete, </a:t>
            </a:r>
          </a:p>
          <a:p>
            <a:pPr lvl="0" rtl="0">
              <a:spcBef>
                <a:spcPts val="0"/>
              </a:spcBef>
              <a:buNone/>
            </a:pPr>
            <a:r>
              <a:rPr lang="en">
                <a:latin typeface="Coming Soon"/>
                <a:ea typeface="Coming Soon"/>
                <a:cs typeface="Coming Soon"/>
                <a:sym typeface="Coming Soon"/>
              </a:rPr>
              <a:t>&amp; organized wardrobe</a:t>
            </a:r>
          </a:p>
          <a:p>
            <a:pPr lvl="0" rtl="0">
              <a:spcBef>
                <a:spcPts val="0"/>
              </a:spcBef>
              <a:buNone/>
            </a:pPr>
            <a:r>
              <a:t/>
            </a:r>
            <a:endParaRPr sz="1800">
              <a:latin typeface="Coming Soon"/>
              <a:ea typeface="Coming Soon"/>
              <a:cs typeface="Coming Soon"/>
              <a:sym typeface="Coming Soon"/>
            </a:endParaRPr>
          </a:p>
          <a:p>
            <a:pPr lvl="0">
              <a:spcBef>
                <a:spcPts val="0"/>
              </a:spcBef>
              <a:buNone/>
            </a:pPr>
            <a:r>
              <a:rPr lang="en">
                <a:solidFill>
                  <a:srgbClr val="BF9000"/>
                </a:solidFill>
              </a:rPr>
              <a:t>Due February 12</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type="title"/>
          </p:nvPr>
        </p:nvSpPr>
        <p:spPr>
          <a:xfrm>
            <a:off x="311700" y="2150850"/>
            <a:ext cx="8520600" cy="841800"/>
          </a:xfrm>
          <a:prstGeom prst="rect">
            <a:avLst/>
          </a:prstGeom>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 name="Shape 289"/>
        <p:cNvGrpSpPr/>
        <p:nvPr/>
      </p:nvGrpSpPr>
      <p:grpSpPr>
        <a:xfrm>
          <a:off x="0" y="0"/>
          <a:ext cx="0" cy="0"/>
          <a:chOff x="0" y="0"/>
          <a:chExt cx="0" cy="0"/>
        </a:xfrm>
      </p:grpSpPr>
      <p:sp>
        <p:nvSpPr>
          <p:cNvPr id="290" name="Shape 290"/>
          <p:cNvSpPr txBox="1"/>
          <p:nvPr>
            <p:ph type="title"/>
          </p:nvPr>
        </p:nvSpPr>
        <p:spPr>
          <a:xfrm>
            <a:off x="311700" y="226750"/>
            <a:ext cx="8520599" cy="791100"/>
          </a:xfrm>
          <a:prstGeom prst="rect">
            <a:avLst/>
          </a:prstGeom>
        </p:spPr>
        <p:txBody>
          <a:bodyPr anchorCtr="0" anchor="t" bIns="91425" lIns="91425" rIns="91425" tIns="91425">
            <a:noAutofit/>
          </a:bodyPr>
          <a:lstStyle/>
          <a:p>
            <a:pPr lvl="0">
              <a:spcBef>
                <a:spcPts val="0"/>
              </a:spcBef>
              <a:buNone/>
            </a:pPr>
            <a:r>
              <a:rPr lang="en"/>
              <a:t>Wardrobe Tips</a:t>
            </a:r>
          </a:p>
        </p:txBody>
      </p:sp>
      <p:sp>
        <p:nvSpPr>
          <p:cNvPr id="291" name="Shape 291"/>
          <p:cNvSpPr txBox="1"/>
          <p:nvPr>
            <p:ph idx="1" type="body"/>
          </p:nvPr>
        </p:nvSpPr>
        <p:spPr>
          <a:xfrm>
            <a:off x="311700" y="1152475"/>
            <a:ext cx="8520599" cy="3696900"/>
          </a:xfrm>
          <a:prstGeom prst="rect">
            <a:avLst/>
          </a:prstGeom>
        </p:spPr>
        <p:txBody>
          <a:bodyPr anchorCtr="0" anchor="t" bIns="91425" lIns="91425" rIns="91425" tIns="91425">
            <a:noAutofit/>
          </a:bodyPr>
          <a:lstStyle/>
          <a:p>
            <a:pPr lvl="0" rtl="0">
              <a:spcBef>
                <a:spcPts val="0"/>
              </a:spcBef>
              <a:buNone/>
            </a:pPr>
            <a:r>
              <a:rPr lang="en"/>
              <a:t>Imagine you write for Buzzfeed, ___ or a blog.  Write an article with 5 ways to develop a great, complete &amp; organized wardrobe</a:t>
            </a:r>
          </a:p>
          <a:p>
            <a:pPr indent="-368300" lvl="0" marL="457200" rtl="0">
              <a:spcBef>
                <a:spcPts val="0"/>
              </a:spcBef>
              <a:buSzPct val="100000"/>
              <a:buFont typeface="Coming Soon"/>
            </a:pPr>
            <a:r>
              <a:rPr lang="en" sz="2200">
                <a:latin typeface="Coming Soon"/>
                <a:ea typeface="Coming Soon"/>
                <a:cs typeface="Coming Soon"/>
                <a:sym typeface="Coming Soon"/>
              </a:rPr>
              <a:t>Do some research &amp; write to an audience </a:t>
            </a:r>
          </a:p>
          <a:p>
            <a:pPr indent="-368300" lvl="0" marL="457200" rtl="0">
              <a:spcBef>
                <a:spcPts val="0"/>
              </a:spcBef>
              <a:buSzPct val="100000"/>
              <a:buFont typeface="Coming Soon"/>
            </a:pPr>
            <a:r>
              <a:rPr lang="en" sz="2200">
                <a:latin typeface="Coming Soon"/>
                <a:ea typeface="Coming Soon"/>
                <a:cs typeface="Coming Soon"/>
                <a:sym typeface="Coming Soon"/>
              </a:rPr>
              <a:t>Think Buzzfeed/Blog article, the kind of thing that if you found it on Pinterest you’d click on it &amp; pin!</a:t>
            </a:r>
          </a:p>
          <a:p>
            <a:pPr lvl="0">
              <a:spcBef>
                <a:spcPts val="0"/>
              </a:spcBef>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sp>
        <p:nvSpPr>
          <p:cNvPr id="296" name="Shape 296"/>
          <p:cNvSpPr txBox="1"/>
          <p:nvPr>
            <p:ph type="title"/>
          </p:nvPr>
        </p:nvSpPr>
        <p:spPr>
          <a:xfrm>
            <a:off x="311700" y="226750"/>
            <a:ext cx="8520599" cy="791100"/>
          </a:xfrm>
          <a:prstGeom prst="rect">
            <a:avLst/>
          </a:prstGeom>
        </p:spPr>
        <p:txBody>
          <a:bodyPr anchorCtr="0" anchor="t" bIns="91425" lIns="91425" rIns="91425" tIns="91425">
            <a:noAutofit/>
          </a:bodyPr>
          <a:lstStyle/>
          <a:p>
            <a:pPr lvl="0" rtl="0">
              <a:spcBef>
                <a:spcPts val="0"/>
              </a:spcBef>
              <a:buNone/>
            </a:pPr>
            <a:r>
              <a:rPr lang="en"/>
              <a:t>Wardrobe Tips</a:t>
            </a:r>
          </a:p>
        </p:txBody>
      </p:sp>
      <p:sp>
        <p:nvSpPr>
          <p:cNvPr id="297" name="Shape 297"/>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AutoNum type="arabicPeriod"/>
            </a:pPr>
            <a:r>
              <a:rPr lang="en"/>
              <a:t>Title your “Article”</a:t>
            </a:r>
          </a:p>
          <a:p>
            <a:pPr indent="-228600" lvl="0" marL="457200" rtl="0">
              <a:spcBef>
                <a:spcPts val="0"/>
              </a:spcBef>
              <a:buAutoNum type="arabicPeriod"/>
            </a:pPr>
            <a:r>
              <a:rPr lang="en"/>
              <a:t>Come up with 5 tips (in your own words, no plagerizing)</a:t>
            </a:r>
          </a:p>
          <a:p>
            <a:pPr indent="-228600" lvl="0" marL="457200" rtl="0">
              <a:spcBef>
                <a:spcPts val="0"/>
              </a:spcBef>
              <a:buAutoNum type="arabicPeriod"/>
            </a:pPr>
            <a:r>
              <a:rPr lang="en"/>
              <a:t>Each tip should have a picture or gif</a:t>
            </a:r>
          </a:p>
          <a:p>
            <a:pPr indent="-228600" lvl="0" marL="457200" rtl="0">
              <a:spcBef>
                <a:spcPts val="0"/>
              </a:spcBef>
              <a:buAutoNum type="arabicPeriod"/>
            </a:pPr>
            <a:r>
              <a:rPr lang="en"/>
              <a:t>Works cited page (at least 4 sources)</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x="0" y="0"/>
          <a:ext cx="0" cy="0"/>
          <a:chOff x="0" y="0"/>
          <a:chExt cx="0" cy="0"/>
        </a:xfrm>
      </p:grpSpPr>
      <p:sp>
        <p:nvSpPr>
          <p:cNvPr id="302" name="Shape 302"/>
          <p:cNvSpPr txBox="1"/>
          <p:nvPr>
            <p:ph type="ctrTitle"/>
          </p:nvPr>
        </p:nvSpPr>
        <p:spPr>
          <a:xfrm>
            <a:off x="235500" y="1058650"/>
            <a:ext cx="8654700" cy="2859899"/>
          </a:xfrm>
          <a:prstGeom prst="rect">
            <a:avLst/>
          </a:prstGeom>
        </p:spPr>
        <p:txBody>
          <a:bodyPr anchorCtr="0" anchor="t" bIns="91425" lIns="91425" rIns="91425" tIns="91425">
            <a:noAutofit/>
          </a:bodyPr>
          <a:lstStyle/>
          <a:p>
            <a:pPr lvl="0">
              <a:spcBef>
                <a:spcPts val="0"/>
              </a:spcBef>
              <a:buNone/>
            </a:pPr>
            <a:r>
              <a:rPr lang="en" sz="4800"/>
              <a:t>5 tips for an enviable wardrobe</a:t>
            </a:r>
          </a:p>
        </p:txBody>
      </p:sp>
      <p:sp>
        <p:nvSpPr>
          <p:cNvPr id="303" name="Shape 303"/>
          <p:cNvSpPr txBox="1"/>
          <p:nvPr>
            <p:ph idx="1" type="subTitle"/>
          </p:nvPr>
        </p:nvSpPr>
        <p:spPr>
          <a:xfrm>
            <a:off x="311700" y="2953475"/>
            <a:ext cx="8520599" cy="7926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sp>
        <p:nvSpPr>
          <p:cNvPr id="308" name="Shape 308"/>
          <p:cNvSpPr txBox="1"/>
          <p:nvPr>
            <p:ph type="title"/>
          </p:nvPr>
        </p:nvSpPr>
        <p:spPr>
          <a:xfrm>
            <a:off x="311700" y="226750"/>
            <a:ext cx="8520599" cy="791100"/>
          </a:xfrm>
          <a:prstGeom prst="rect">
            <a:avLst/>
          </a:prstGeom>
        </p:spPr>
        <p:txBody>
          <a:bodyPr anchorCtr="0" anchor="t" bIns="91425" lIns="91425" rIns="91425" tIns="91425">
            <a:noAutofit/>
          </a:bodyPr>
          <a:lstStyle/>
          <a:p>
            <a:pPr lvl="0" algn="ctr">
              <a:spcBef>
                <a:spcPts val="0"/>
              </a:spcBef>
              <a:buNone/>
            </a:pPr>
            <a:r>
              <a:rPr lang="en" sz="4600"/>
              <a:t>1. Define your style</a:t>
            </a:r>
          </a:p>
        </p:txBody>
      </p:sp>
      <p:sp>
        <p:nvSpPr>
          <p:cNvPr id="309" name="Shape 309"/>
          <p:cNvSpPr txBox="1"/>
          <p:nvPr>
            <p:ph idx="1" type="body"/>
          </p:nvPr>
        </p:nvSpPr>
        <p:spPr>
          <a:xfrm>
            <a:off x="235500" y="1152475"/>
            <a:ext cx="4715399" cy="3719099"/>
          </a:xfrm>
          <a:prstGeom prst="rect">
            <a:avLst/>
          </a:prstGeom>
        </p:spPr>
        <p:txBody>
          <a:bodyPr anchorCtr="0" anchor="t" bIns="91425" lIns="91425" rIns="91425" tIns="91425">
            <a:noAutofit/>
          </a:bodyPr>
          <a:lstStyle/>
          <a:p>
            <a:pPr lvl="0" rtl="0">
              <a:spcBef>
                <a:spcPts val="0"/>
              </a:spcBef>
              <a:buNone/>
            </a:pPr>
            <a:r>
              <a:rPr lang="en" sz="1800">
                <a:latin typeface="Coming Soon"/>
                <a:ea typeface="Coming Soon"/>
                <a:cs typeface="Coming Soon"/>
                <a:sym typeface="Coming Soon"/>
              </a:rPr>
              <a:t>Easiest way to create a vision board is definitely pinterest!  Take some time to define your ideal style.  </a:t>
            </a:r>
          </a:p>
          <a:p>
            <a:pPr lvl="0" rtl="0">
              <a:spcBef>
                <a:spcPts val="0"/>
              </a:spcBef>
              <a:buNone/>
            </a:pPr>
            <a:r>
              <a:rPr lang="en" sz="1800">
                <a:latin typeface="Coming Soon"/>
                <a:ea typeface="Coming Soon"/>
                <a:cs typeface="Coming Soon"/>
                <a:sym typeface="Coming Soon"/>
              </a:rPr>
              <a:t>Once you have a vision for where you want to go with your style, you’ll have a reference to keep in mind every time you find yourself getting stumped on the other steps!</a:t>
            </a:r>
          </a:p>
          <a:p>
            <a:pPr lvl="0">
              <a:spcBef>
                <a:spcPts val="0"/>
              </a:spcBef>
              <a:buNone/>
            </a:pPr>
            <a:r>
              <a:t/>
            </a:r>
            <a:endParaRPr sz="1800">
              <a:latin typeface="Coming Soon"/>
              <a:ea typeface="Coming Soon"/>
              <a:cs typeface="Coming Soon"/>
              <a:sym typeface="Coming Soon"/>
            </a:endParaRPr>
          </a:p>
        </p:txBody>
      </p:sp>
      <p:pic>
        <p:nvPicPr>
          <p:cNvPr id="310" name="Shape 310"/>
          <p:cNvPicPr preferRelativeResize="0"/>
          <p:nvPr/>
        </p:nvPicPr>
        <p:blipFill>
          <a:blip r:embed="rId3">
            <a:alphaModFix/>
          </a:blip>
          <a:stretch>
            <a:fillRect/>
          </a:stretch>
        </p:blipFill>
        <p:spPr>
          <a:xfrm>
            <a:off x="5180950" y="1152475"/>
            <a:ext cx="3719100" cy="37191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sp>
        <p:nvSpPr>
          <p:cNvPr id="315" name="Shape 315"/>
          <p:cNvSpPr txBox="1"/>
          <p:nvPr>
            <p:ph type="title"/>
          </p:nvPr>
        </p:nvSpPr>
        <p:spPr>
          <a:xfrm>
            <a:off x="3896650" y="150550"/>
            <a:ext cx="5171100" cy="1282500"/>
          </a:xfrm>
          <a:prstGeom prst="rect">
            <a:avLst/>
          </a:prstGeom>
        </p:spPr>
        <p:txBody>
          <a:bodyPr anchorCtr="0" anchor="t" bIns="91425" lIns="91425" rIns="91425" tIns="91425">
            <a:noAutofit/>
          </a:bodyPr>
          <a:lstStyle/>
          <a:p>
            <a:pPr lvl="0" algn="ctr">
              <a:spcBef>
                <a:spcPts val="0"/>
              </a:spcBef>
              <a:buNone/>
            </a:pPr>
            <a:r>
              <a:rPr lang="en" sz="3500"/>
              <a:t>2. Clear out &amp; Take Inventory</a:t>
            </a:r>
          </a:p>
        </p:txBody>
      </p:sp>
      <p:sp>
        <p:nvSpPr>
          <p:cNvPr id="316" name="Shape 316"/>
          <p:cNvSpPr txBox="1"/>
          <p:nvPr>
            <p:ph idx="1" type="body"/>
          </p:nvPr>
        </p:nvSpPr>
        <p:spPr>
          <a:xfrm>
            <a:off x="3893600" y="1575775"/>
            <a:ext cx="5171100" cy="3437099"/>
          </a:xfrm>
          <a:prstGeom prst="rect">
            <a:avLst/>
          </a:prstGeom>
        </p:spPr>
        <p:txBody>
          <a:bodyPr anchorCtr="0" anchor="t" bIns="91425" lIns="91425" rIns="91425" tIns="91425">
            <a:noAutofit/>
          </a:bodyPr>
          <a:lstStyle/>
          <a:p>
            <a:pPr lvl="0" rtl="0">
              <a:spcBef>
                <a:spcPts val="0"/>
              </a:spcBef>
              <a:buNone/>
            </a:pPr>
            <a:r>
              <a:rPr lang="en" sz="1400">
                <a:latin typeface="Coming Soon"/>
                <a:ea typeface="Coming Soon"/>
                <a:cs typeface="Coming Soon"/>
                <a:sym typeface="Coming Soon"/>
              </a:rPr>
              <a:t>Now that you know exactly what you want out of your wardrobe it’s time to see what you have in your wardrobe!  Pull everything out of your closet and make decisions based on 2 criteria:</a:t>
            </a:r>
          </a:p>
          <a:p>
            <a:pPr indent="-317500" lvl="0" marL="457200" rtl="0">
              <a:spcBef>
                <a:spcPts val="0"/>
              </a:spcBef>
              <a:buSzPct val="100000"/>
              <a:buFont typeface="Coming Soon"/>
              <a:buAutoNum type="arabicPeriod"/>
            </a:pPr>
            <a:r>
              <a:rPr lang="en" sz="1400">
                <a:latin typeface="Coming Soon"/>
                <a:ea typeface="Coming Soon"/>
                <a:cs typeface="Coming Soon"/>
                <a:sym typeface="Coming Soon"/>
              </a:rPr>
              <a:t>Does this align with your wardrobe vision?</a:t>
            </a:r>
          </a:p>
          <a:p>
            <a:pPr indent="-317500" lvl="0" marL="457200" rtl="0">
              <a:spcBef>
                <a:spcPts val="0"/>
              </a:spcBef>
              <a:buSzPct val="100000"/>
              <a:buFont typeface="Coming Soon"/>
              <a:buAutoNum type="arabicPeriod"/>
            </a:pPr>
            <a:r>
              <a:rPr lang="en" sz="1400">
                <a:latin typeface="Coming Soon"/>
                <a:ea typeface="Coming Soon"/>
                <a:cs typeface="Coming Soon"/>
                <a:sym typeface="Coming Soon"/>
              </a:rPr>
              <a:t>Does this spark joy?</a:t>
            </a:r>
          </a:p>
          <a:p>
            <a:pPr lvl="0">
              <a:spcBef>
                <a:spcPts val="0"/>
              </a:spcBef>
              <a:buNone/>
            </a:pPr>
            <a:r>
              <a:rPr lang="en" sz="1400">
                <a:latin typeface="Coming Soon"/>
                <a:ea typeface="Coming Soon"/>
                <a:cs typeface="Coming Soon"/>
                <a:sym typeface="Coming Soon"/>
              </a:rPr>
              <a:t>If you haven’t read “The Life-Changing Magic of Tidying Up: The Japanese Art of Decluttering &amp; Organizing” by Marie Kondo, well you better do it soon.  The KonMari method is a game changer to say the least.  But here is the big take away: if it doesn’t bring you joy GET RID OF IT!</a:t>
            </a:r>
          </a:p>
        </p:txBody>
      </p:sp>
      <p:pic>
        <p:nvPicPr>
          <p:cNvPr id="317" name="Shape 317"/>
          <p:cNvPicPr preferRelativeResize="0"/>
          <p:nvPr/>
        </p:nvPicPr>
        <p:blipFill>
          <a:blip r:embed="rId3">
            <a:alphaModFix/>
          </a:blip>
          <a:stretch>
            <a:fillRect/>
          </a:stretch>
        </p:blipFill>
        <p:spPr>
          <a:xfrm>
            <a:off x="101350" y="149812"/>
            <a:ext cx="3634350" cy="4843874"/>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1" name="Shape 321"/>
        <p:cNvGrpSpPr/>
        <p:nvPr/>
      </p:nvGrpSpPr>
      <p:grpSpPr>
        <a:xfrm>
          <a:off x="0" y="0"/>
          <a:ext cx="0" cy="0"/>
          <a:chOff x="0" y="0"/>
          <a:chExt cx="0" cy="0"/>
        </a:xfrm>
      </p:grpSpPr>
      <p:sp>
        <p:nvSpPr>
          <p:cNvPr id="322" name="Shape 322"/>
          <p:cNvSpPr txBox="1"/>
          <p:nvPr>
            <p:ph type="title"/>
          </p:nvPr>
        </p:nvSpPr>
        <p:spPr>
          <a:xfrm>
            <a:off x="311700" y="226750"/>
            <a:ext cx="8520599" cy="791100"/>
          </a:xfrm>
          <a:prstGeom prst="rect">
            <a:avLst/>
          </a:prstGeom>
        </p:spPr>
        <p:txBody>
          <a:bodyPr anchorCtr="0" anchor="t" bIns="91425" lIns="91425" rIns="91425" tIns="91425">
            <a:noAutofit/>
          </a:bodyPr>
          <a:lstStyle/>
          <a:p>
            <a:pPr lvl="0" algn="ctr">
              <a:spcBef>
                <a:spcPts val="0"/>
              </a:spcBef>
              <a:buNone/>
            </a:pPr>
            <a:r>
              <a:rPr lang="en" sz="4000"/>
              <a:t>3. Make a Shopping List</a:t>
            </a:r>
          </a:p>
        </p:txBody>
      </p:sp>
      <p:sp>
        <p:nvSpPr>
          <p:cNvPr id="323" name="Shape 323"/>
          <p:cNvSpPr txBox="1"/>
          <p:nvPr>
            <p:ph idx="1" type="body"/>
          </p:nvPr>
        </p:nvSpPr>
        <p:spPr>
          <a:xfrm>
            <a:off x="109475" y="1128900"/>
            <a:ext cx="4384799" cy="3785999"/>
          </a:xfrm>
          <a:prstGeom prst="rect">
            <a:avLst/>
          </a:prstGeom>
        </p:spPr>
        <p:txBody>
          <a:bodyPr anchorCtr="0" anchor="t" bIns="91425" lIns="91425" rIns="91425" tIns="91425">
            <a:noAutofit/>
          </a:bodyPr>
          <a:lstStyle/>
          <a:p>
            <a:pPr lvl="0" rtl="0">
              <a:spcBef>
                <a:spcPts val="0"/>
              </a:spcBef>
              <a:buNone/>
            </a:pPr>
            <a:r>
              <a:rPr lang="en" sz="1500">
                <a:latin typeface="Coming Soon"/>
                <a:ea typeface="Coming Soon"/>
                <a:cs typeface="Coming Soon"/>
                <a:sym typeface="Coming Soon"/>
              </a:rPr>
              <a:t>Ok, what’s left in your closet is stuff that brings you joy. Awesome. </a:t>
            </a:r>
          </a:p>
          <a:p>
            <a:pPr lvl="0" rtl="0">
              <a:spcBef>
                <a:spcPts val="0"/>
              </a:spcBef>
              <a:buNone/>
            </a:pPr>
            <a:r>
              <a:rPr lang="en" sz="1500">
                <a:latin typeface="Coming Soon"/>
                <a:ea typeface="Coming Soon"/>
                <a:cs typeface="Coming Soon"/>
                <a:sym typeface="Coming Soon"/>
              </a:rPr>
              <a:t>Chances are you just realized that you don’t have some pretty important basics.  There are probably some beautiful things on that vision board you’re dying for also. </a:t>
            </a:r>
          </a:p>
          <a:p>
            <a:pPr lvl="0">
              <a:spcBef>
                <a:spcPts val="0"/>
              </a:spcBef>
              <a:buNone/>
            </a:pPr>
            <a:r>
              <a:rPr lang="en" sz="1500">
                <a:latin typeface="Coming Soon"/>
                <a:ea typeface="Coming Soon"/>
                <a:cs typeface="Coming Soon"/>
                <a:sym typeface="Coming Soon"/>
              </a:rPr>
              <a:t>Before you run off to the store though, make a detail list.  So you need a black dress - what details should it have? Long or short sleeve? Above the knee or maxi? Know what you’re looking for so you don’t walk away more crap!</a:t>
            </a:r>
          </a:p>
        </p:txBody>
      </p:sp>
      <p:pic>
        <p:nvPicPr>
          <p:cNvPr id="324" name="Shape 324"/>
          <p:cNvPicPr preferRelativeResize="0"/>
          <p:nvPr/>
        </p:nvPicPr>
        <p:blipFill rotWithShape="1">
          <a:blip r:embed="rId3">
            <a:alphaModFix/>
          </a:blip>
          <a:srcRect b="0" l="0" r="0" t="11652"/>
          <a:stretch/>
        </p:blipFill>
        <p:spPr>
          <a:xfrm>
            <a:off x="4605275" y="1128875"/>
            <a:ext cx="4440324" cy="3786025"/>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8" name="Shape 328"/>
        <p:cNvGrpSpPr/>
        <p:nvPr/>
      </p:nvGrpSpPr>
      <p:grpSpPr>
        <a:xfrm>
          <a:off x="0" y="0"/>
          <a:ext cx="0" cy="0"/>
          <a:chOff x="0" y="0"/>
          <a:chExt cx="0" cy="0"/>
        </a:xfrm>
      </p:grpSpPr>
      <p:sp>
        <p:nvSpPr>
          <p:cNvPr id="329" name="Shape 329"/>
          <p:cNvSpPr txBox="1"/>
          <p:nvPr>
            <p:ph type="title"/>
          </p:nvPr>
        </p:nvSpPr>
        <p:spPr>
          <a:xfrm>
            <a:off x="311700" y="226750"/>
            <a:ext cx="8520599" cy="791100"/>
          </a:xfrm>
          <a:prstGeom prst="rect">
            <a:avLst/>
          </a:prstGeom>
        </p:spPr>
        <p:txBody>
          <a:bodyPr anchorCtr="0" anchor="t" bIns="91425" lIns="91425" rIns="91425" tIns="91425">
            <a:noAutofit/>
          </a:bodyPr>
          <a:lstStyle/>
          <a:p>
            <a:pPr lvl="0" algn="ctr">
              <a:spcBef>
                <a:spcPts val="0"/>
              </a:spcBef>
              <a:buNone/>
            </a:pPr>
            <a:r>
              <a:rPr lang="en"/>
              <a:t>4. Shop!</a:t>
            </a:r>
          </a:p>
        </p:txBody>
      </p:sp>
      <p:sp>
        <p:nvSpPr>
          <p:cNvPr id="330" name="Shape 330"/>
          <p:cNvSpPr txBox="1"/>
          <p:nvPr>
            <p:ph idx="1" type="body"/>
          </p:nvPr>
        </p:nvSpPr>
        <p:spPr>
          <a:xfrm>
            <a:off x="3042075" y="1152475"/>
            <a:ext cx="5914800" cy="3830100"/>
          </a:xfrm>
          <a:prstGeom prst="rect">
            <a:avLst/>
          </a:prstGeom>
        </p:spPr>
        <p:txBody>
          <a:bodyPr anchorCtr="0" anchor="t" bIns="91425" lIns="91425" rIns="91425" tIns="91425">
            <a:noAutofit/>
          </a:bodyPr>
          <a:lstStyle/>
          <a:p>
            <a:pPr lvl="0" rtl="0">
              <a:spcBef>
                <a:spcPts val="0"/>
              </a:spcBef>
              <a:buNone/>
            </a:pPr>
            <a:r>
              <a:rPr lang="en" sz="1800">
                <a:latin typeface="Coming Soon"/>
                <a:ea typeface="Coming Soon"/>
                <a:cs typeface="Coming Soon"/>
                <a:sym typeface="Coming Soon"/>
              </a:rPr>
              <a:t>Alright, you have your vision board, you’ve decluttered your closet and you found the holes in your wardrobe.  </a:t>
            </a:r>
          </a:p>
          <a:p>
            <a:pPr lvl="0" rtl="0">
              <a:spcBef>
                <a:spcPts val="0"/>
              </a:spcBef>
              <a:buNone/>
            </a:pPr>
            <a:r>
              <a:rPr lang="en" sz="1800">
                <a:latin typeface="Coming Soon"/>
                <a:ea typeface="Coming Soon"/>
                <a:cs typeface="Coming Soon"/>
                <a:sym typeface="Coming Soon"/>
              </a:rPr>
              <a:t>NOW you can shop!  </a:t>
            </a:r>
          </a:p>
          <a:p>
            <a:pPr lvl="0">
              <a:spcBef>
                <a:spcPts val="0"/>
              </a:spcBef>
              <a:buNone/>
            </a:pPr>
            <a:r>
              <a:rPr lang="en" sz="1800">
                <a:latin typeface="Coming Soon"/>
                <a:ea typeface="Coming Soon"/>
                <a:cs typeface="Coming Soon"/>
                <a:sym typeface="Coming Soon"/>
              </a:rPr>
              <a:t>Make sure you invest a little into the classic pieces on your list like a little black dress.  Also, continue to ask yourself that ever-appropriate KonMari question, </a:t>
            </a:r>
            <a:r>
              <a:rPr b="1" lang="en" sz="1800">
                <a:solidFill>
                  <a:srgbClr val="BF9000"/>
                </a:solidFill>
                <a:latin typeface="Coming Soon"/>
                <a:ea typeface="Coming Soon"/>
                <a:cs typeface="Coming Soon"/>
                <a:sym typeface="Coming Soon"/>
              </a:rPr>
              <a:t>“Does this spark joy???”</a:t>
            </a:r>
          </a:p>
        </p:txBody>
      </p:sp>
      <p:pic>
        <p:nvPicPr>
          <p:cNvPr id="331" name="Shape 331"/>
          <p:cNvPicPr preferRelativeResize="0"/>
          <p:nvPr/>
        </p:nvPicPr>
        <p:blipFill>
          <a:blip r:embed="rId3">
            <a:alphaModFix/>
          </a:blip>
          <a:stretch>
            <a:fillRect/>
          </a:stretch>
        </p:blipFill>
        <p:spPr>
          <a:xfrm>
            <a:off x="255200" y="1152475"/>
            <a:ext cx="2658644" cy="38301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5" name="Shape 335"/>
        <p:cNvGrpSpPr/>
        <p:nvPr/>
      </p:nvGrpSpPr>
      <p:grpSpPr>
        <a:xfrm>
          <a:off x="0" y="0"/>
          <a:ext cx="0" cy="0"/>
          <a:chOff x="0" y="0"/>
          <a:chExt cx="0" cy="0"/>
        </a:xfrm>
      </p:grpSpPr>
      <p:sp>
        <p:nvSpPr>
          <p:cNvPr id="336" name="Shape 336"/>
          <p:cNvSpPr txBox="1"/>
          <p:nvPr>
            <p:ph type="title"/>
          </p:nvPr>
        </p:nvSpPr>
        <p:spPr>
          <a:xfrm>
            <a:off x="235500" y="226750"/>
            <a:ext cx="8721299" cy="791100"/>
          </a:xfrm>
          <a:prstGeom prst="rect">
            <a:avLst/>
          </a:prstGeom>
        </p:spPr>
        <p:txBody>
          <a:bodyPr anchorCtr="0" anchor="t" bIns="91425" lIns="91425" rIns="91425" tIns="91425">
            <a:noAutofit/>
          </a:bodyPr>
          <a:lstStyle/>
          <a:p>
            <a:pPr lvl="0">
              <a:spcBef>
                <a:spcPts val="0"/>
              </a:spcBef>
              <a:buNone/>
            </a:pPr>
            <a:r>
              <a:rPr lang="en" sz="3600"/>
              <a:t>5. keep the clutter at bay</a:t>
            </a:r>
          </a:p>
        </p:txBody>
      </p:sp>
      <p:sp>
        <p:nvSpPr>
          <p:cNvPr id="337" name="Shape 337"/>
          <p:cNvSpPr txBox="1"/>
          <p:nvPr>
            <p:ph idx="1" type="body"/>
          </p:nvPr>
        </p:nvSpPr>
        <p:spPr>
          <a:xfrm>
            <a:off x="235500" y="1152475"/>
            <a:ext cx="4227000" cy="3416400"/>
          </a:xfrm>
          <a:prstGeom prst="rect">
            <a:avLst/>
          </a:prstGeom>
        </p:spPr>
        <p:txBody>
          <a:bodyPr anchorCtr="0" anchor="t" bIns="91425" lIns="91425" rIns="91425" tIns="91425">
            <a:noAutofit/>
          </a:bodyPr>
          <a:lstStyle/>
          <a:p>
            <a:pPr lvl="0">
              <a:spcBef>
                <a:spcPts val="0"/>
              </a:spcBef>
              <a:buNone/>
            </a:pPr>
            <a:r>
              <a:rPr lang="en" sz="1800">
                <a:latin typeface="Coming Soon"/>
                <a:ea typeface="Coming Soon"/>
                <a:cs typeface="Coming Soon"/>
                <a:sym typeface="Coming Soon"/>
              </a:rPr>
              <a:t>There may be a few items still lurking in your closet that you think you’ll wear or you’ve promised yourself you’d find a way to wear but, well, you just won’t.  Use the hanger-flip trick to weed out these lingering buggers &amp; convince yourself once &amp; for all to get rid of them!</a:t>
            </a:r>
          </a:p>
        </p:txBody>
      </p:sp>
      <p:pic>
        <p:nvPicPr>
          <p:cNvPr id="338" name="Shape 338"/>
          <p:cNvPicPr preferRelativeResize="0"/>
          <p:nvPr/>
        </p:nvPicPr>
        <p:blipFill>
          <a:blip r:embed="rId3">
            <a:alphaModFix/>
          </a:blip>
          <a:stretch>
            <a:fillRect/>
          </a:stretch>
        </p:blipFill>
        <p:spPr>
          <a:xfrm>
            <a:off x="4651150" y="1152475"/>
            <a:ext cx="4290325" cy="3904499"/>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x="0" y="0"/>
          <a:ext cx="0" cy="0"/>
          <a:chOff x="0" y="0"/>
          <a:chExt cx="0" cy="0"/>
        </a:xfrm>
      </p:grpSpPr>
      <p:sp>
        <p:nvSpPr>
          <p:cNvPr id="343" name="Shape 343"/>
          <p:cNvSpPr txBox="1"/>
          <p:nvPr>
            <p:ph type="title"/>
          </p:nvPr>
        </p:nvSpPr>
        <p:spPr>
          <a:xfrm>
            <a:off x="311700" y="226750"/>
            <a:ext cx="8520599" cy="791100"/>
          </a:xfrm>
          <a:prstGeom prst="rect">
            <a:avLst/>
          </a:prstGeom>
        </p:spPr>
        <p:txBody>
          <a:bodyPr anchorCtr="0" anchor="t" bIns="91425" lIns="91425" rIns="91425" tIns="91425">
            <a:noAutofit/>
          </a:bodyPr>
          <a:lstStyle/>
          <a:p>
            <a:pPr lvl="0" algn="ctr">
              <a:spcBef>
                <a:spcPts val="0"/>
              </a:spcBef>
              <a:buNone/>
            </a:pPr>
            <a:r>
              <a:rPr lang="en"/>
              <a:t>Works Cited</a:t>
            </a:r>
          </a:p>
        </p:txBody>
      </p:sp>
      <p:sp>
        <p:nvSpPr>
          <p:cNvPr id="344" name="Shape 344"/>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rPr lang="en" sz="1800">
                <a:solidFill>
                  <a:srgbClr val="000000"/>
                </a:solidFill>
                <a:latin typeface="Coming Soon"/>
                <a:ea typeface="Coming Soon"/>
                <a:cs typeface="Coming Soon"/>
                <a:sym typeface="Coming Soon"/>
                <a:hlinkClick r:id="rId3"/>
              </a:rPr>
              <a:t>http://www.in-dependent.org/blog/updateonabudget</a:t>
            </a:r>
          </a:p>
          <a:p>
            <a:pPr lvl="0" rtl="0">
              <a:spcBef>
                <a:spcPts val="0"/>
              </a:spcBef>
              <a:buNone/>
            </a:pPr>
            <a:r>
              <a:rPr lang="en" sz="1800">
                <a:solidFill>
                  <a:srgbClr val="000000"/>
                </a:solidFill>
                <a:latin typeface="Coming Soon"/>
                <a:ea typeface="Coming Soon"/>
                <a:cs typeface="Coming Soon"/>
                <a:sym typeface="Coming Soon"/>
                <a:hlinkClick r:id="rId4"/>
              </a:rPr>
              <a:t>http://theblissfulmind.com/2015/03/23/creating-a-capsule-wardrobe/</a:t>
            </a:r>
          </a:p>
          <a:p>
            <a:pPr lvl="0" rtl="0">
              <a:spcBef>
                <a:spcPts val="0"/>
              </a:spcBef>
              <a:buNone/>
            </a:pPr>
            <a:r>
              <a:rPr lang="en" sz="1800">
                <a:solidFill>
                  <a:srgbClr val="000000"/>
                </a:solidFill>
                <a:latin typeface="Coming Soon"/>
                <a:ea typeface="Coming Soon"/>
                <a:cs typeface="Coming Soon"/>
                <a:sym typeface="Coming Soon"/>
              </a:rPr>
              <a:t>“The Life-Changing Magic of Tidying Up: The Japanese Art of Decluttering &amp; Organizing” -Marie Kondo</a:t>
            </a:r>
          </a:p>
          <a:p>
            <a:pPr lvl="0" rtl="0">
              <a:spcBef>
                <a:spcPts val="0"/>
              </a:spcBef>
              <a:buNone/>
            </a:pPr>
            <a:r>
              <a:rPr lang="en" sz="1800">
                <a:solidFill>
                  <a:srgbClr val="000000"/>
                </a:solidFill>
                <a:latin typeface="Coming Soon"/>
                <a:ea typeface="Coming Soon"/>
                <a:cs typeface="Coming Soon"/>
                <a:sym typeface="Coming Soon"/>
                <a:hlinkClick r:id="rId5"/>
              </a:rPr>
              <a:t>http://www.buzzfeed.com/alessiasantoro/my-closet-overfloweth-with-ill-fitting-shit?utm_term=.umboB84Jk</a:t>
            </a:r>
          </a:p>
          <a:p>
            <a:pPr lvl="0" rtl="0">
              <a:spcBef>
                <a:spcPts val="0"/>
              </a:spcBef>
              <a:buNone/>
            </a:pPr>
            <a:r>
              <a:rPr lang="en" sz="1800">
                <a:solidFill>
                  <a:srgbClr val="000000"/>
                </a:solidFill>
                <a:latin typeface="Coming Soon"/>
                <a:ea typeface="Coming Soon"/>
                <a:cs typeface="Coming Soon"/>
                <a:sym typeface="Coming Soon"/>
                <a:hlinkClick r:id="rId6"/>
              </a:rPr>
              <a:t>http://lifegoalsmag.com/minimalist-wardrobe-checklist/</a:t>
            </a:r>
          </a:p>
          <a:p>
            <a:pPr lvl="0" rtl="0">
              <a:spcBef>
                <a:spcPts val="0"/>
              </a:spcBef>
              <a:buClr>
                <a:schemeClr val="dk1"/>
              </a:buClr>
              <a:buSzPct val="61111"/>
              <a:buFont typeface="Arial"/>
              <a:buNone/>
            </a:pPr>
            <a:r>
              <a:t/>
            </a:r>
            <a:endParaRPr sz="1800">
              <a:solidFill>
                <a:srgbClr val="000000"/>
              </a:solidFill>
              <a:latin typeface="Coming Soon"/>
              <a:ea typeface="Coming Soon"/>
              <a:cs typeface="Coming Soon"/>
              <a:sym typeface="Coming Soon"/>
            </a:endParaRPr>
          </a:p>
          <a:p>
            <a:pPr lvl="0">
              <a:spcBef>
                <a:spcPts val="0"/>
              </a:spcBef>
              <a:buNone/>
            </a:pPr>
            <a:r>
              <a:t/>
            </a:r>
            <a:endParaRPr sz="18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sp>
        <p:nvSpPr>
          <p:cNvPr id="349" name="Shape 349"/>
          <p:cNvSpPr txBox="1"/>
          <p:nvPr>
            <p:ph type="ctrTitle"/>
          </p:nvPr>
        </p:nvSpPr>
        <p:spPr>
          <a:xfrm>
            <a:off x="311708" y="781525"/>
            <a:ext cx="8520600" cy="2052600"/>
          </a:xfrm>
          <a:prstGeom prst="rect">
            <a:avLst/>
          </a:prstGeom>
        </p:spPr>
        <p:txBody>
          <a:bodyPr anchorCtr="0" anchor="b" bIns="91425" lIns="91425" rIns="91425" tIns="91425">
            <a:noAutofit/>
          </a:bodyPr>
          <a:lstStyle/>
          <a:p>
            <a:pPr lvl="0" rtl="0">
              <a:spcBef>
                <a:spcPts val="0"/>
              </a:spcBef>
              <a:buNone/>
            </a:pPr>
            <a:r>
              <a:rPr lang="en"/>
              <a:t>World &amp; U.S. </a:t>
            </a:r>
          </a:p>
          <a:p>
            <a:pPr lvl="0" rtl="0">
              <a:spcBef>
                <a:spcPts val="0"/>
              </a:spcBef>
              <a:buNone/>
            </a:pPr>
            <a:r>
              <a:rPr lang="en"/>
              <a:t>Fashion Capitals</a:t>
            </a:r>
          </a:p>
        </p:txBody>
      </p:sp>
      <p:sp>
        <p:nvSpPr>
          <p:cNvPr id="350" name="Shape 350"/>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sp>
        <p:nvSpPr>
          <p:cNvPr id="155" name="Shape 155"/>
          <p:cNvSpPr txBox="1"/>
          <p:nvPr>
            <p:ph type="ctrTitle"/>
          </p:nvPr>
        </p:nvSpPr>
        <p:spPr>
          <a:xfrm>
            <a:off x="311700" y="970275"/>
            <a:ext cx="8520599" cy="3177000"/>
          </a:xfrm>
          <a:prstGeom prst="rect">
            <a:avLst/>
          </a:prstGeom>
        </p:spPr>
        <p:txBody>
          <a:bodyPr anchorCtr="0" anchor="t" bIns="91425" lIns="91425" rIns="91425" tIns="91425">
            <a:noAutofit/>
          </a:bodyPr>
          <a:lstStyle/>
          <a:p>
            <a:pPr lvl="0">
              <a:spcBef>
                <a:spcPts val="0"/>
              </a:spcBef>
              <a:buNone/>
            </a:pPr>
            <a:r>
              <a:rPr lang="en"/>
              <a:t>fashion merchandising portfolio</a:t>
            </a:r>
          </a:p>
        </p:txBody>
      </p:sp>
      <p:sp>
        <p:nvSpPr>
          <p:cNvPr id="156" name="Shape 156"/>
          <p:cNvSpPr txBox="1"/>
          <p:nvPr>
            <p:ph idx="1" type="subTitle"/>
          </p:nvPr>
        </p:nvSpPr>
        <p:spPr>
          <a:xfrm>
            <a:off x="311700" y="3483800"/>
            <a:ext cx="8520599" cy="643199"/>
          </a:xfrm>
          <a:prstGeom prst="rect">
            <a:avLst/>
          </a:prstGeom>
        </p:spPr>
        <p:txBody>
          <a:bodyPr anchorCtr="0" anchor="t" bIns="91425" lIns="91425" rIns="91425" tIns="91425">
            <a:noAutofit/>
          </a:bodyPr>
          <a:lstStyle/>
          <a:p>
            <a:pPr lvl="0">
              <a:spcBef>
                <a:spcPts val="0"/>
              </a:spcBef>
              <a:buNone/>
            </a:pPr>
            <a:r>
              <a:rPr lang="en" sz="3000">
                <a:latin typeface="Architects Daughter"/>
                <a:ea typeface="Architects Daughter"/>
                <a:cs typeface="Architects Daughter"/>
                <a:sym typeface="Architects Daughter"/>
              </a:rPr>
              <a:t>By Mrs. King</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4" name="Shape 354"/>
        <p:cNvGrpSpPr/>
        <p:nvPr/>
      </p:nvGrpSpPr>
      <p:grpSpPr>
        <a:xfrm>
          <a:off x="0" y="0"/>
          <a:ext cx="0" cy="0"/>
          <a:chOff x="0" y="0"/>
          <a:chExt cx="0" cy="0"/>
        </a:xfrm>
      </p:grpSpPr>
      <p:sp>
        <p:nvSpPr>
          <p:cNvPr id="355" name="Shape 35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Find Info &amp; Pics for the following cities </a:t>
            </a:r>
          </a:p>
        </p:txBody>
      </p:sp>
      <p:sp>
        <p:nvSpPr>
          <p:cNvPr id="356" name="Shape 356"/>
          <p:cNvSpPr txBox="1"/>
          <p:nvPr>
            <p:ph idx="1" type="body"/>
          </p:nvPr>
        </p:nvSpPr>
        <p:spPr>
          <a:xfrm>
            <a:off x="311700" y="1179174"/>
            <a:ext cx="8520600" cy="3724800"/>
          </a:xfrm>
          <a:prstGeom prst="rect">
            <a:avLst/>
          </a:prstGeom>
        </p:spPr>
        <p:txBody>
          <a:bodyPr anchorCtr="0" anchor="t" bIns="91425" lIns="91425" rIns="91425" tIns="91425">
            <a:noAutofit/>
          </a:bodyPr>
          <a:lstStyle/>
          <a:p>
            <a:pPr lvl="0" rtl="0">
              <a:spcBef>
                <a:spcPts val="0"/>
              </a:spcBef>
              <a:buNone/>
            </a:pPr>
            <a:r>
              <a:rPr lang="en"/>
              <a:t>WORLD CAPITALS:</a:t>
            </a:r>
          </a:p>
          <a:p>
            <a:pPr indent="-228600" lvl="0" marL="457200" rtl="0">
              <a:spcBef>
                <a:spcPts val="0"/>
              </a:spcBef>
              <a:buFont typeface="Coming Soon"/>
            </a:pPr>
            <a:r>
              <a:rPr lang="en"/>
              <a:t>Paris, France</a:t>
            </a:r>
          </a:p>
          <a:p>
            <a:pPr indent="-228600" lvl="0" marL="457200" rtl="0">
              <a:spcBef>
                <a:spcPts val="0"/>
              </a:spcBef>
              <a:buFont typeface="Coming Soon"/>
            </a:pPr>
            <a:r>
              <a:rPr lang="en"/>
              <a:t>Milan, Italy</a:t>
            </a:r>
          </a:p>
          <a:p>
            <a:pPr indent="-228600" lvl="0" marL="457200" rtl="0">
              <a:spcBef>
                <a:spcPts val="0"/>
              </a:spcBef>
              <a:buFont typeface="Coming Soon"/>
            </a:pPr>
            <a:r>
              <a:rPr lang="en"/>
              <a:t>London, England</a:t>
            </a:r>
          </a:p>
          <a:p>
            <a:pPr indent="-228600" lvl="0" marL="457200" rtl="0">
              <a:spcBef>
                <a:spcPts val="0"/>
              </a:spcBef>
              <a:buFont typeface="Coming Soon"/>
            </a:pPr>
            <a:r>
              <a:rPr lang="en"/>
              <a:t>Tokyo, Japan</a:t>
            </a:r>
          </a:p>
          <a:p>
            <a:pPr lvl="0" rtl="0">
              <a:spcBef>
                <a:spcPts val="0"/>
              </a:spcBef>
              <a:buNone/>
            </a:pPr>
            <a:r>
              <a:t/>
            </a:r>
            <a:endParaRPr/>
          </a:p>
          <a:p>
            <a:pPr lvl="0" rtl="0">
              <a:spcBef>
                <a:spcPts val="0"/>
              </a:spcBef>
              <a:buNone/>
            </a:pPr>
            <a:r>
              <a:rPr lang="en"/>
              <a:t>U.S. CAPITALS</a:t>
            </a:r>
          </a:p>
          <a:p>
            <a:pPr indent="-228600" lvl="0" marL="457200" rtl="0">
              <a:spcBef>
                <a:spcPts val="0"/>
              </a:spcBef>
              <a:buFont typeface="Coming Soon"/>
            </a:pPr>
            <a:r>
              <a:rPr lang="en"/>
              <a:t>New York, NY</a:t>
            </a:r>
          </a:p>
          <a:p>
            <a:pPr indent="-228600" lvl="0" marL="457200" rtl="0">
              <a:spcBef>
                <a:spcPts val="0"/>
              </a:spcBef>
              <a:buFont typeface="Coming Soon"/>
            </a:pPr>
            <a:r>
              <a:rPr lang="en"/>
              <a:t>Los Angeles, CA</a:t>
            </a:r>
          </a:p>
          <a:p>
            <a:pPr indent="-228600" lvl="0" marL="457200" rtl="0">
              <a:spcBef>
                <a:spcPts val="0"/>
              </a:spcBef>
              <a:buFont typeface="Coming Soon"/>
            </a:pPr>
            <a:r>
              <a:rPr lang="en"/>
              <a:t>Miami, FL</a:t>
            </a:r>
          </a:p>
          <a:p>
            <a:pPr indent="-228600" lvl="0" marL="457200" rtl="0">
              <a:spcBef>
                <a:spcPts val="0"/>
              </a:spcBef>
              <a:buFont typeface="Coming Soon"/>
            </a:pPr>
            <a:r>
              <a:rPr lang="en"/>
              <a:t>Chicago, IL</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0" name="Shape 360"/>
        <p:cNvGrpSpPr/>
        <p:nvPr/>
      </p:nvGrpSpPr>
      <p:grpSpPr>
        <a:xfrm>
          <a:off x="0" y="0"/>
          <a:ext cx="0" cy="0"/>
          <a:chOff x="0" y="0"/>
          <a:chExt cx="0" cy="0"/>
        </a:xfrm>
      </p:grpSpPr>
      <p:sp>
        <p:nvSpPr>
          <p:cNvPr id="361" name="Shape 36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Each slide should include:</a:t>
            </a:r>
          </a:p>
        </p:txBody>
      </p:sp>
      <p:sp>
        <p:nvSpPr>
          <p:cNvPr id="362" name="Shape 36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a:t>2-3 items of interesting information about that capital</a:t>
            </a:r>
          </a:p>
          <a:p>
            <a:pPr indent="-228600" lvl="0" marL="457200" rtl="0">
              <a:lnSpc>
                <a:spcPct val="100000"/>
              </a:lnSpc>
              <a:spcBef>
                <a:spcPts val="0"/>
              </a:spcBef>
              <a:spcAft>
                <a:spcPts val="0"/>
              </a:spcAft>
            </a:pPr>
            <a:r>
              <a:rPr lang="en"/>
              <a:t>Style or look city/designers known for</a:t>
            </a:r>
          </a:p>
          <a:p>
            <a:pPr indent="-228600" lvl="0" marL="457200" rtl="0">
              <a:lnSpc>
                <a:spcPct val="100000"/>
              </a:lnSpc>
              <a:spcBef>
                <a:spcPts val="0"/>
              </a:spcBef>
              <a:spcAft>
                <a:spcPts val="0"/>
              </a:spcAft>
            </a:pPr>
            <a:r>
              <a:rPr lang="en"/>
              <a:t>Designers from that city</a:t>
            </a:r>
          </a:p>
          <a:p>
            <a:pPr indent="-228600" lvl="0" marL="457200" rtl="0">
              <a:lnSpc>
                <a:spcPct val="100000"/>
              </a:lnSpc>
              <a:spcBef>
                <a:spcPts val="0"/>
              </a:spcBef>
              <a:spcAft>
                <a:spcPts val="0"/>
              </a:spcAft>
            </a:pPr>
            <a:r>
              <a:rPr lang="en"/>
              <a:t>Popular shopping sites</a:t>
            </a:r>
          </a:p>
          <a:p>
            <a:pPr indent="-228600" lvl="0" marL="457200" rtl="0">
              <a:lnSpc>
                <a:spcPct val="100000"/>
              </a:lnSpc>
              <a:spcBef>
                <a:spcPts val="0"/>
              </a:spcBef>
              <a:spcAft>
                <a:spcPts val="0"/>
              </a:spcAft>
            </a:pPr>
            <a:r>
              <a:rPr lang="en"/>
              <a:t>Other interesting FASHION facts about that city</a:t>
            </a:r>
          </a:p>
          <a:p>
            <a:pPr lvl="0" rtl="0">
              <a:lnSpc>
                <a:spcPct val="100000"/>
              </a:lnSpc>
              <a:spcBef>
                <a:spcPts val="0"/>
              </a:spcBef>
              <a:spcAft>
                <a:spcPts val="0"/>
              </a:spcAft>
              <a:buNone/>
            </a:pPr>
            <a:r>
              <a:t/>
            </a:r>
            <a:endParaRPr/>
          </a:p>
          <a:p>
            <a:pPr lvl="0" rtl="0">
              <a:lnSpc>
                <a:spcPct val="100000"/>
              </a:lnSpc>
              <a:spcBef>
                <a:spcPts val="0"/>
              </a:spcBef>
              <a:spcAft>
                <a:spcPts val="0"/>
              </a:spcAft>
              <a:buNone/>
            </a:pPr>
            <a:r>
              <a:rPr lang="en"/>
              <a:t>Pictures </a:t>
            </a:r>
          </a:p>
          <a:p>
            <a:pPr indent="-228600" lvl="0" marL="457200" rtl="0">
              <a:lnSpc>
                <a:spcPct val="100000"/>
              </a:lnSpc>
              <a:spcBef>
                <a:spcPts val="0"/>
              </a:spcBef>
              <a:spcAft>
                <a:spcPts val="0"/>
              </a:spcAft>
            </a:pPr>
            <a:r>
              <a:rPr lang="en"/>
              <a:t>City</a:t>
            </a:r>
          </a:p>
          <a:p>
            <a:pPr indent="-228600" lvl="0" marL="457200" rtl="0">
              <a:lnSpc>
                <a:spcPct val="100000"/>
              </a:lnSpc>
              <a:spcBef>
                <a:spcPts val="0"/>
              </a:spcBef>
              <a:spcAft>
                <a:spcPts val="0"/>
              </a:spcAft>
            </a:pPr>
            <a:r>
              <a:rPr lang="en"/>
              <a:t>Common Street Fashion</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6" name="Shape 366"/>
        <p:cNvGrpSpPr/>
        <p:nvPr/>
      </p:nvGrpSpPr>
      <p:grpSpPr>
        <a:xfrm>
          <a:off x="0" y="0"/>
          <a:ext cx="0" cy="0"/>
          <a:chOff x="0" y="0"/>
          <a:chExt cx="0" cy="0"/>
        </a:xfrm>
      </p:grpSpPr>
      <p:sp>
        <p:nvSpPr>
          <p:cNvPr id="367" name="Shape 367"/>
          <p:cNvSpPr txBox="1"/>
          <p:nvPr>
            <p:ph type="title"/>
          </p:nvPr>
        </p:nvSpPr>
        <p:spPr>
          <a:xfrm>
            <a:off x="311700" y="265050"/>
            <a:ext cx="8520600" cy="752700"/>
          </a:xfrm>
          <a:prstGeom prst="rect">
            <a:avLst/>
          </a:prstGeom>
        </p:spPr>
        <p:txBody>
          <a:bodyPr anchorCtr="0" anchor="t" bIns="91425" lIns="91425" rIns="91425" tIns="91425">
            <a:noAutofit/>
          </a:bodyPr>
          <a:lstStyle/>
          <a:p>
            <a:pPr lvl="0" rtl="0">
              <a:spcBef>
                <a:spcPts val="0"/>
              </a:spcBef>
              <a:buNone/>
            </a:pPr>
            <a:r>
              <a:rPr lang="en" sz="3600"/>
              <a:t>New York, NY</a:t>
            </a:r>
          </a:p>
        </p:txBody>
      </p:sp>
      <p:sp>
        <p:nvSpPr>
          <p:cNvPr id="368" name="Shape 368"/>
          <p:cNvSpPr txBox="1"/>
          <p:nvPr>
            <p:ph idx="1" type="body"/>
          </p:nvPr>
        </p:nvSpPr>
        <p:spPr>
          <a:xfrm>
            <a:off x="311699" y="1152475"/>
            <a:ext cx="6062700" cy="3416400"/>
          </a:xfrm>
          <a:prstGeom prst="rect">
            <a:avLst/>
          </a:prstGeom>
        </p:spPr>
        <p:txBody>
          <a:bodyPr anchorCtr="0" anchor="t" bIns="91425" lIns="91425" rIns="91425" tIns="91425">
            <a:noAutofit/>
          </a:bodyPr>
          <a:lstStyle/>
          <a:p>
            <a:pPr indent="-228600" lvl="0" marL="457200" rtl="0">
              <a:lnSpc>
                <a:spcPct val="100000"/>
              </a:lnSpc>
              <a:spcBef>
                <a:spcPts val="0"/>
              </a:spcBef>
              <a:spcAft>
                <a:spcPts val="0"/>
              </a:spcAft>
              <a:buAutoNum type="arabicPeriod"/>
            </a:pPr>
            <a:r>
              <a:rPr lang="en"/>
              <a:t>Interesting Fact #1</a:t>
            </a:r>
          </a:p>
          <a:p>
            <a:pPr indent="-228600" lvl="0" marL="457200" rtl="0">
              <a:lnSpc>
                <a:spcPct val="100000"/>
              </a:lnSpc>
              <a:spcBef>
                <a:spcPts val="0"/>
              </a:spcBef>
              <a:spcAft>
                <a:spcPts val="0"/>
              </a:spcAft>
              <a:buAutoNum type="arabicPeriod"/>
            </a:pPr>
            <a:r>
              <a:rPr lang="en"/>
              <a:t>Interesting Fact #2</a:t>
            </a:r>
          </a:p>
        </p:txBody>
      </p:sp>
      <p:pic>
        <p:nvPicPr>
          <p:cNvPr id="369" name="Shape 369"/>
          <p:cNvPicPr preferRelativeResize="0"/>
          <p:nvPr/>
        </p:nvPicPr>
        <p:blipFill rotWithShape="1">
          <a:blip r:embed="rId3">
            <a:alphaModFix/>
          </a:blip>
          <a:srcRect b="18562" l="-1160" r="1160" t="11099"/>
          <a:stretch/>
        </p:blipFill>
        <p:spPr>
          <a:xfrm>
            <a:off x="542560" y="2138550"/>
            <a:ext cx="5360222" cy="2827697"/>
          </a:xfrm>
          <a:prstGeom prst="rect">
            <a:avLst/>
          </a:prstGeom>
          <a:noFill/>
          <a:ln>
            <a:noFill/>
          </a:ln>
        </p:spPr>
      </p:pic>
      <p:pic>
        <p:nvPicPr>
          <p:cNvPr id="370" name="Shape 370"/>
          <p:cNvPicPr preferRelativeResize="0"/>
          <p:nvPr/>
        </p:nvPicPr>
        <p:blipFill>
          <a:blip r:embed="rId4">
            <a:alphaModFix/>
          </a:blip>
          <a:stretch>
            <a:fillRect/>
          </a:stretch>
        </p:blipFill>
        <p:spPr>
          <a:xfrm>
            <a:off x="6494650" y="1149650"/>
            <a:ext cx="2470175" cy="3710575"/>
          </a:xfrm>
          <a:prstGeom prst="rect">
            <a:avLst/>
          </a:prstGeom>
          <a:noFill/>
          <a:ln cap="flat" cmpd="sng" w="9525">
            <a:solidFill>
              <a:schemeClr val="dk2"/>
            </a:solidFill>
            <a:prstDash val="solid"/>
            <a:round/>
            <a:headEnd len="med" w="med" type="none"/>
            <a:tailEnd len="med" w="med"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sp>
        <p:nvSpPr>
          <p:cNvPr id="375" name="Shape 375"/>
          <p:cNvSpPr txBox="1"/>
          <p:nvPr>
            <p:ph type="ctrTitle"/>
          </p:nvPr>
        </p:nvSpPr>
        <p:spPr>
          <a:xfrm>
            <a:off x="311700" y="744575"/>
            <a:ext cx="8520600" cy="3162300"/>
          </a:xfrm>
          <a:prstGeom prst="rect">
            <a:avLst/>
          </a:prstGeom>
        </p:spPr>
        <p:txBody>
          <a:bodyPr anchorCtr="0" anchor="t" bIns="91425" lIns="91425" rIns="91425" tIns="91425">
            <a:noAutofit/>
          </a:bodyPr>
          <a:lstStyle/>
          <a:p>
            <a:pPr lvl="0" rtl="0">
              <a:spcBef>
                <a:spcPts val="0"/>
              </a:spcBef>
              <a:buNone/>
            </a:pPr>
            <a:r>
              <a:t/>
            </a:r>
            <a:endParaRPr sz="2400"/>
          </a:p>
          <a:p>
            <a:pPr lvl="0" rtl="0">
              <a:spcBef>
                <a:spcPts val="0"/>
              </a:spcBef>
              <a:buNone/>
            </a:pPr>
            <a:r>
              <a:rPr lang="en"/>
              <a:t>Designer Presentation</a:t>
            </a:r>
          </a:p>
        </p:txBody>
      </p:sp>
      <p:sp>
        <p:nvSpPr>
          <p:cNvPr id="376" name="Shape 376"/>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rPr lang="en" sz="3600">
                <a:solidFill>
                  <a:srgbClr val="000000"/>
                </a:solidFill>
                <a:latin typeface="Coming Soon"/>
                <a:ea typeface="Coming Soon"/>
                <a:cs typeface="Coming Soon"/>
                <a:sym typeface="Coming Soon"/>
              </a:rPr>
              <a:t>Instructions for your presentation</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0" name="Shape 380"/>
        <p:cNvGrpSpPr/>
        <p:nvPr/>
      </p:nvGrpSpPr>
      <p:grpSpPr>
        <a:xfrm>
          <a:off x="0" y="0"/>
          <a:ext cx="0" cy="0"/>
          <a:chOff x="0" y="0"/>
          <a:chExt cx="0" cy="0"/>
        </a:xfrm>
      </p:grpSpPr>
      <p:sp>
        <p:nvSpPr>
          <p:cNvPr id="381" name="Shape 381"/>
          <p:cNvSpPr txBox="1"/>
          <p:nvPr>
            <p:ph type="ctrTitle"/>
          </p:nvPr>
        </p:nvSpPr>
        <p:spPr>
          <a:xfrm>
            <a:off x="311700" y="1009175"/>
            <a:ext cx="8520600" cy="1881600"/>
          </a:xfrm>
          <a:prstGeom prst="rect">
            <a:avLst/>
          </a:prstGeom>
        </p:spPr>
        <p:txBody>
          <a:bodyPr anchorCtr="0" anchor="t" bIns="91425" lIns="91425" rIns="91425" tIns="91425">
            <a:noAutofit/>
          </a:bodyPr>
          <a:lstStyle/>
          <a:p>
            <a:pPr lvl="0" rtl="0">
              <a:spcBef>
                <a:spcPts val="0"/>
              </a:spcBef>
              <a:buNone/>
            </a:pPr>
            <a:r>
              <a:rPr lang="en" sz="6000"/>
              <a:t> </a:t>
            </a:r>
          </a:p>
        </p:txBody>
      </p:sp>
      <p:sp>
        <p:nvSpPr>
          <p:cNvPr id="382" name="Shape 382"/>
          <p:cNvSpPr txBox="1"/>
          <p:nvPr>
            <p:ph idx="1" type="subTitle"/>
          </p:nvPr>
        </p:nvSpPr>
        <p:spPr>
          <a:xfrm>
            <a:off x="311700" y="3010000"/>
            <a:ext cx="8520600" cy="792600"/>
          </a:xfrm>
          <a:prstGeom prst="rect">
            <a:avLst/>
          </a:prstGeom>
          <a:solidFill>
            <a:srgbClr val="FFFFFF"/>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3600">
                <a:solidFill>
                  <a:srgbClr val="000000"/>
                </a:solidFill>
                <a:latin typeface="Overlock"/>
                <a:ea typeface="Overlock"/>
                <a:cs typeface="Overlock"/>
                <a:sym typeface="Overlock"/>
              </a:rPr>
              <a:t>By Mrs. King</a:t>
            </a:r>
          </a:p>
        </p:txBody>
      </p:sp>
      <p:pic>
        <p:nvPicPr>
          <p:cNvPr id="383" name="Shape 383"/>
          <p:cNvPicPr preferRelativeResize="0"/>
          <p:nvPr/>
        </p:nvPicPr>
        <p:blipFill>
          <a:blip r:embed="rId3">
            <a:alphaModFix/>
          </a:blip>
          <a:stretch>
            <a:fillRect/>
          </a:stretch>
        </p:blipFill>
        <p:spPr>
          <a:xfrm>
            <a:off x="407475" y="1128125"/>
            <a:ext cx="8365025" cy="1625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7" name="Shape 387"/>
        <p:cNvGrpSpPr/>
        <p:nvPr/>
      </p:nvGrpSpPr>
      <p:grpSpPr>
        <a:xfrm>
          <a:off x="0" y="0"/>
          <a:ext cx="0" cy="0"/>
          <a:chOff x="0" y="0"/>
          <a:chExt cx="0" cy="0"/>
        </a:xfrm>
      </p:grpSpPr>
      <p:sp>
        <p:nvSpPr>
          <p:cNvPr id="388" name="Shape 388"/>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About the Designer</a:t>
            </a:r>
          </a:p>
        </p:txBody>
      </p:sp>
      <p:sp>
        <p:nvSpPr>
          <p:cNvPr id="389" name="Shape 38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spcAft>
                <a:spcPts val="0"/>
              </a:spcAft>
              <a:buNone/>
            </a:pPr>
            <a:r>
              <a:rPr lang="en" sz="2400">
                <a:solidFill>
                  <a:srgbClr val="000000"/>
                </a:solidFill>
              </a:rPr>
              <a:t>Background: 1-2 Slides</a:t>
            </a:r>
          </a:p>
          <a:p>
            <a:pPr indent="-228600" lvl="0" marL="914400" rtl="0">
              <a:spcBef>
                <a:spcPts val="0"/>
              </a:spcBef>
              <a:buClr>
                <a:srgbClr val="000000"/>
              </a:buClr>
              <a:buFont typeface="Indie Flower"/>
            </a:pPr>
            <a:r>
              <a:rPr lang="en">
                <a:solidFill>
                  <a:srgbClr val="000000"/>
                </a:solidFill>
              </a:rPr>
              <a:t>Birthdate &amp; Age (Alive or Dead)</a:t>
            </a:r>
          </a:p>
          <a:p>
            <a:pPr indent="-228600" lvl="0" marL="914400" rtl="0">
              <a:spcBef>
                <a:spcPts val="0"/>
              </a:spcBef>
              <a:buClr>
                <a:srgbClr val="000000"/>
              </a:buClr>
              <a:buFont typeface="Indie Flower"/>
            </a:pPr>
            <a:r>
              <a:rPr lang="en">
                <a:solidFill>
                  <a:srgbClr val="000000"/>
                </a:solidFill>
              </a:rPr>
              <a:t>Where From (City, Country)</a:t>
            </a:r>
          </a:p>
          <a:p>
            <a:pPr indent="-228600" lvl="0" marL="914400" rtl="0">
              <a:spcBef>
                <a:spcPts val="0"/>
              </a:spcBef>
              <a:buClr>
                <a:srgbClr val="000000"/>
              </a:buClr>
              <a:buFont typeface="Indie Flower"/>
            </a:pPr>
            <a:r>
              <a:rPr lang="en">
                <a:solidFill>
                  <a:srgbClr val="000000"/>
                </a:solidFill>
              </a:rPr>
              <a:t>Education</a:t>
            </a:r>
          </a:p>
          <a:p>
            <a:pPr indent="-228600" lvl="0" marL="914400" rtl="0">
              <a:spcBef>
                <a:spcPts val="0"/>
              </a:spcBef>
              <a:buClr>
                <a:srgbClr val="000000"/>
              </a:buClr>
              <a:buFont typeface="Indie Flower"/>
            </a:pPr>
            <a:r>
              <a:rPr lang="en">
                <a:solidFill>
                  <a:srgbClr val="000000"/>
                </a:solidFill>
              </a:rPr>
              <a:t>How they got started in fashion</a:t>
            </a:r>
          </a:p>
          <a:p>
            <a:pPr indent="-228600" lvl="0" marL="914400" rtl="0">
              <a:spcBef>
                <a:spcPts val="0"/>
              </a:spcBef>
              <a:buClr>
                <a:srgbClr val="000000"/>
              </a:buClr>
            </a:pPr>
            <a:r>
              <a:rPr lang="en">
                <a:solidFill>
                  <a:srgbClr val="000000"/>
                </a:solidFill>
              </a:rPr>
              <a:t>Any awards or honors </a:t>
            </a:r>
          </a:p>
          <a:p>
            <a:pPr lvl="0" rtl="0">
              <a:spcBef>
                <a:spcPts val="0"/>
              </a:spcBef>
              <a:buNone/>
            </a:pPr>
            <a:r>
              <a:rPr lang="en" sz="2400">
                <a:solidFill>
                  <a:srgbClr val="000000"/>
                </a:solidFill>
              </a:rPr>
              <a:t>Picture of the Designer</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3" name="Shape 393"/>
        <p:cNvGrpSpPr/>
        <p:nvPr/>
      </p:nvGrpSpPr>
      <p:grpSpPr>
        <a:xfrm>
          <a:off x="0" y="0"/>
          <a:ext cx="0" cy="0"/>
          <a:chOff x="0" y="0"/>
          <a:chExt cx="0" cy="0"/>
        </a:xfrm>
      </p:grpSpPr>
      <p:sp>
        <p:nvSpPr>
          <p:cNvPr id="394" name="Shape 394"/>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About Monique Lhuillier</a:t>
            </a:r>
          </a:p>
        </p:txBody>
      </p:sp>
      <p:sp>
        <p:nvSpPr>
          <p:cNvPr id="395" name="Shape 395"/>
          <p:cNvSpPr txBox="1"/>
          <p:nvPr>
            <p:ph idx="1" type="body"/>
          </p:nvPr>
        </p:nvSpPr>
        <p:spPr>
          <a:xfrm>
            <a:off x="3103925" y="1152475"/>
            <a:ext cx="5944200" cy="3749100"/>
          </a:xfrm>
          <a:prstGeom prst="rect">
            <a:avLst/>
          </a:prstGeom>
        </p:spPr>
        <p:txBody>
          <a:bodyPr anchorCtr="0" anchor="t" bIns="91425" lIns="91425" rIns="91425" tIns="91425">
            <a:noAutofit/>
          </a:bodyPr>
          <a:lstStyle/>
          <a:p>
            <a:pPr indent="-355600" lvl="0" marL="457200" rtl="0">
              <a:spcBef>
                <a:spcPts val="0"/>
              </a:spcBef>
              <a:buClr>
                <a:srgbClr val="000000"/>
              </a:buClr>
              <a:buSzPct val="100000"/>
              <a:buFont typeface="Overlock"/>
            </a:pPr>
            <a:r>
              <a:rPr lang="en" sz="2000">
                <a:solidFill>
                  <a:srgbClr val="000000"/>
                </a:solidFill>
                <a:highlight>
                  <a:srgbClr val="FFFFFF"/>
                </a:highlight>
                <a:latin typeface="Overlock"/>
                <a:ea typeface="Overlock"/>
                <a:cs typeface="Overlock"/>
                <a:sym typeface="Overlock"/>
              </a:rPr>
              <a:t>September 15, 1971 (age 44)</a:t>
            </a:r>
          </a:p>
          <a:p>
            <a:pPr indent="-355600" lvl="0" marL="457200" rtl="0">
              <a:spcBef>
                <a:spcPts val="0"/>
              </a:spcBef>
              <a:buClr>
                <a:srgbClr val="000000"/>
              </a:buClr>
              <a:buSzPct val="100000"/>
              <a:buFont typeface="Overlock"/>
            </a:pPr>
            <a:r>
              <a:rPr lang="en" sz="2000">
                <a:solidFill>
                  <a:srgbClr val="000000"/>
                </a:solidFill>
                <a:highlight>
                  <a:srgbClr val="FFFFFF"/>
                </a:highlight>
                <a:latin typeface="Overlock"/>
                <a:ea typeface="Overlock"/>
                <a:cs typeface="Overlock"/>
                <a:sym typeface="Overlock"/>
                <a:hlinkClick r:id="rId3"/>
              </a:rPr>
              <a:t>Cebu, Philippines</a:t>
            </a:r>
          </a:p>
          <a:p>
            <a:pPr indent="-355600" lvl="0" marL="457200" rtl="0">
              <a:spcBef>
                <a:spcPts val="0"/>
              </a:spcBef>
              <a:buClr>
                <a:srgbClr val="000000"/>
              </a:buClr>
              <a:buSzPct val="100000"/>
              <a:buFont typeface="Overlock"/>
            </a:pPr>
            <a:r>
              <a:rPr lang="en" sz="2000">
                <a:solidFill>
                  <a:srgbClr val="000000"/>
                </a:solidFill>
                <a:latin typeface="Overlock"/>
                <a:ea typeface="Overlock"/>
                <a:cs typeface="Overlock"/>
                <a:sym typeface="Overlock"/>
              </a:rPr>
              <a:t>Fashion Institute of Design &amp; Merchandising</a:t>
            </a:r>
          </a:p>
          <a:p>
            <a:pPr indent="-355600" lvl="0" marL="457200" rtl="0">
              <a:spcBef>
                <a:spcPts val="0"/>
              </a:spcBef>
              <a:buClr>
                <a:srgbClr val="000000"/>
              </a:buClr>
              <a:buSzPct val="100000"/>
              <a:buFont typeface="Overlock"/>
            </a:pPr>
            <a:r>
              <a:rPr lang="en" sz="2000">
                <a:solidFill>
                  <a:srgbClr val="000000"/>
                </a:solidFill>
                <a:latin typeface="Overlock"/>
                <a:ea typeface="Overlock"/>
                <a:cs typeface="Overlock"/>
                <a:sym typeface="Overlock"/>
              </a:rPr>
              <a:t>Mother modeled &amp; worked as a seamstress</a:t>
            </a:r>
          </a:p>
          <a:p>
            <a:pPr indent="-355600" lvl="0" marL="457200" rtl="0">
              <a:spcBef>
                <a:spcPts val="0"/>
              </a:spcBef>
              <a:buClr>
                <a:srgbClr val="000000"/>
              </a:buClr>
              <a:buSzPct val="100000"/>
              <a:buFont typeface="Overlock"/>
            </a:pPr>
            <a:r>
              <a:rPr lang="en" sz="2000">
                <a:solidFill>
                  <a:srgbClr val="000000"/>
                </a:solidFill>
                <a:latin typeface="Overlock"/>
                <a:ea typeface="Overlock"/>
                <a:cs typeface="Overlock"/>
                <a:sym typeface="Overlock"/>
              </a:rPr>
              <a:t>Started designing a bridal collection when she couldn’t find her own gown.</a:t>
            </a:r>
          </a:p>
          <a:p>
            <a:pPr indent="-355600" lvl="0" marL="457200" rtl="0">
              <a:spcBef>
                <a:spcPts val="0"/>
              </a:spcBef>
              <a:buClr>
                <a:srgbClr val="000000"/>
              </a:buClr>
              <a:buSzPct val="100000"/>
              <a:buFont typeface="Overlock"/>
            </a:pPr>
            <a:r>
              <a:rPr lang="en" sz="2000">
                <a:solidFill>
                  <a:srgbClr val="000000"/>
                </a:solidFill>
                <a:latin typeface="Overlock"/>
                <a:ea typeface="Overlock"/>
                <a:cs typeface="Overlock"/>
                <a:sym typeface="Overlock"/>
              </a:rPr>
              <a:t>Member of CFDA since 2003</a:t>
            </a:r>
          </a:p>
          <a:p>
            <a:pPr lvl="0" rtl="0">
              <a:spcBef>
                <a:spcPts val="0"/>
              </a:spcBef>
              <a:buNone/>
            </a:pPr>
            <a:r>
              <a:t/>
            </a:r>
            <a:endParaRPr sz="2000">
              <a:solidFill>
                <a:srgbClr val="000000"/>
              </a:solidFill>
              <a:latin typeface="Overlock"/>
              <a:ea typeface="Overlock"/>
              <a:cs typeface="Overlock"/>
              <a:sym typeface="Overlock"/>
            </a:endParaRPr>
          </a:p>
        </p:txBody>
      </p:sp>
      <p:pic>
        <p:nvPicPr>
          <p:cNvPr id="396" name="Shape 396"/>
          <p:cNvPicPr preferRelativeResize="0"/>
          <p:nvPr/>
        </p:nvPicPr>
        <p:blipFill>
          <a:blip r:embed="rId4">
            <a:alphaModFix/>
          </a:blip>
          <a:stretch>
            <a:fillRect/>
          </a:stretch>
        </p:blipFill>
        <p:spPr>
          <a:xfrm>
            <a:off x="96125" y="1152475"/>
            <a:ext cx="2874775" cy="3880925"/>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0" name="Shape 400"/>
        <p:cNvGrpSpPr/>
        <p:nvPr/>
      </p:nvGrpSpPr>
      <p:grpSpPr>
        <a:xfrm>
          <a:off x="0" y="0"/>
          <a:ext cx="0" cy="0"/>
          <a:chOff x="0" y="0"/>
          <a:chExt cx="0" cy="0"/>
        </a:xfrm>
      </p:grpSpPr>
      <p:sp>
        <p:nvSpPr>
          <p:cNvPr id="401" name="Shape 401"/>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Target Market</a:t>
            </a:r>
          </a:p>
        </p:txBody>
      </p:sp>
      <p:sp>
        <p:nvSpPr>
          <p:cNvPr id="402" name="Shape 40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spcAft>
                <a:spcPts val="0"/>
              </a:spcAft>
              <a:buNone/>
            </a:pPr>
            <a:r>
              <a:rPr lang="en" sz="3000">
                <a:solidFill>
                  <a:srgbClr val="000000"/>
                </a:solidFill>
              </a:rPr>
              <a:t>1.  Who did they design for?</a:t>
            </a:r>
          </a:p>
          <a:p>
            <a:pPr indent="-355600" lvl="0" marL="914400" rtl="0">
              <a:spcBef>
                <a:spcPts val="0"/>
              </a:spcBef>
              <a:spcAft>
                <a:spcPts val="0"/>
              </a:spcAft>
              <a:buClr>
                <a:srgbClr val="000000"/>
              </a:buClr>
              <a:buSzPct val="100000"/>
            </a:pPr>
            <a:r>
              <a:rPr lang="en" sz="2000">
                <a:solidFill>
                  <a:srgbClr val="000000"/>
                </a:solidFill>
              </a:rPr>
              <a:t>Gender</a:t>
            </a:r>
          </a:p>
          <a:p>
            <a:pPr indent="-355600" lvl="0" marL="914400" rtl="0">
              <a:spcBef>
                <a:spcPts val="0"/>
              </a:spcBef>
              <a:spcAft>
                <a:spcPts val="0"/>
              </a:spcAft>
              <a:buClr>
                <a:srgbClr val="000000"/>
              </a:buClr>
              <a:buSzPct val="100000"/>
            </a:pPr>
            <a:r>
              <a:rPr lang="en" sz="2000">
                <a:solidFill>
                  <a:srgbClr val="000000"/>
                </a:solidFill>
              </a:rPr>
              <a:t>Age</a:t>
            </a:r>
          </a:p>
          <a:p>
            <a:pPr indent="-355600" lvl="0" marL="914400" rtl="0">
              <a:spcBef>
                <a:spcPts val="0"/>
              </a:spcBef>
              <a:spcAft>
                <a:spcPts val="0"/>
              </a:spcAft>
              <a:buClr>
                <a:srgbClr val="000000"/>
              </a:buClr>
              <a:buSzPct val="100000"/>
            </a:pPr>
            <a:r>
              <a:rPr lang="en" sz="2000">
                <a:solidFill>
                  <a:srgbClr val="000000"/>
                </a:solidFill>
              </a:rPr>
              <a:t>Socioeconomic status ($$$)</a:t>
            </a:r>
          </a:p>
          <a:p>
            <a:pPr indent="-355600" lvl="0" marL="914400" rtl="0">
              <a:spcBef>
                <a:spcPts val="0"/>
              </a:spcBef>
              <a:spcAft>
                <a:spcPts val="0"/>
              </a:spcAft>
              <a:buClr>
                <a:srgbClr val="000000"/>
              </a:buClr>
              <a:buSzPct val="100000"/>
            </a:pPr>
            <a:r>
              <a:rPr lang="en" sz="2000">
                <a:solidFill>
                  <a:srgbClr val="000000"/>
                </a:solidFill>
              </a:rPr>
              <a:t>Clothing price point</a:t>
            </a:r>
          </a:p>
          <a:p>
            <a:pPr lvl="0" rtl="0">
              <a:spcBef>
                <a:spcPts val="0"/>
              </a:spcBef>
              <a:spcAft>
                <a:spcPts val="0"/>
              </a:spcAft>
              <a:buNone/>
            </a:pPr>
            <a:r>
              <a:t/>
            </a:r>
            <a:endParaRPr sz="2400">
              <a:solidFill>
                <a:srgbClr val="000000"/>
              </a:solidFill>
            </a:endParaRPr>
          </a:p>
          <a:p>
            <a:pPr lvl="0" rtl="0">
              <a:spcBef>
                <a:spcPts val="0"/>
              </a:spcBef>
              <a:spcAft>
                <a:spcPts val="0"/>
              </a:spcAft>
              <a:buNone/>
            </a:pPr>
            <a:r>
              <a:rPr lang="en" sz="2400">
                <a:solidFill>
                  <a:srgbClr val="000000"/>
                </a:solidFill>
              </a:rPr>
              <a:t>2.  Advertisement (for targeting market)</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6" name="Shape 406"/>
        <p:cNvGrpSpPr/>
        <p:nvPr/>
      </p:nvGrpSpPr>
      <p:grpSpPr>
        <a:xfrm>
          <a:off x="0" y="0"/>
          <a:ext cx="0" cy="0"/>
          <a:chOff x="0" y="0"/>
          <a:chExt cx="0" cy="0"/>
        </a:xfrm>
      </p:grpSpPr>
      <p:sp>
        <p:nvSpPr>
          <p:cNvPr id="407" name="Shape 407"/>
          <p:cNvSpPr txBox="1"/>
          <p:nvPr>
            <p:ph type="title"/>
          </p:nvPr>
        </p:nvSpPr>
        <p:spPr>
          <a:xfrm>
            <a:off x="159300" y="239675"/>
            <a:ext cx="5048100" cy="777900"/>
          </a:xfrm>
          <a:prstGeom prst="rect">
            <a:avLst/>
          </a:prstGeom>
        </p:spPr>
        <p:txBody>
          <a:bodyPr anchorCtr="0" anchor="t" bIns="91425" lIns="91425" rIns="91425" tIns="91425">
            <a:noAutofit/>
          </a:bodyPr>
          <a:lstStyle/>
          <a:p>
            <a:pPr lvl="0" rtl="0">
              <a:spcBef>
                <a:spcPts val="0"/>
              </a:spcBef>
              <a:buNone/>
            </a:pPr>
            <a:r>
              <a:rPr lang="en"/>
              <a:t>Target Market</a:t>
            </a:r>
          </a:p>
        </p:txBody>
      </p:sp>
      <p:sp>
        <p:nvSpPr>
          <p:cNvPr id="408" name="Shape 408"/>
          <p:cNvSpPr txBox="1"/>
          <p:nvPr>
            <p:ph idx="1" type="body"/>
          </p:nvPr>
        </p:nvSpPr>
        <p:spPr>
          <a:xfrm>
            <a:off x="159300" y="1152475"/>
            <a:ext cx="5048100" cy="3416400"/>
          </a:xfrm>
          <a:prstGeom prst="rect">
            <a:avLst/>
          </a:prstGeom>
        </p:spPr>
        <p:txBody>
          <a:bodyPr anchorCtr="0" anchor="t" bIns="91425" lIns="91425" rIns="91425" tIns="91425">
            <a:noAutofit/>
          </a:bodyPr>
          <a:lstStyle/>
          <a:p>
            <a:pPr lvl="0" rtl="0">
              <a:spcBef>
                <a:spcPts val="0"/>
              </a:spcBef>
              <a:buNone/>
            </a:pPr>
            <a:r>
              <a:rPr lang="en" sz="2000">
                <a:solidFill>
                  <a:srgbClr val="000000"/>
                </a:solidFill>
                <a:latin typeface="Overlock"/>
                <a:ea typeface="Overlock"/>
                <a:cs typeface="Overlock"/>
                <a:sym typeface="Overlock"/>
              </a:rPr>
              <a:t>A-List Women in their late 20’s-early 60’s</a:t>
            </a:r>
          </a:p>
          <a:p>
            <a:pPr lvl="0" rtl="0">
              <a:lnSpc>
                <a:spcPct val="143000"/>
              </a:lnSpc>
              <a:spcBef>
                <a:spcPts val="0"/>
              </a:spcBef>
              <a:spcAft>
                <a:spcPts val="0"/>
              </a:spcAft>
              <a:buNone/>
            </a:pPr>
            <a:r>
              <a:rPr lang="en" sz="2000">
                <a:solidFill>
                  <a:srgbClr val="000000"/>
                </a:solidFill>
                <a:latin typeface="Overlock"/>
                <a:ea typeface="Overlock"/>
                <a:cs typeface="Overlock"/>
                <a:sym typeface="Overlock"/>
              </a:rPr>
              <a:t>Price Point: </a:t>
            </a:r>
          </a:p>
          <a:p>
            <a:pPr indent="-330200" lvl="0" marL="457200" rtl="0">
              <a:lnSpc>
                <a:spcPct val="143000"/>
              </a:lnSpc>
              <a:spcBef>
                <a:spcPts val="0"/>
              </a:spcBef>
              <a:spcAft>
                <a:spcPts val="0"/>
              </a:spcAft>
              <a:buClr>
                <a:srgbClr val="000000"/>
              </a:buClr>
              <a:buSzPct val="100000"/>
              <a:buFont typeface="Overlock"/>
            </a:pPr>
            <a:r>
              <a:rPr lang="en" sz="1600">
                <a:solidFill>
                  <a:srgbClr val="000000"/>
                </a:solidFill>
                <a:latin typeface="Overlock"/>
                <a:ea typeface="Overlock"/>
                <a:cs typeface="Overlock"/>
                <a:sym typeface="Overlock"/>
              </a:rPr>
              <a:t>Evening dresses average between $2,000-$7,000 </a:t>
            </a:r>
          </a:p>
          <a:p>
            <a:pPr indent="-330200" lvl="0" marL="457200" rtl="0">
              <a:lnSpc>
                <a:spcPct val="143000"/>
              </a:lnSpc>
              <a:spcBef>
                <a:spcPts val="0"/>
              </a:spcBef>
              <a:spcAft>
                <a:spcPts val="0"/>
              </a:spcAft>
              <a:buClr>
                <a:srgbClr val="000000"/>
              </a:buClr>
              <a:buSzPct val="100000"/>
              <a:buFont typeface="Overlock"/>
            </a:pPr>
            <a:r>
              <a:rPr lang="en" sz="1600">
                <a:solidFill>
                  <a:srgbClr val="000000"/>
                </a:solidFill>
                <a:latin typeface="Overlock"/>
                <a:ea typeface="Overlock"/>
                <a:cs typeface="Overlock"/>
                <a:sym typeface="Overlock"/>
              </a:rPr>
              <a:t>Daywear retails in the range of $250-$750</a:t>
            </a:r>
          </a:p>
          <a:p>
            <a:pPr lvl="0" rtl="0">
              <a:spcBef>
                <a:spcPts val="0"/>
              </a:spcBef>
              <a:buNone/>
            </a:pPr>
            <a:r>
              <a:t/>
            </a:r>
            <a:endParaRPr>
              <a:solidFill>
                <a:srgbClr val="000000"/>
              </a:solidFill>
              <a:latin typeface="Overlock"/>
              <a:ea typeface="Overlock"/>
              <a:cs typeface="Overlock"/>
              <a:sym typeface="Overlock"/>
            </a:endParaRPr>
          </a:p>
        </p:txBody>
      </p:sp>
      <p:pic>
        <p:nvPicPr>
          <p:cNvPr id="409" name="Shape 409"/>
          <p:cNvPicPr preferRelativeResize="0"/>
          <p:nvPr/>
        </p:nvPicPr>
        <p:blipFill>
          <a:blip r:embed="rId3">
            <a:alphaModFix/>
          </a:blip>
          <a:stretch>
            <a:fillRect/>
          </a:stretch>
        </p:blipFill>
        <p:spPr>
          <a:xfrm>
            <a:off x="5359850" y="0"/>
            <a:ext cx="3784146" cy="5143499"/>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3" name="Shape 413"/>
        <p:cNvGrpSpPr/>
        <p:nvPr/>
      </p:nvGrpSpPr>
      <p:grpSpPr>
        <a:xfrm>
          <a:off x="0" y="0"/>
          <a:ext cx="0" cy="0"/>
          <a:chOff x="0" y="0"/>
          <a:chExt cx="0" cy="0"/>
        </a:xfrm>
      </p:grpSpPr>
      <p:sp>
        <p:nvSpPr>
          <p:cNvPr id="414" name="Shape 414"/>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Key Contributions</a:t>
            </a:r>
          </a:p>
        </p:txBody>
      </p:sp>
      <p:sp>
        <p:nvSpPr>
          <p:cNvPr id="415" name="Shape 415"/>
          <p:cNvSpPr txBox="1"/>
          <p:nvPr>
            <p:ph idx="1" type="body"/>
          </p:nvPr>
        </p:nvSpPr>
        <p:spPr>
          <a:xfrm>
            <a:off x="311775" y="1152475"/>
            <a:ext cx="8520600" cy="3416400"/>
          </a:xfrm>
          <a:prstGeom prst="rect">
            <a:avLst/>
          </a:prstGeom>
        </p:spPr>
        <p:txBody>
          <a:bodyPr anchorCtr="0" anchor="t" bIns="91425" lIns="91425" rIns="91425" tIns="91425">
            <a:noAutofit/>
          </a:bodyPr>
          <a:lstStyle/>
          <a:p>
            <a:pPr lvl="0" rtl="0">
              <a:spcBef>
                <a:spcPts val="0"/>
              </a:spcBef>
              <a:spcAft>
                <a:spcPts val="0"/>
              </a:spcAft>
              <a:buNone/>
            </a:pPr>
            <a:r>
              <a:rPr lang="en" sz="2400">
                <a:solidFill>
                  <a:srgbClr val="000000"/>
                </a:solidFill>
              </a:rPr>
              <a:t>1.  Look/style/collection they are know for designing</a:t>
            </a:r>
          </a:p>
          <a:p>
            <a:pPr indent="-355600" lvl="0" marL="914400" rtl="0">
              <a:spcBef>
                <a:spcPts val="0"/>
              </a:spcBef>
              <a:buClr>
                <a:srgbClr val="000000"/>
              </a:buClr>
              <a:buSzPct val="100000"/>
            </a:pPr>
            <a:r>
              <a:rPr lang="en" sz="2000">
                <a:solidFill>
                  <a:srgbClr val="000000"/>
                </a:solidFill>
              </a:rPr>
              <a:t>Include at least 2 pictures</a:t>
            </a:r>
          </a:p>
          <a:p>
            <a:pPr indent="457200" lvl="0" marL="914400" rtl="0">
              <a:spcBef>
                <a:spcPts val="0"/>
              </a:spcBef>
              <a:buNone/>
            </a:pPr>
            <a:r>
              <a:rPr lang="en" sz="2400">
                <a:solidFill>
                  <a:srgbClr val="000000"/>
                </a:solidFill>
              </a:rPr>
              <a:t>HINT: Use the answer given to you!!</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type="title"/>
          </p:nvPr>
        </p:nvSpPr>
        <p:spPr>
          <a:xfrm>
            <a:off x="263375" y="226750"/>
            <a:ext cx="8721299" cy="791100"/>
          </a:xfrm>
          <a:prstGeom prst="rect">
            <a:avLst/>
          </a:prstGeom>
        </p:spPr>
        <p:txBody>
          <a:bodyPr anchorCtr="0" anchor="t" bIns="91425" lIns="91425" rIns="91425" tIns="91425">
            <a:noAutofit/>
          </a:bodyPr>
          <a:lstStyle/>
          <a:p>
            <a:pPr lvl="0" algn="ctr">
              <a:spcBef>
                <a:spcPts val="0"/>
              </a:spcBef>
              <a:buNone/>
            </a:pPr>
            <a:r>
              <a:rPr lang="en" sz="4200"/>
              <a:t>Create your Portfolio</a:t>
            </a:r>
          </a:p>
        </p:txBody>
      </p:sp>
      <p:sp>
        <p:nvSpPr>
          <p:cNvPr id="162" name="Shape 162"/>
          <p:cNvSpPr txBox="1"/>
          <p:nvPr>
            <p:ph idx="1" type="body"/>
          </p:nvPr>
        </p:nvSpPr>
        <p:spPr>
          <a:xfrm>
            <a:off x="311700" y="1152475"/>
            <a:ext cx="8520599" cy="3587999"/>
          </a:xfrm>
          <a:prstGeom prst="rect">
            <a:avLst/>
          </a:prstGeom>
          <a:ln cap="flat" cmpd="sng" w="9525">
            <a:solidFill>
              <a:schemeClr val="dk1"/>
            </a:solidFill>
            <a:prstDash val="solid"/>
            <a:round/>
            <a:headEnd len="med" w="med" type="none"/>
            <a:tailEnd len="med" w="med" type="none"/>
          </a:ln>
        </p:spPr>
        <p:txBody>
          <a:bodyPr anchorCtr="0" anchor="t" bIns="91425" lIns="91425" rIns="91425" tIns="91425">
            <a:noAutofit/>
          </a:bodyPr>
          <a:lstStyle/>
          <a:p>
            <a:pPr indent="-361950" lvl="0" marL="457200" marR="0" rtl="0" algn="l">
              <a:lnSpc>
                <a:spcPct val="115000"/>
              </a:lnSpc>
              <a:spcBef>
                <a:spcPts val="0"/>
              </a:spcBef>
              <a:spcAft>
                <a:spcPts val="1000"/>
              </a:spcAft>
              <a:buSzPct val="100000"/>
              <a:buAutoNum type="arabicPeriod"/>
            </a:pPr>
            <a:r>
              <a:rPr lang="en" sz="2100"/>
              <a:t>Title: “Fashion Merchandising Portfolio-Your Name”</a:t>
            </a:r>
          </a:p>
          <a:p>
            <a:pPr indent="-361950" lvl="0" marL="457200" marR="0" rtl="0" algn="l">
              <a:lnSpc>
                <a:spcPct val="115000"/>
              </a:lnSpc>
              <a:spcBef>
                <a:spcPts val="0"/>
              </a:spcBef>
              <a:spcAft>
                <a:spcPts val="1000"/>
              </a:spcAft>
              <a:buSzPct val="100000"/>
              <a:buAutoNum type="arabicPeriod"/>
            </a:pPr>
            <a:r>
              <a:rPr lang="en" sz="2100"/>
              <a:t>Share: Jennifer.king@jordandistrict.org</a:t>
            </a:r>
          </a:p>
          <a:p>
            <a:pPr indent="-361950" lvl="0" marL="457200" marR="0" rtl="0" algn="l">
              <a:lnSpc>
                <a:spcPct val="115000"/>
              </a:lnSpc>
              <a:spcBef>
                <a:spcPts val="0"/>
              </a:spcBef>
              <a:spcAft>
                <a:spcPts val="0"/>
              </a:spcAft>
              <a:buSzPct val="100000"/>
              <a:buAutoNum type="arabicPeriod"/>
            </a:pPr>
            <a:r>
              <a:rPr lang="en" sz="2100"/>
              <a:t>Choose theme:</a:t>
            </a:r>
          </a:p>
          <a:p>
            <a:pPr indent="-342900" lvl="1" marL="914400" marR="0" rtl="0" algn="l">
              <a:lnSpc>
                <a:spcPct val="115000"/>
              </a:lnSpc>
              <a:spcBef>
                <a:spcPts val="0"/>
              </a:spcBef>
              <a:spcAft>
                <a:spcPts val="0"/>
              </a:spcAft>
              <a:buSzPct val="100000"/>
              <a:buAutoNum type="alphaLcPeriod"/>
            </a:pPr>
            <a:r>
              <a:rPr lang="en" sz="1800"/>
              <a:t>Premade templates</a:t>
            </a:r>
          </a:p>
          <a:p>
            <a:pPr indent="-342900" lvl="1" marL="914400" marR="0" rtl="0" algn="l">
              <a:lnSpc>
                <a:spcPct val="115000"/>
              </a:lnSpc>
              <a:spcBef>
                <a:spcPts val="0"/>
              </a:spcBef>
              <a:spcAft>
                <a:spcPts val="1000"/>
              </a:spcAft>
              <a:buSzPct val="100000"/>
              <a:buAutoNum type="alphaLcPeriod"/>
            </a:pPr>
            <a:r>
              <a:rPr lang="en" sz="1800"/>
              <a:t>Blank &amp; create your own template</a:t>
            </a:r>
          </a:p>
          <a:p>
            <a:pPr indent="-368300" lvl="0" marL="457200" rtl="0">
              <a:spcBef>
                <a:spcPts val="0"/>
              </a:spcBef>
              <a:spcAft>
                <a:spcPts val="1000"/>
              </a:spcAft>
              <a:buSzPct val="100000"/>
              <a:buAutoNum type="arabicPeriod"/>
            </a:pPr>
            <a:r>
              <a:rPr lang="en" sz="2200"/>
              <a:t>Title Page:</a:t>
            </a:r>
          </a:p>
          <a:p>
            <a:pPr indent="0" lvl="0" marL="0" rtl="0" algn="ctr">
              <a:lnSpc>
                <a:spcPct val="100000"/>
              </a:lnSpc>
              <a:spcBef>
                <a:spcPts val="0"/>
              </a:spcBef>
              <a:spcAft>
                <a:spcPts val="0"/>
              </a:spcAft>
              <a:buNone/>
            </a:pPr>
            <a:r>
              <a:rPr lang="en" sz="2800">
                <a:solidFill>
                  <a:srgbClr val="7F6000"/>
                </a:solidFill>
              </a:rPr>
              <a:t>Fashion Merchandising Portfolio</a:t>
            </a:r>
          </a:p>
          <a:p>
            <a:pPr indent="0" lvl="0" marL="0" rtl="0" algn="ctr">
              <a:lnSpc>
                <a:spcPct val="100000"/>
              </a:lnSpc>
              <a:spcBef>
                <a:spcPts val="0"/>
              </a:spcBef>
              <a:spcAft>
                <a:spcPts val="0"/>
              </a:spcAft>
              <a:buNone/>
            </a:pPr>
            <a:r>
              <a:rPr lang="en" sz="2800">
                <a:solidFill>
                  <a:srgbClr val="7F6000"/>
                </a:solidFill>
              </a:rPr>
              <a:t>By Your Name</a:t>
            </a:r>
          </a:p>
          <a:p>
            <a:pPr lvl="0">
              <a:spcBef>
                <a:spcPts val="0"/>
              </a:spcBef>
              <a:buNone/>
            </a:pPr>
            <a:r>
              <a:t/>
            </a:r>
            <a:endParaRPr sz="2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9" name="Shape 419"/>
        <p:cNvGrpSpPr/>
        <p:nvPr/>
      </p:nvGrpSpPr>
      <p:grpSpPr>
        <a:xfrm>
          <a:off x="0" y="0"/>
          <a:ext cx="0" cy="0"/>
          <a:chOff x="0" y="0"/>
          <a:chExt cx="0" cy="0"/>
        </a:xfrm>
      </p:grpSpPr>
      <p:sp>
        <p:nvSpPr>
          <p:cNvPr id="420" name="Shape 420"/>
          <p:cNvSpPr txBox="1"/>
          <p:nvPr>
            <p:ph type="title"/>
          </p:nvPr>
        </p:nvSpPr>
        <p:spPr>
          <a:xfrm>
            <a:off x="5231275" y="239675"/>
            <a:ext cx="3829800" cy="1239600"/>
          </a:xfrm>
          <a:prstGeom prst="rect">
            <a:avLst/>
          </a:prstGeom>
        </p:spPr>
        <p:txBody>
          <a:bodyPr anchorCtr="0" anchor="t" bIns="91425" lIns="91425" rIns="91425" tIns="91425">
            <a:noAutofit/>
          </a:bodyPr>
          <a:lstStyle/>
          <a:p>
            <a:pPr lvl="0" rtl="0">
              <a:spcBef>
                <a:spcPts val="0"/>
              </a:spcBef>
              <a:buNone/>
            </a:pPr>
            <a:r>
              <a:rPr lang="en" sz="3000"/>
              <a:t>Key Contributions</a:t>
            </a:r>
          </a:p>
        </p:txBody>
      </p:sp>
      <p:sp>
        <p:nvSpPr>
          <p:cNvPr id="421" name="Shape 421"/>
          <p:cNvSpPr txBox="1"/>
          <p:nvPr>
            <p:ph idx="1" type="body"/>
          </p:nvPr>
        </p:nvSpPr>
        <p:spPr>
          <a:xfrm>
            <a:off x="5231275" y="1591875"/>
            <a:ext cx="3829800" cy="627000"/>
          </a:xfrm>
          <a:prstGeom prst="rect">
            <a:avLst/>
          </a:prstGeom>
        </p:spPr>
        <p:txBody>
          <a:bodyPr anchorCtr="0" anchor="t" bIns="91425" lIns="91425" rIns="91425" tIns="91425">
            <a:noAutofit/>
          </a:bodyPr>
          <a:lstStyle/>
          <a:p>
            <a:pPr lvl="0" rtl="0">
              <a:spcBef>
                <a:spcPts val="0"/>
              </a:spcBef>
              <a:buNone/>
            </a:pPr>
            <a:r>
              <a:rPr lang="en" sz="2400">
                <a:solidFill>
                  <a:srgbClr val="000000"/>
                </a:solidFill>
                <a:latin typeface="Overlock"/>
                <a:ea typeface="Overlock"/>
                <a:cs typeface="Overlock"/>
                <a:sym typeface="Overlock"/>
              </a:rPr>
              <a:t>Known for her Bridal Gowns</a:t>
            </a:r>
          </a:p>
        </p:txBody>
      </p:sp>
      <p:pic>
        <p:nvPicPr>
          <p:cNvPr id="422" name="Shape 422"/>
          <p:cNvPicPr preferRelativeResize="0"/>
          <p:nvPr/>
        </p:nvPicPr>
        <p:blipFill rotWithShape="1">
          <a:blip r:embed="rId3">
            <a:alphaModFix/>
          </a:blip>
          <a:srcRect b="0" l="8357" r="59133" t="0"/>
          <a:stretch/>
        </p:blipFill>
        <p:spPr>
          <a:xfrm>
            <a:off x="91575" y="168950"/>
            <a:ext cx="2738450" cy="4839324"/>
          </a:xfrm>
          <a:prstGeom prst="rect">
            <a:avLst/>
          </a:prstGeom>
          <a:noFill/>
          <a:ln cap="flat" cmpd="sng" w="9525">
            <a:solidFill>
              <a:srgbClr val="000000"/>
            </a:solidFill>
            <a:prstDash val="solid"/>
            <a:round/>
            <a:headEnd len="med" w="med" type="none"/>
            <a:tailEnd len="med" w="med" type="none"/>
          </a:ln>
        </p:spPr>
      </p:pic>
      <p:pic>
        <p:nvPicPr>
          <p:cNvPr id="423" name="Shape 423"/>
          <p:cNvPicPr preferRelativeResize="0"/>
          <p:nvPr/>
        </p:nvPicPr>
        <p:blipFill rotWithShape="1">
          <a:blip r:embed="rId3">
            <a:alphaModFix/>
          </a:blip>
          <a:srcRect b="0" l="63360" r="7370" t="0"/>
          <a:stretch/>
        </p:blipFill>
        <p:spPr>
          <a:xfrm>
            <a:off x="2660824" y="168975"/>
            <a:ext cx="2465575" cy="48393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7" name="Shape 427"/>
        <p:cNvGrpSpPr/>
        <p:nvPr/>
      </p:nvGrpSpPr>
      <p:grpSpPr>
        <a:xfrm>
          <a:off x="0" y="0"/>
          <a:ext cx="0" cy="0"/>
          <a:chOff x="0" y="0"/>
          <a:chExt cx="0" cy="0"/>
        </a:xfrm>
      </p:grpSpPr>
      <p:sp>
        <p:nvSpPr>
          <p:cNvPr id="428" name="Shape 428"/>
          <p:cNvSpPr txBox="1"/>
          <p:nvPr>
            <p:ph type="title"/>
          </p:nvPr>
        </p:nvSpPr>
        <p:spPr>
          <a:xfrm>
            <a:off x="159300" y="239675"/>
            <a:ext cx="8832300" cy="777900"/>
          </a:xfrm>
          <a:prstGeom prst="rect">
            <a:avLst/>
          </a:prstGeom>
        </p:spPr>
        <p:txBody>
          <a:bodyPr anchorCtr="0" anchor="t" bIns="91425" lIns="91425" rIns="91425" tIns="91425">
            <a:noAutofit/>
          </a:bodyPr>
          <a:lstStyle/>
          <a:p>
            <a:pPr lvl="0" rtl="0">
              <a:spcBef>
                <a:spcPts val="0"/>
              </a:spcBef>
              <a:buNone/>
            </a:pPr>
            <a:r>
              <a:rPr lang="en" sz="3000"/>
              <a:t>Types of Merchandise  &amp; Where Sold</a:t>
            </a:r>
          </a:p>
        </p:txBody>
      </p:sp>
      <p:sp>
        <p:nvSpPr>
          <p:cNvPr id="429" name="Shape 429"/>
          <p:cNvSpPr txBox="1"/>
          <p:nvPr>
            <p:ph idx="1" type="body"/>
          </p:nvPr>
        </p:nvSpPr>
        <p:spPr>
          <a:xfrm>
            <a:off x="311700" y="1152475"/>
            <a:ext cx="8520600" cy="3939300"/>
          </a:xfrm>
          <a:prstGeom prst="rect">
            <a:avLst/>
          </a:prstGeom>
        </p:spPr>
        <p:txBody>
          <a:bodyPr anchorCtr="0" anchor="t" bIns="91425" lIns="91425" rIns="91425" tIns="91425">
            <a:noAutofit/>
          </a:bodyPr>
          <a:lstStyle/>
          <a:p>
            <a:pPr lvl="0" rtl="0">
              <a:spcBef>
                <a:spcPts val="0"/>
              </a:spcBef>
              <a:spcAft>
                <a:spcPts val="0"/>
              </a:spcAft>
              <a:buNone/>
            </a:pPr>
            <a:r>
              <a:rPr lang="en" sz="2400">
                <a:solidFill>
                  <a:srgbClr val="000000"/>
                </a:solidFill>
              </a:rPr>
              <a:t>1.  What kind of merchandise do they sell?</a:t>
            </a:r>
          </a:p>
          <a:p>
            <a:pPr indent="-317500" lvl="0" marL="914400" rtl="0">
              <a:spcBef>
                <a:spcPts val="0"/>
              </a:spcBef>
              <a:spcAft>
                <a:spcPts val="0"/>
              </a:spcAft>
              <a:buClr>
                <a:srgbClr val="000000"/>
              </a:buClr>
              <a:buSzPct val="100000"/>
            </a:pPr>
            <a:r>
              <a:rPr lang="en" sz="1400">
                <a:solidFill>
                  <a:srgbClr val="000000"/>
                </a:solidFill>
              </a:rPr>
              <a:t>Men’s, women’s, children’s apparel?</a:t>
            </a:r>
          </a:p>
          <a:p>
            <a:pPr indent="-317500" lvl="0" marL="914400" rtl="0">
              <a:spcBef>
                <a:spcPts val="0"/>
              </a:spcBef>
              <a:spcAft>
                <a:spcPts val="0"/>
              </a:spcAft>
              <a:buClr>
                <a:srgbClr val="000000"/>
              </a:buClr>
              <a:buSzPct val="100000"/>
            </a:pPr>
            <a:r>
              <a:rPr lang="en" sz="1400">
                <a:solidFill>
                  <a:srgbClr val="000000"/>
                </a:solidFill>
              </a:rPr>
              <a:t>Specific kind of apparel? Couture, Ready-to-Wear, etc</a:t>
            </a:r>
          </a:p>
          <a:p>
            <a:pPr indent="-317500" lvl="0" marL="914400" rtl="0">
              <a:spcBef>
                <a:spcPts val="0"/>
              </a:spcBef>
              <a:spcAft>
                <a:spcPts val="0"/>
              </a:spcAft>
              <a:buClr>
                <a:srgbClr val="000000"/>
              </a:buClr>
              <a:buSzPct val="100000"/>
            </a:pPr>
            <a:r>
              <a:rPr lang="en" sz="1400">
                <a:solidFill>
                  <a:srgbClr val="000000"/>
                </a:solidFill>
              </a:rPr>
              <a:t>Accessories</a:t>
            </a:r>
          </a:p>
          <a:p>
            <a:pPr indent="-317500" lvl="0" marL="914400" rtl="0">
              <a:spcBef>
                <a:spcPts val="0"/>
              </a:spcBef>
              <a:spcAft>
                <a:spcPts val="0"/>
              </a:spcAft>
              <a:buClr>
                <a:srgbClr val="000000"/>
              </a:buClr>
              <a:buSzPct val="100000"/>
            </a:pPr>
            <a:r>
              <a:rPr lang="en" sz="1400">
                <a:solidFill>
                  <a:srgbClr val="000000"/>
                </a:solidFill>
              </a:rPr>
              <a:t>Home goods</a:t>
            </a:r>
          </a:p>
          <a:p>
            <a:pPr lvl="0" rtl="0">
              <a:spcBef>
                <a:spcPts val="0"/>
              </a:spcBef>
              <a:spcAft>
                <a:spcPts val="0"/>
              </a:spcAft>
              <a:buNone/>
            </a:pPr>
            <a:r>
              <a:t/>
            </a:r>
            <a:endParaRPr sz="600">
              <a:solidFill>
                <a:srgbClr val="000000"/>
              </a:solidFill>
            </a:endParaRPr>
          </a:p>
          <a:p>
            <a:pPr lvl="0" rtl="0">
              <a:spcBef>
                <a:spcPts val="0"/>
              </a:spcBef>
              <a:spcAft>
                <a:spcPts val="0"/>
              </a:spcAft>
              <a:buNone/>
            </a:pPr>
            <a:r>
              <a:rPr lang="en" sz="2400">
                <a:solidFill>
                  <a:srgbClr val="000000"/>
                </a:solidFill>
              </a:rPr>
              <a:t>2.  Where is the designers merchandise sold?</a:t>
            </a:r>
          </a:p>
          <a:p>
            <a:pPr indent="-317500" lvl="0" marL="914400" rtl="0">
              <a:spcBef>
                <a:spcPts val="0"/>
              </a:spcBef>
              <a:spcAft>
                <a:spcPts val="0"/>
              </a:spcAft>
              <a:buClr>
                <a:srgbClr val="000000"/>
              </a:buClr>
              <a:buSzPct val="100000"/>
            </a:pPr>
            <a:r>
              <a:rPr lang="en" sz="1400">
                <a:solidFill>
                  <a:srgbClr val="000000"/>
                </a:solidFill>
              </a:rPr>
              <a:t>Department stores</a:t>
            </a:r>
          </a:p>
          <a:p>
            <a:pPr indent="-317500" lvl="0" marL="914400" rtl="0">
              <a:spcBef>
                <a:spcPts val="0"/>
              </a:spcBef>
              <a:spcAft>
                <a:spcPts val="0"/>
              </a:spcAft>
              <a:buClr>
                <a:srgbClr val="000000"/>
              </a:buClr>
              <a:buSzPct val="100000"/>
            </a:pPr>
            <a:r>
              <a:rPr lang="en" sz="1400">
                <a:solidFill>
                  <a:srgbClr val="000000"/>
                </a:solidFill>
              </a:rPr>
              <a:t>Flagship stores</a:t>
            </a:r>
          </a:p>
          <a:p>
            <a:pPr indent="-317500" lvl="0" marL="914400" rtl="0">
              <a:spcBef>
                <a:spcPts val="0"/>
              </a:spcBef>
              <a:spcAft>
                <a:spcPts val="0"/>
              </a:spcAft>
              <a:buClr>
                <a:srgbClr val="000000"/>
              </a:buClr>
              <a:buSzPct val="100000"/>
            </a:pPr>
            <a:r>
              <a:rPr lang="en" sz="1400">
                <a:solidFill>
                  <a:srgbClr val="000000"/>
                </a:solidFill>
              </a:rPr>
              <a:t>Boutiques</a:t>
            </a:r>
          </a:p>
          <a:p>
            <a:pPr indent="-317500" lvl="0" marL="914400" rtl="0">
              <a:spcBef>
                <a:spcPts val="0"/>
              </a:spcBef>
              <a:spcAft>
                <a:spcPts val="0"/>
              </a:spcAft>
              <a:buClr>
                <a:srgbClr val="000000"/>
              </a:buClr>
              <a:buSzPct val="100000"/>
            </a:pPr>
            <a:r>
              <a:rPr lang="en" sz="1400">
                <a:solidFill>
                  <a:srgbClr val="000000"/>
                </a:solidFill>
              </a:rPr>
              <a:t>Fashion House</a:t>
            </a:r>
          </a:p>
          <a:p>
            <a:pPr indent="-317500" lvl="0" marL="914400" rtl="0">
              <a:spcBef>
                <a:spcPts val="0"/>
              </a:spcBef>
              <a:spcAft>
                <a:spcPts val="0"/>
              </a:spcAft>
              <a:buClr>
                <a:srgbClr val="000000"/>
              </a:buClr>
              <a:buSzPct val="100000"/>
            </a:pPr>
            <a:r>
              <a:rPr lang="en" sz="1400">
                <a:solidFill>
                  <a:srgbClr val="000000"/>
                </a:solidFill>
              </a:rPr>
              <a:t>Couture House</a:t>
            </a:r>
          </a:p>
          <a:p>
            <a:pPr lvl="0" rtl="0">
              <a:spcBef>
                <a:spcPts val="0"/>
              </a:spcBef>
              <a:spcAft>
                <a:spcPts val="0"/>
              </a:spcAft>
              <a:buNone/>
            </a:pPr>
            <a:r>
              <a:rPr lang="en" sz="2400">
                <a:solidFill>
                  <a:schemeClr val="dk1"/>
                </a:solidFill>
              </a:rPr>
              <a:t>3.  Picture of the store front</a:t>
            </a:r>
          </a:p>
          <a:p>
            <a:pPr lvl="0" rtl="0">
              <a:spcBef>
                <a:spcPts val="0"/>
              </a:spcBef>
              <a:spcAft>
                <a:spcPts val="0"/>
              </a:spcAft>
              <a:buNone/>
            </a:pPr>
            <a:r>
              <a:t/>
            </a:r>
            <a:endParaRPr sz="1400">
              <a:solidFill>
                <a:srgbClr val="000000"/>
              </a:solidFill>
            </a:endParaRPr>
          </a:p>
          <a:p>
            <a:pPr lvl="0" rtl="0">
              <a:spcBef>
                <a:spcPts val="0"/>
              </a:spcBef>
              <a:spcAft>
                <a:spcPts val="0"/>
              </a:spcAft>
              <a:buNone/>
            </a:pPr>
            <a:r>
              <a:t/>
            </a:r>
            <a:endParaRPr sz="240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3" name="Shape 433"/>
        <p:cNvGrpSpPr/>
        <p:nvPr/>
      </p:nvGrpSpPr>
      <p:grpSpPr>
        <a:xfrm>
          <a:off x="0" y="0"/>
          <a:ext cx="0" cy="0"/>
          <a:chOff x="0" y="0"/>
          <a:chExt cx="0" cy="0"/>
        </a:xfrm>
      </p:grpSpPr>
      <p:sp>
        <p:nvSpPr>
          <p:cNvPr id="434" name="Shape 434"/>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Shopping Lhuillier</a:t>
            </a:r>
          </a:p>
        </p:txBody>
      </p:sp>
      <p:sp>
        <p:nvSpPr>
          <p:cNvPr id="435" name="Shape 435"/>
          <p:cNvSpPr txBox="1"/>
          <p:nvPr>
            <p:ph idx="1" type="body"/>
          </p:nvPr>
        </p:nvSpPr>
        <p:spPr>
          <a:xfrm>
            <a:off x="79600" y="1152475"/>
            <a:ext cx="3487500" cy="3714300"/>
          </a:xfrm>
          <a:prstGeom prst="rect">
            <a:avLst/>
          </a:prstGeom>
        </p:spPr>
        <p:txBody>
          <a:bodyPr anchorCtr="0" anchor="t" bIns="91425" lIns="91425" rIns="91425" tIns="91425">
            <a:noAutofit/>
          </a:bodyPr>
          <a:lstStyle/>
          <a:p>
            <a:pPr lvl="0" rtl="0">
              <a:spcBef>
                <a:spcPts val="0"/>
              </a:spcBef>
              <a:buNone/>
            </a:pPr>
            <a:r>
              <a:rPr lang="en">
                <a:solidFill>
                  <a:srgbClr val="000000"/>
                </a:solidFill>
                <a:latin typeface="Overlock"/>
                <a:ea typeface="Overlock"/>
                <a:cs typeface="Overlock"/>
                <a:sym typeface="Overlock"/>
              </a:rPr>
              <a:t>Began designing her first bridal collection in 1996</a:t>
            </a:r>
          </a:p>
          <a:p>
            <a:pPr lvl="0" rtl="0">
              <a:spcBef>
                <a:spcPts val="0"/>
              </a:spcBef>
              <a:buNone/>
            </a:pPr>
            <a:r>
              <a:rPr lang="en">
                <a:solidFill>
                  <a:srgbClr val="000000"/>
                </a:solidFill>
                <a:latin typeface="Overlock"/>
                <a:ea typeface="Overlock"/>
                <a:cs typeface="Overlock"/>
                <a:sym typeface="Overlock"/>
              </a:rPr>
              <a:t>She has a Couture Fashion House in Los Angeles, CA &amp; Upper East Side in Manhattan.</a:t>
            </a:r>
          </a:p>
          <a:p>
            <a:pPr lvl="0" rtl="0">
              <a:spcBef>
                <a:spcPts val="0"/>
              </a:spcBef>
              <a:buNone/>
            </a:pPr>
            <a:r>
              <a:rPr lang="en">
                <a:solidFill>
                  <a:srgbClr val="000000"/>
                </a:solidFill>
                <a:latin typeface="Overlock"/>
                <a:ea typeface="Overlock"/>
                <a:cs typeface="Overlock"/>
                <a:sym typeface="Overlock"/>
              </a:rPr>
              <a:t>Also sells formal gowns, ready-to-wear, &amp; home goods at Neiman Marcus, Nordstrom &amp; other high-end department stores</a:t>
            </a:r>
          </a:p>
          <a:p>
            <a:pPr lvl="0" rtl="0">
              <a:spcBef>
                <a:spcPts val="0"/>
              </a:spcBef>
              <a:buNone/>
            </a:pPr>
            <a:r>
              <a:t/>
            </a:r>
            <a:endParaRPr>
              <a:solidFill>
                <a:srgbClr val="000000"/>
              </a:solidFill>
              <a:latin typeface="Overlock"/>
              <a:ea typeface="Overlock"/>
              <a:cs typeface="Overlock"/>
              <a:sym typeface="Overlock"/>
            </a:endParaRPr>
          </a:p>
        </p:txBody>
      </p:sp>
      <p:pic>
        <p:nvPicPr>
          <p:cNvPr id="436" name="Shape 436"/>
          <p:cNvPicPr preferRelativeResize="0"/>
          <p:nvPr/>
        </p:nvPicPr>
        <p:blipFill rotWithShape="1">
          <a:blip r:embed="rId3">
            <a:alphaModFix/>
          </a:blip>
          <a:srcRect b="2544" l="1927" r="2158" t="1079"/>
          <a:stretch/>
        </p:blipFill>
        <p:spPr>
          <a:xfrm>
            <a:off x="3653150" y="1228675"/>
            <a:ext cx="5423249" cy="3584525"/>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0" name="Shape 440"/>
        <p:cNvGrpSpPr/>
        <p:nvPr/>
      </p:nvGrpSpPr>
      <p:grpSpPr>
        <a:xfrm>
          <a:off x="0" y="0"/>
          <a:ext cx="0" cy="0"/>
          <a:chOff x="0" y="0"/>
          <a:chExt cx="0" cy="0"/>
        </a:xfrm>
      </p:grpSpPr>
      <p:sp>
        <p:nvSpPr>
          <p:cNvPr id="441" name="Shape 441"/>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What Do You Think?</a:t>
            </a:r>
          </a:p>
        </p:txBody>
      </p:sp>
      <p:sp>
        <p:nvSpPr>
          <p:cNvPr id="442" name="Shape 44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sz="2400">
                <a:solidFill>
                  <a:srgbClr val="000000"/>
                </a:solidFill>
              </a:rPr>
              <a:t>1.  What is your opinion of this designer and their designs?</a:t>
            </a:r>
          </a:p>
          <a:p>
            <a:pPr indent="-228600" lvl="0" marL="914400" rtl="0">
              <a:spcBef>
                <a:spcPts val="0"/>
              </a:spcBef>
              <a:buClr>
                <a:srgbClr val="000000"/>
              </a:buClr>
            </a:pPr>
            <a:r>
              <a:rPr lang="en">
                <a:solidFill>
                  <a:srgbClr val="000000"/>
                </a:solidFill>
              </a:rPr>
              <a:t>Give &amp; informed opinion with a thorough analysis of what you have seen from them in the past and through your research</a:t>
            </a:r>
          </a:p>
          <a:p>
            <a:pPr indent="-228600" lvl="0" marL="914400" rtl="0">
              <a:spcBef>
                <a:spcPts val="0"/>
              </a:spcBef>
              <a:buClr>
                <a:srgbClr val="000000"/>
              </a:buClr>
            </a:pPr>
            <a:r>
              <a:rPr lang="en">
                <a:solidFill>
                  <a:srgbClr val="000000"/>
                </a:solidFill>
              </a:rPr>
              <a:t>If you say just “I Like their stuff” or something equally unspecific &amp; lame I’ll give you a zero on the whole thing. I’m not kidding.  Really though.  REALLY.</a:t>
            </a:r>
          </a:p>
          <a:p>
            <a:pPr lvl="0" rtl="0">
              <a:spcBef>
                <a:spcPts val="0"/>
              </a:spcBef>
              <a:buNone/>
            </a:pPr>
            <a:r>
              <a:rPr lang="en" sz="2400">
                <a:solidFill>
                  <a:srgbClr val="000000"/>
                </a:solidFill>
              </a:rPr>
              <a:t>2. Another Picture</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6" name="Shape 446"/>
        <p:cNvGrpSpPr/>
        <p:nvPr/>
      </p:nvGrpSpPr>
      <p:grpSpPr>
        <a:xfrm>
          <a:off x="0" y="0"/>
          <a:ext cx="0" cy="0"/>
          <a:chOff x="0" y="0"/>
          <a:chExt cx="0" cy="0"/>
        </a:xfrm>
      </p:grpSpPr>
      <p:sp>
        <p:nvSpPr>
          <p:cNvPr id="447" name="Shape 447"/>
          <p:cNvSpPr txBox="1"/>
          <p:nvPr>
            <p:ph type="title"/>
          </p:nvPr>
        </p:nvSpPr>
        <p:spPr>
          <a:xfrm>
            <a:off x="150075" y="239675"/>
            <a:ext cx="6067500" cy="777900"/>
          </a:xfrm>
          <a:prstGeom prst="rect">
            <a:avLst/>
          </a:prstGeom>
        </p:spPr>
        <p:txBody>
          <a:bodyPr anchorCtr="0" anchor="t" bIns="91425" lIns="91425" rIns="91425" tIns="91425">
            <a:noAutofit/>
          </a:bodyPr>
          <a:lstStyle/>
          <a:p>
            <a:pPr lvl="0" rtl="0">
              <a:spcBef>
                <a:spcPts val="0"/>
              </a:spcBef>
              <a:buNone/>
            </a:pPr>
            <a:r>
              <a:rPr lang="en"/>
              <a:t>My Opinion</a:t>
            </a:r>
          </a:p>
        </p:txBody>
      </p:sp>
      <p:sp>
        <p:nvSpPr>
          <p:cNvPr id="448" name="Shape 448"/>
          <p:cNvSpPr txBox="1"/>
          <p:nvPr>
            <p:ph idx="1" type="body"/>
          </p:nvPr>
        </p:nvSpPr>
        <p:spPr>
          <a:xfrm>
            <a:off x="235500" y="1152475"/>
            <a:ext cx="5905800" cy="3853800"/>
          </a:xfrm>
          <a:prstGeom prst="rect">
            <a:avLst/>
          </a:prstGeom>
        </p:spPr>
        <p:txBody>
          <a:bodyPr anchorCtr="0" anchor="t" bIns="91425" lIns="91425" rIns="91425" tIns="91425">
            <a:noAutofit/>
          </a:bodyPr>
          <a:lstStyle/>
          <a:p>
            <a:pPr lvl="0" rtl="0">
              <a:spcBef>
                <a:spcPts val="0"/>
              </a:spcBef>
              <a:buNone/>
            </a:pPr>
            <a:r>
              <a:rPr lang="en" sz="2400">
                <a:solidFill>
                  <a:srgbClr val="000000"/>
                </a:solidFill>
                <a:latin typeface="Overlock"/>
                <a:ea typeface="Overlock"/>
                <a:cs typeface="Overlock"/>
                <a:sym typeface="Overlock"/>
              </a:rPr>
              <a:t>I am really impressed with Monique Lhuillier:</a:t>
            </a:r>
          </a:p>
          <a:p>
            <a:pPr indent="-381000" lvl="0" marL="457200" rtl="0">
              <a:spcBef>
                <a:spcPts val="0"/>
              </a:spcBef>
              <a:buClr>
                <a:srgbClr val="000000"/>
              </a:buClr>
              <a:buSzPct val="100000"/>
              <a:buFont typeface="Overlock"/>
            </a:pPr>
            <a:r>
              <a:rPr lang="en" sz="2400">
                <a:solidFill>
                  <a:srgbClr val="000000"/>
                </a:solidFill>
                <a:latin typeface="Overlock"/>
                <a:ea typeface="Overlock"/>
                <a:cs typeface="Overlock"/>
                <a:sym typeface="Overlock"/>
              </a:rPr>
              <a:t>High quality construction and materials</a:t>
            </a:r>
          </a:p>
          <a:p>
            <a:pPr indent="-381000" lvl="0" marL="457200" rtl="0">
              <a:spcBef>
                <a:spcPts val="0"/>
              </a:spcBef>
              <a:buClr>
                <a:srgbClr val="000000"/>
              </a:buClr>
              <a:buSzPct val="100000"/>
              <a:buFont typeface="Overlock"/>
            </a:pPr>
            <a:r>
              <a:rPr lang="en" sz="2400">
                <a:solidFill>
                  <a:srgbClr val="000000"/>
                </a:solidFill>
                <a:latin typeface="Overlock"/>
                <a:ea typeface="Overlock"/>
                <a:cs typeface="Overlock"/>
                <a:sym typeface="Overlock"/>
              </a:rPr>
              <a:t>Attention to detail</a:t>
            </a:r>
          </a:p>
          <a:p>
            <a:pPr indent="-381000" lvl="0" marL="457200" rtl="0">
              <a:spcBef>
                <a:spcPts val="0"/>
              </a:spcBef>
              <a:buClr>
                <a:srgbClr val="000000"/>
              </a:buClr>
              <a:buSzPct val="100000"/>
              <a:buFont typeface="Overlock"/>
            </a:pPr>
            <a:r>
              <a:rPr lang="en" sz="2400">
                <a:solidFill>
                  <a:srgbClr val="000000"/>
                </a:solidFill>
                <a:latin typeface="Overlock"/>
                <a:ea typeface="Overlock"/>
                <a:cs typeface="Overlock"/>
                <a:sym typeface="Overlock"/>
              </a:rPr>
              <a:t>Love the delicate aesthetic</a:t>
            </a:r>
          </a:p>
          <a:p>
            <a:pPr lvl="0" rtl="0">
              <a:spcBef>
                <a:spcPts val="0"/>
              </a:spcBef>
              <a:buNone/>
            </a:pPr>
            <a:r>
              <a:t/>
            </a:r>
            <a:endParaRPr sz="2400">
              <a:solidFill>
                <a:srgbClr val="000000"/>
              </a:solidFill>
              <a:latin typeface="Overlock"/>
              <a:ea typeface="Overlock"/>
              <a:cs typeface="Overlock"/>
              <a:sym typeface="Overlock"/>
            </a:endParaRPr>
          </a:p>
          <a:p>
            <a:pPr lvl="0" rtl="0">
              <a:spcBef>
                <a:spcPts val="0"/>
              </a:spcBef>
              <a:buNone/>
            </a:pPr>
            <a:r>
              <a:rPr lang="en" sz="2400">
                <a:solidFill>
                  <a:srgbClr val="000000"/>
                </a:solidFill>
                <a:latin typeface="Overlock"/>
                <a:ea typeface="Overlock"/>
                <a:cs typeface="Overlock"/>
                <a:sym typeface="Overlock"/>
              </a:rPr>
              <a:t>Also, I love her story - I can (kind of) relate</a:t>
            </a:r>
          </a:p>
        </p:txBody>
      </p:sp>
      <p:pic>
        <p:nvPicPr>
          <p:cNvPr id="449" name="Shape 449"/>
          <p:cNvPicPr preferRelativeResize="0"/>
          <p:nvPr/>
        </p:nvPicPr>
        <p:blipFill>
          <a:blip r:embed="rId3">
            <a:alphaModFix/>
          </a:blip>
          <a:stretch>
            <a:fillRect/>
          </a:stretch>
        </p:blipFill>
        <p:spPr>
          <a:xfrm>
            <a:off x="6323084" y="0"/>
            <a:ext cx="2736729" cy="5143498"/>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3" name="Shape 453"/>
        <p:cNvGrpSpPr/>
        <p:nvPr/>
      </p:nvGrpSpPr>
      <p:grpSpPr>
        <a:xfrm>
          <a:off x="0" y="0"/>
          <a:ext cx="0" cy="0"/>
          <a:chOff x="0" y="0"/>
          <a:chExt cx="0" cy="0"/>
        </a:xfrm>
      </p:grpSpPr>
      <p:sp>
        <p:nvSpPr>
          <p:cNvPr id="454" name="Shape 454"/>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Works Cited</a:t>
            </a:r>
          </a:p>
        </p:txBody>
      </p:sp>
      <p:sp>
        <p:nvSpPr>
          <p:cNvPr id="455" name="Shape 455"/>
          <p:cNvSpPr txBox="1"/>
          <p:nvPr>
            <p:ph idx="1" type="body"/>
          </p:nvPr>
        </p:nvSpPr>
        <p:spPr>
          <a:xfrm>
            <a:off x="311700" y="1152475"/>
            <a:ext cx="8520600" cy="34164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a:solidFill>
                  <a:srgbClr val="000000"/>
                </a:solidFill>
              </a:rPr>
              <a:t>List all websites used!</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sp>
        <p:nvSpPr>
          <p:cNvPr id="460" name="Shape 460"/>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OTHER IMPORTANT TIPS</a:t>
            </a:r>
          </a:p>
        </p:txBody>
      </p:sp>
      <p:sp>
        <p:nvSpPr>
          <p:cNvPr id="461" name="Shape 46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t>Other Tips for a good grade:</a:t>
            </a:r>
          </a:p>
          <a:p>
            <a:pPr indent="-228600" lvl="0" marL="457200" rtl="0">
              <a:spcBef>
                <a:spcPts val="0"/>
              </a:spcBef>
            </a:pPr>
            <a:r>
              <a:rPr lang="en"/>
              <a:t>Use the correct name pronunciation</a:t>
            </a:r>
          </a:p>
          <a:p>
            <a:pPr indent="-228600" lvl="0" marL="457200" rtl="0">
              <a:spcBef>
                <a:spcPts val="0"/>
              </a:spcBef>
            </a:pPr>
            <a:r>
              <a:rPr lang="en"/>
              <a:t>At least one picture per slide</a:t>
            </a:r>
          </a:p>
          <a:p>
            <a:pPr indent="-228600" lvl="0" marL="457200" rtl="0">
              <a:spcBef>
                <a:spcPts val="0"/>
              </a:spcBef>
            </a:pPr>
            <a:r>
              <a:rPr lang="en"/>
              <a:t>5-7 minutes</a:t>
            </a:r>
          </a:p>
          <a:p>
            <a:pPr indent="-228600" lvl="0" marL="457200" rtl="0">
              <a:spcBef>
                <a:spcPts val="0"/>
              </a:spcBef>
            </a:pPr>
            <a:r>
              <a:rPr lang="en"/>
              <a:t>Short statements, not paragraphs</a:t>
            </a:r>
          </a:p>
          <a:p>
            <a:pPr indent="-228600" lvl="0" marL="457200" rtl="0">
              <a:spcBef>
                <a:spcPts val="0"/>
              </a:spcBef>
            </a:pPr>
            <a:r>
              <a:rPr lang="en"/>
              <a:t>Visually Pleasing &amp; Organized</a:t>
            </a:r>
          </a:p>
          <a:p>
            <a:pPr indent="-228600" lvl="0" marL="457200" rtl="0">
              <a:spcBef>
                <a:spcPts val="0"/>
              </a:spcBef>
            </a:pPr>
            <a:r>
              <a:rPr lang="en"/>
              <a:t>Don’t read off of the screen, LOOK AT THE AUDIENCE</a:t>
            </a:r>
          </a:p>
          <a:p>
            <a:pPr indent="-228600" lvl="0" marL="457200" rtl="0">
              <a:spcBef>
                <a:spcPts val="0"/>
              </a:spcBef>
            </a:pPr>
            <a:r>
              <a:rPr lang="en"/>
              <a:t>Tell stories</a:t>
            </a:r>
          </a:p>
          <a:p>
            <a:pPr indent="-228600" lvl="0" marL="457200" rtl="0">
              <a:spcBef>
                <a:spcPts val="0"/>
              </a:spcBef>
            </a:pPr>
            <a:r>
              <a:rPr lang="en"/>
              <a:t>Make it interesting!!!!!!!!!!! Please don’t bore us!</a:t>
            </a:r>
          </a:p>
          <a:p>
            <a:pPr lvl="0" rtl="0">
              <a:spcBef>
                <a:spcPts val="0"/>
              </a:spcBef>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5" name="Shape 465"/>
        <p:cNvGrpSpPr/>
        <p:nvPr/>
      </p:nvGrpSpPr>
      <p:grpSpPr>
        <a:xfrm>
          <a:off x="0" y="0"/>
          <a:ext cx="0" cy="0"/>
          <a:chOff x="0" y="0"/>
          <a:chExt cx="0" cy="0"/>
        </a:xfrm>
      </p:grpSpPr>
      <p:sp>
        <p:nvSpPr>
          <p:cNvPr id="466" name="Shape 466"/>
          <p:cNvSpPr txBox="1"/>
          <p:nvPr>
            <p:ph type="ctrTitle"/>
          </p:nvPr>
        </p:nvSpPr>
        <p:spPr>
          <a:xfrm>
            <a:off x="311700" y="744575"/>
            <a:ext cx="8520600" cy="3162300"/>
          </a:xfrm>
          <a:prstGeom prst="rect">
            <a:avLst/>
          </a:prstGeom>
        </p:spPr>
        <p:txBody>
          <a:bodyPr anchorCtr="0" anchor="ctr" bIns="91425" lIns="91425" rIns="91425" tIns="91425">
            <a:noAutofit/>
          </a:bodyPr>
          <a:lstStyle/>
          <a:p>
            <a:pPr lvl="0">
              <a:spcBef>
                <a:spcPts val="0"/>
              </a:spcBef>
              <a:buNone/>
            </a:pPr>
            <a:r>
              <a:rPr lang="en"/>
              <a:t>The Fashion Cycle &amp; Trends</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0" name="Shape 470"/>
        <p:cNvGrpSpPr/>
        <p:nvPr/>
      </p:nvGrpSpPr>
      <p:grpSpPr>
        <a:xfrm>
          <a:off x="0" y="0"/>
          <a:ext cx="0" cy="0"/>
          <a:chOff x="0" y="0"/>
          <a:chExt cx="0" cy="0"/>
        </a:xfrm>
      </p:grpSpPr>
      <p:sp>
        <p:nvSpPr>
          <p:cNvPr id="471" name="Shape 471"/>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t>The Fashion Cycle</a:t>
            </a:r>
          </a:p>
        </p:txBody>
      </p:sp>
      <p:sp>
        <p:nvSpPr>
          <p:cNvPr id="472" name="Shape 47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t>Please include a picture of the fashion cycle including the </a:t>
            </a:r>
            <a:r>
              <a:rPr lang="en">
                <a:solidFill>
                  <a:srgbClr val="4C1130"/>
                </a:solidFill>
                <a:latin typeface="Luckiest Guy"/>
                <a:ea typeface="Luckiest Guy"/>
                <a:cs typeface="Luckiest Guy"/>
                <a:sym typeface="Luckiest Guy"/>
              </a:rPr>
              <a:t>CORRECT STAGES</a:t>
            </a:r>
          </a:p>
          <a:p>
            <a:pPr indent="-228600" lvl="0" marL="457200" rtl="0">
              <a:spcBef>
                <a:spcPts val="0"/>
              </a:spcBef>
              <a:buAutoNum type="arabicPeriod"/>
            </a:pPr>
            <a:r>
              <a:rPr lang="en"/>
              <a:t>Introduction</a:t>
            </a:r>
          </a:p>
          <a:p>
            <a:pPr indent="-228600" lvl="0" marL="457200" rtl="0">
              <a:spcBef>
                <a:spcPts val="0"/>
              </a:spcBef>
              <a:buAutoNum type="arabicPeriod"/>
            </a:pPr>
            <a:r>
              <a:rPr lang="en"/>
              <a:t>Rise</a:t>
            </a:r>
          </a:p>
          <a:p>
            <a:pPr indent="-228600" lvl="0" marL="457200" rtl="0">
              <a:spcBef>
                <a:spcPts val="0"/>
              </a:spcBef>
              <a:buAutoNum type="arabicPeriod"/>
            </a:pPr>
            <a:r>
              <a:rPr lang="en"/>
              <a:t>Peak</a:t>
            </a:r>
          </a:p>
          <a:p>
            <a:pPr indent="-228600" lvl="0" marL="457200" rtl="0">
              <a:spcBef>
                <a:spcPts val="0"/>
              </a:spcBef>
              <a:buAutoNum type="arabicPeriod"/>
            </a:pPr>
            <a:r>
              <a:rPr lang="en"/>
              <a:t>Decline</a:t>
            </a:r>
          </a:p>
          <a:p>
            <a:pPr indent="-228600" lvl="0" marL="457200" rtl="0">
              <a:spcBef>
                <a:spcPts val="0"/>
              </a:spcBef>
              <a:buAutoNum type="arabicPeriod"/>
            </a:pPr>
            <a:r>
              <a:rPr lang="en"/>
              <a:t>Obsolete</a:t>
            </a:r>
          </a:p>
          <a:p>
            <a:pPr lvl="0" rtl="0">
              <a:spcBef>
                <a:spcPts val="0"/>
              </a:spcBef>
              <a:spcAft>
                <a:spcPts val="0"/>
              </a:spcAft>
              <a:buNone/>
            </a:pPr>
            <a:r>
              <a:rPr lang="en"/>
              <a:t>HINT- </a:t>
            </a:r>
          </a:p>
          <a:p>
            <a:pPr lvl="0" rtl="0">
              <a:spcBef>
                <a:spcPts val="0"/>
              </a:spcBef>
              <a:buNone/>
            </a:pPr>
            <a:r>
              <a:rPr lang="en" sz="1400">
                <a:solidFill>
                  <a:srgbClr val="783F04"/>
                </a:solidFill>
                <a:latin typeface="Luckiest Guy"/>
                <a:ea typeface="Luckiest Guy"/>
                <a:cs typeface="Luckiest Guy"/>
                <a:sym typeface="Luckiest Guy"/>
              </a:rPr>
              <a:t>Google: Fashion Cycle Pictures</a:t>
            </a:r>
          </a:p>
        </p:txBody>
      </p:sp>
      <p:pic>
        <p:nvPicPr>
          <p:cNvPr id="473" name="Shape 473"/>
          <p:cNvPicPr preferRelativeResize="0"/>
          <p:nvPr/>
        </p:nvPicPr>
        <p:blipFill>
          <a:blip r:embed="rId3">
            <a:alphaModFix/>
          </a:blip>
          <a:stretch>
            <a:fillRect/>
          </a:stretch>
        </p:blipFill>
        <p:spPr>
          <a:xfrm>
            <a:off x="3709050" y="1605999"/>
            <a:ext cx="5018699" cy="3315950"/>
          </a:xfrm>
          <a:prstGeom prst="rect">
            <a:avLst/>
          </a:prstGeom>
          <a:noFill/>
          <a:ln cap="flat" cmpd="sng" w="28575">
            <a:solidFill>
              <a:srgbClr val="741B47"/>
            </a:solidFill>
            <a:prstDash val="solid"/>
            <a:round/>
            <a:headEnd len="med" w="med" type="none"/>
            <a:tailEnd len="med" w="med"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7" name="Shape 477"/>
        <p:cNvGrpSpPr/>
        <p:nvPr/>
      </p:nvGrpSpPr>
      <p:grpSpPr>
        <a:xfrm>
          <a:off x="0" y="0"/>
          <a:ext cx="0" cy="0"/>
          <a:chOff x="0" y="0"/>
          <a:chExt cx="0" cy="0"/>
        </a:xfrm>
      </p:grpSpPr>
      <p:sp>
        <p:nvSpPr>
          <p:cNvPr id="478" name="Shape 478"/>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t>Summer/Fall 2015 Trends</a:t>
            </a:r>
          </a:p>
        </p:txBody>
      </p:sp>
      <p:sp>
        <p:nvSpPr>
          <p:cNvPr id="479" name="Shape 479"/>
          <p:cNvSpPr txBox="1"/>
          <p:nvPr>
            <p:ph idx="1" type="body"/>
          </p:nvPr>
        </p:nvSpPr>
        <p:spPr>
          <a:xfrm>
            <a:off x="1940275" y="1152475"/>
            <a:ext cx="7044600" cy="3416400"/>
          </a:xfrm>
          <a:prstGeom prst="rect">
            <a:avLst/>
          </a:prstGeom>
        </p:spPr>
        <p:txBody>
          <a:bodyPr anchorCtr="0" anchor="t" bIns="91425" lIns="91425" rIns="91425" tIns="91425">
            <a:noAutofit/>
          </a:bodyPr>
          <a:lstStyle/>
          <a:p>
            <a:pPr lvl="0" rtl="0">
              <a:spcBef>
                <a:spcPts val="0"/>
              </a:spcBef>
              <a:spcAft>
                <a:spcPts val="0"/>
              </a:spcAft>
              <a:buNone/>
            </a:pPr>
            <a:r>
              <a:rPr lang="en" sz="2400"/>
              <a:t>What were you wearing when school started? </a:t>
            </a:r>
          </a:p>
          <a:p>
            <a:pPr lvl="0" rtl="0">
              <a:spcBef>
                <a:spcPts val="0"/>
              </a:spcBef>
              <a:spcAft>
                <a:spcPts val="0"/>
              </a:spcAft>
              <a:buNone/>
            </a:pPr>
            <a:r>
              <a:rPr lang="en" sz="2400"/>
              <a:t>BE SPECIFIC.</a:t>
            </a:r>
          </a:p>
          <a:p>
            <a:pPr indent="-228600" lvl="0" marL="457200" rtl="0">
              <a:spcBef>
                <a:spcPts val="0"/>
              </a:spcBef>
              <a:spcAft>
                <a:spcPts val="0"/>
              </a:spcAft>
            </a:pPr>
            <a:r>
              <a:rPr lang="en"/>
              <a:t>List 3 Trends w/ PICTURE of EACH &amp; LABELS </a:t>
            </a:r>
          </a:p>
          <a:p>
            <a:pPr indent="-228600" lvl="1" marL="914400" rtl="0">
              <a:spcBef>
                <a:spcPts val="0"/>
              </a:spcBef>
              <a:spcAft>
                <a:spcPts val="0"/>
              </a:spcAft>
              <a:buClr>
                <a:srgbClr val="434343"/>
              </a:buClr>
              <a:buFont typeface="Waiting for the Sunrise"/>
            </a:pPr>
            <a:r>
              <a:rPr lang="en" sz="1400">
                <a:solidFill>
                  <a:srgbClr val="434343"/>
                </a:solidFill>
                <a:latin typeface="Waiting for the Sunrise"/>
                <a:ea typeface="Waiting for the Sunrise"/>
                <a:cs typeface="Waiting for the Sunrise"/>
                <a:sym typeface="Waiting for the Sunrise"/>
              </a:rPr>
              <a:t>(different then your trend slide from fashion terminology) </a:t>
            </a:r>
          </a:p>
        </p:txBody>
      </p:sp>
      <p:pic>
        <p:nvPicPr>
          <p:cNvPr id="480" name="Shape 480"/>
          <p:cNvPicPr preferRelativeResize="0"/>
          <p:nvPr/>
        </p:nvPicPr>
        <p:blipFill>
          <a:blip r:embed="rId3">
            <a:alphaModFix/>
          </a:blip>
          <a:stretch>
            <a:fillRect/>
          </a:stretch>
        </p:blipFill>
        <p:spPr>
          <a:xfrm>
            <a:off x="87298" y="1076275"/>
            <a:ext cx="1719395" cy="3991025"/>
          </a:xfrm>
          <a:prstGeom prst="rect">
            <a:avLst/>
          </a:prstGeom>
          <a:noFill/>
          <a:ln>
            <a:noFill/>
          </a:ln>
        </p:spPr>
      </p:pic>
      <p:sp>
        <p:nvSpPr>
          <p:cNvPr id="481" name="Shape 481"/>
          <p:cNvSpPr txBox="1"/>
          <p:nvPr/>
        </p:nvSpPr>
        <p:spPr>
          <a:xfrm>
            <a:off x="1585350" y="3825775"/>
            <a:ext cx="3687600" cy="514500"/>
          </a:xfrm>
          <a:prstGeom prst="rect">
            <a:avLst/>
          </a:prstGeom>
          <a:solidFill>
            <a:srgbClr val="FFFFFF"/>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2400">
                <a:solidFill>
                  <a:srgbClr val="4C1130"/>
                </a:solidFill>
                <a:latin typeface="Luckiest Guy"/>
                <a:ea typeface="Luckiest Guy"/>
                <a:cs typeface="Luckiest Guy"/>
                <a:sym typeface="Luckiest Guy"/>
              </a:rPr>
              <a:t>Long, Loose Wool Coats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type="title"/>
          </p:nvPr>
        </p:nvSpPr>
        <p:spPr>
          <a:xfrm>
            <a:off x="311700" y="226750"/>
            <a:ext cx="8520599" cy="791100"/>
          </a:xfrm>
          <a:prstGeom prst="rect">
            <a:avLst/>
          </a:prstGeom>
        </p:spPr>
        <p:txBody>
          <a:bodyPr anchorCtr="0" anchor="t" bIns="91425" lIns="91425" rIns="91425" tIns="91425">
            <a:noAutofit/>
          </a:bodyPr>
          <a:lstStyle/>
          <a:p>
            <a:pPr lvl="0" algn="ctr">
              <a:spcBef>
                <a:spcPts val="0"/>
              </a:spcBef>
              <a:buNone/>
            </a:pPr>
            <a:r>
              <a:rPr lang="en"/>
              <a:t>Pic inspiration</a:t>
            </a:r>
          </a:p>
        </p:txBody>
      </p:sp>
      <p:sp>
        <p:nvSpPr>
          <p:cNvPr id="168" name="Shape 168"/>
          <p:cNvSpPr txBox="1"/>
          <p:nvPr>
            <p:ph idx="1" type="body"/>
          </p:nvPr>
        </p:nvSpPr>
        <p:spPr>
          <a:xfrm>
            <a:off x="311700" y="1152475"/>
            <a:ext cx="8520599" cy="3575099"/>
          </a:xfrm>
          <a:prstGeom prst="rect">
            <a:avLst/>
          </a:prstGeom>
        </p:spPr>
        <p:txBody>
          <a:bodyPr anchorCtr="0" anchor="t" bIns="91425" lIns="91425" rIns="91425" tIns="91425">
            <a:noAutofit/>
          </a:bodyPr>
          <a:lstStyle/>
          <a:p>
            <a:pPr lvl="0" rtl="0" algn="ctr">
              <a:spcBef>
                <a:spcPts val="0"/>
              </a:spcBef>
              <a:spcAft>
                <a:spcPts val="0"/>
              </a:spcAft>
              <a:buNone/>
            </a:pPr>
            <a:r>
              <a:rPr lang="en">
                <a:solidFill>
                  <a:srgbClr val="990000"/>
                </a:solidFill>
              </a:rPr>
              <a:t>USE PINTEREST!</a:t>
            </a:r>
          </a:p>
          <a:p>
            <a:pPr lvl="0" rtl="0" algn="ctr">
              <a:spcBef>
                <a:spcPts val="0"/>
              </a:spcBef>
              <a:buNone/>
            </a:pPr>
            <a:r>
              <a:rPr lang="en" sz="1800">
                <a:solidFill>
                  <a:srgbClr val="990000"/>
                </a:solidFill>
              </a:rPr>
              <a:t>Great, inspiring, current pictures</a:t>
            </a:r>
          </a:p>
          <a:p>
            <a:pPr indent="-342900" lvl="0" marL="457200" rtl="0">
              <a:spcBef>
                <a:spcPts val="0"/>
              </a:spcBef>
              <a:spcAft>
                <a:spcPts val="0"/>
              </a:spcAft>
              <a:buSzPct val="100000"/>
              <a:buAutoNum type="arabicPeriod"/>
            </a:pPr>
            <a:r>
              <a:rPr lang="en" sz="1800"/>
              <a:t>Create a board for fashion merchandising</a:t>
            </a:r>
          </a:p>
          <a:p>
            <a:pPr indent="-342900" lvl="1" marL="914400" rtl="0">
              <a:spcBef>
                <a:spcPts val="0"/>
              </a:spcBef>
              <a:spcAft>
                <a:spcPts val="1000"/>
              </a:spcAft>
              <a:buSzPct val="100000"/>
              <a:buAutoNum type="alphaLcPeriod"/>
            </a:pPr>
            <a:r>
              <a:rPr lang="en" sz="1800"/>
              <a:t>Please send me a link to this board!</a:t>
            </a:r>
          </a:p>
          <a:p>
            <a:pPr indent="-342900" lvl="0" marL="457200" rtl="0">
              <a:spcBef>
                <a:spcPts val="0"/>
              </a:spcBef>
              <a:spcAft>
                <a:spcPts val="1000"/>
              </a:spcAft>
              <a:buSzPct val="100000"/>
              <a:buAutoNum type="arabicPeriod"/>
            </a:pPr>
            <a:r>
              <a:rPr lang="en" sz="1800"/>
              <a:t>May use phone WHEN I SAY to use pinterest to find pictures</a:t>
            </a:r>
          </a:p>
          <a:p>
            <a:pPr indent="-342900" lvl="0" marL="457200">
              <a:spcBef>
                <a:spcPts val="0"/>
              </a:spcBef>
              <a:spcAft>
                <a:spcPts val="1000"/>
              </a:spcAft>
              <a:buSzPct val="100000"/>
              <a:buAutoNum type="arabicPeriod"/>
            </a:pPr>
            <a:r>
              <a:rPr lang="en" sz="1800"/>
              <a:t>Save pic to phone then email to your school email to copy to your portfolio</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5" name="Shape 485"/>
        <p:cNvGrpSpPr/>
        <p:nvPr/>
      </p:nvGrpSpPr>
      <p:grpSpPr>
        <a:xfrm>
          <a:off x="0" y="0"/>
          <a:ext cx="0" cy="0"/>
          <a:chOff x="0" y="0"/>
          <a:chExt cx="0" cy="0"/>
        </a:xfrm>
      </p:grpSpPr>
      <p:sp>
        <p:nvSpPr>
          <p:cNvPr id="486" name="Shape 486"/>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t>Spring 2016 Trends</a:t>
            </a:r>
          </a:p>
        </p:txBody>
      </p:sp>
      <p:sp>
        <p:nvSpPr>
          <p:cNvPr id="487" name="Shape 487"/>
          <p:cNvSpPr txBox="1"/>
          <p:nvPr>
            <p:ph idx="1" type="body"/>
          </p:nvPr>
        </p:nvSpPr>
        <p:spPr>
          <a:xfrm>
            <a:off x="3198000" y="1152475"/>
            <a:ext cx="5862900" cy="3416400"/>
          </a:xfrm>
          <a:prstGeom prst="rect">
            <a:avLst/>
          </a:prstGeom>
        </p:spPr>
        <p:txBody>
          <a:bodyPr anchorCtr="0" anchor="t" bIns="91425" lIns="91425" rIns="91425" tIns="91425">
            <a:noAutofit/>
          </a:bodyPr>
          <a:lstStyle/>
          <a:p>
            <a:pPr lvl="0" rtl="0">
              <a:spcBef>
                <a:spcPts val="0"/>
              </a:spcBef>
              <a:spcAft>
                <a:spcPts val="0"/>
              </a:spcAft>
              <a:buNone/>
            </a:pPr>
            <a:r>
              <a:rPr lang="en" sz="2400"/>
              <a:t>When you shop for Spring what will you buy? What are other people wearing for spring time? </a:t>
            </a:r>
          </a:p>
          <a:p>
            <a:pPr lvl="0" rtl="0">
              <a:spcBef>
                <a:spcPts val="0"/>
              </a:spcBef>
              <a:spcAft>
                <a:spcPts val="0"/>
              </a:spcAft>
              <a:buNone/>
            </a:pPr>
            <a:r>
              <a:rPr lang="en" sz="2400"/>
              <a:t>BE SPECIFIC.</a:t>
            </a:r>
          </a:p>
          <a:p>
            <a:pPr indent="-228600" lvl="0" marL="457200" rtl="0">
              <a:spcBef>
                <a:spcPts val="0"/>
              </a:spcBef>
              <a:spcAft>
                <a:spcPts val="0"/>
              </a:spcAft>
            </a:pPr>
            <a:r>
              <a:rPr lang="en"/>
              <a:t>List 2 new Spring trends, include pics and label </a:t>
            </a:r>
          </a:p>
          <a:p>
            <a:pPr lvl="0">
              <a:spcBef>
                <a:spcPts val="0"/>
              </a:spcBef>
              <a:spcAft>
                <a:spcPts val="0"/>
              </a:spcAft>
              <a:buNone/>
            </a:pPr>
            <a:r>
              <a:t/>
            </a:r>
            <a:endParaRPr/>
          </a:p>
        </p:txBody>
      </p:sp>
      <p:pic>
        <p:nvPicPr>
          <p:cNvPr id="488" name="Shape 488"/>
          <p:cNvPicPr preferRelativeResize="0"/>
          <p:nvPr/>
        </p:nvPicPr>
        <p:blipFill>
          <a:blip r:embed="rId3">
            <a:alphaModFix/>
          </a:blip>
          <a:stretch>
            <a:fillRect/>
          </a:stretch>
        </p:blipFill>
        <p:spPr>
          <a:xfrm>
            <a:off x="90722" y="1076274"/>
            <a:ext cx="2993249" cy="3991025"/>
          </a:xfrm>
          <a:prstGeom prst="rect">
            <a:avLst/>
          </a:prstGeom>
          <a:noFill/>
          <a:ln>
            <a:noFill/>
          </a:ln>
        </p:spPr>
      </p:pic>
      <p:sp>
        <p:nvSpPr>
          <p:cNvPr id="489" name="Shape 489"/>
          <p:cNvSpPr txBox="1"/>
          <p:nvPr/>
        </p:nvSpPr>
        <p:spPr>
          <a:xfrm>
            <a:off x="2819275" y="3794775"/>
            <a:ext cx="2476200" cy="514500"/>
          </a:xfrm>
          <a:prstGeom prst="rect">
            <a:avLst/>
          </a:prstGeom>
          <a:solidFill>
            <a:srgbClr val="FFFFFF"/>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2400">
                <a:solidFill>
                  <a:srgbClr val="85200C"/>
                </a:solidFill>
                <a:latin typeface="Luckiest Guy"/>
                <a:ea typeface="Luckiest Guy"/>
                <a:cs typeface="Luckiest Guy"/>
                <a:sym typeface="Luckiest Guy"/>
              </a:rPr>
              <a:t>Gingham Check</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3" name="Shape 493"/>
        <p:cNvGrpSpPr/>
        <p:nvPr/>
      </p:nvGrpSpPr>
      <p:grpSpPr>
        <a:xfrm>
          <a:off x="0" y="0"/>
          <a:ext cx="0" cy="0"/>
          <a:chOff x="0" y="0"/>
          <a:chExt cx="0" cy="0"/>
        </a:xfrm>
      </p:grpSpPr>
      <p:sp>
        <p:nvSpPr>
          <p:cNvPr id="494" name="Shape 494"/>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t>Fall 2016 Trends</a:t>
            </a:r>
          </a:p>
        </p:txBody>
      </p:sp>
      <p:sp>
        <p:nvSpPr>
          <p:cNvPr id="495" name="Shape 495"/>
          <p:cNvSpPr txBox="1"/>
          <p:nvPr>
            <p:ph idx="1" type="body"/>
          </p:nvPr>
        </p:nvSpPr>
        <p:spPr>
          <a:xfrm>
            <a:off x="214400" y="1204475"/>
            <a:ext cx="5735100" cy="3703500"/>
          </a:xfrm>
          <a:prstGeom prst="rect">
            <a:avLst/>
          </a:prstGeom>
        </p:spPr>
        <p:txBody>
          <a:bodyPr anchorCtr="0" anchor="t" bIns="91425" lIns="91425" rIns="91425" tIns="91425">
            <a:noAutofit/>
          </a:bodyPr>
          <a:lstStyle/>
          <a:p>
            <a:pPr lvl="0" rtl="0">
              <a:spcBef>
                <a:spcPts val="0"/>
              </a:spcBef>
              <a:spcAft>
                <a:spcPts val="0"/>
              </a:spcAft>
              <a:buNone/>
            </a:pPr>
            <a:r>
              <a:rPr lang="en" sz="2400"/>
              <a:t>PREDICT! What do you think people will be wearing the first day of school next year?</a:t>
            </a:r>
          </a:p>
          <a:p>
            <a:pPr lvl="0" rtl="0">
              <a:spcBef>
                <a:spcPts val="0"/>
              </a:spcBef>
              <a:spcAft>
                <a:spcPts val="0"/>
              </a:spcAft>
              <a:buNone/>
            </a:pPr>
            <a:r>
              <a:rPr lang="en" sz="2400"/>
              <a:t>BE SPECIFIC.</a:t>
            </a:r>
          </a:p>
          <a:p>
            <a:pPr indent="-228600" lvl="0" marL="457200">
              <a:spcBef>
                <a:spcPts val="0"/>
              </a:spcBef>
              <a:spcAft>
                <a:spcPts val="0"/>
              </a:spcAft>
            </a:pPr>
            <a:r>
              <a:rPr lang="en"/>
              <a:t>List atleast 1 thing you think will be trending next fall PLUS pictures! (List a 2nd for 5 points extra credit!)</a:t>
            </a:r>
          </a:p>
        </p:txBody>
      </p:sp>
      <p:pic>
        <p:nvPicPr>
          <p:cNvPr id="496" name="Shape 496"/>
          <p:cNvPicPr preferRelativeResize="0"/>
          <p:nvPr/>
        </p:nvPicPr>
        <p:blipFill>
          <a:blip r:embed="rId3">
            <a:alphaModFix/>
          </a:blip>
          <a:stretch>
            <a:fillRect/>
          </a:stretch>
        </p:blipFill>
        <p:spPr>
          <a:xfrm>
            <a:off x="6066700" y="1106275"/>
            <a:ext cx="2924900" cy="3899875"/>
          </a:xfrm>
          <a:prstGeom prst="rect">
            <a:avLst/>
          </a:prstGeom>
          <a:noFill/>
          <a:ln cap="flat" cmpd="sng" w="9525">
            <a:solidFill>
              <a:srgbClr val="000000"/>
            </a:solidFill>
            <a:prstDash val="solid"/>
            <a:round/>
            <a:headEnd len="med" w="med" type="none"/>
            <a:tailEnd len="med" w="med" type="none"/>
          </a:ln>
        </p:spPr>
      </p:pic>
      <p:sp>
        <p:nvSpPr>
          <p:cNvPr id="497" name="Shape 497"/>
          <p:cNvSpPr txBox="1"/>
          <p:nvPr/>
        </p:nvSpPr>
        <p:spPr>
          <a:xfrm>
            <a:off x="4137825" y="4094925"/>
            <a:ext cx="2294100" cy="514500"/>
          </a:xfrm>
          <a:prstGeom prst="rect">
            <a:avLst/>
          </a:prstGeom>
          <a:solidFill>
            <a:srgbClr val="FFFFFF"/>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 sz="2400">
                <a:solidFill>
                  <a:srgbClr val="134F5C"/>
                </a:solidFill>
                <a:latin typeface="Luckiest Guy"/>
                <a:ea typeface="Luckiest Guy"/>
                <a:cs typeface="Luckiest Guy"/>
                <a:sym typeface="Luckiest Guy"/>
              </a:rPr>
              <a:t>“Farrah Hair”</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1" name="Shape 501"/>
        <p:cNvGrpSpPr/>
        <p:nvPr/>
      </p:nvGrpSpPr>
      <p:grpSpPr>
        <a:xfrm>
          <a:off x="0" y="0"/>
          <a:ext cx="0" cy="0"/>
          <a:chOff x="0" y="0"/>
          <a:chExt cx="0" cy="0"/>
        </a:xfrm>
      </p:grpSpPr>
      <p:sp>
        <p:nvSpPr>
          <p:cNvPr id="502" name="Shape 502"/>
          <p:cNvSpPr txBox="1"/>
          <p:nvPr>
            <p:ph type="ctrTitle"/>
          </p:nvPr>
        </p:nvSpPr>
        <p:spPr>
          <a:xfrm>
            <a:off x="182550" y="1621425"/>
            <a:ext cx="8805000" cy="1675800"/>
          </a:xfrm>
          <a:prstGeom prst="rect">
            <a:avLst/>
          </a:prstGeom>
        </p:spPr>
        <p:txBody>
          <a:bodyPr anchorCtr="0" anchor="t" bIns="91425" lIns="91425" rIns="91425" tIns="91425">
            <a:noAutofit/>
          </a:bodyPr>
          <a:lstStyle/>
          <a:p>
            <a:pPr lvl="0">
              <a:lnSpc>
                <a:spcPct val="115000"/>
              </a:lnSpc>
              <a:spcBef>
                <a:spcPts val="0"/>
              </a:spcBef>
              <a:buNone/>
            </a:pPr>
            <a:r>
              <a:rPr lang="en" u="sng">
                <a:latin typeface="Syncopate"/>
                <a:ea typeface="Syncopate"/>
                <a:cs typeface="Syncopate"/>
                <a:sym typeface="Syncopate"/>
              </a:rPr>
              <a:t>What Not To Wear</a:t>
            </a:r>
          </a:p>
        </p:txBody>
      </p:sp>
      <p:sp>
        <p:nvSpPr>
          <p:cNvPr id="503" name="Shape 503"/>
          <p:cNvSpPr txBox="1"/>
          <p:nvPr>
            <p:ph idx="1" type="subTitle"/>
          </p:nvPr>
        </p:nvSpPr>
        <p:spPr>
          <a:xfrm>
            <a:off x="311700" y="2447550"/>
            <a:ext cx="8520600" cy="792600"/>
          </a:xfrm>
          <a:prstGeom prst="rect">
            <a:avLst/>
          </a:prstGeom>
        </p:spPr>
        <p:txBody>
          <a:bodyPr anchorCtr="0" anchor="t" bIns="91425" lIns="91425" rIns="91425" tIns="91425">
            <a:noAutofit/>
          </a:bodyPr>
          <a:lstStyle/>
          <a:p>
            <a:pPr lvl="0">
              <a:spcBef>
                <a:spcPts val="0"/>
              </a:spcBef>
              <a:buNone/>
            </a:pPr>
            <a:r>
              <a:rPr lang="en" sz="3600">
                <a:latin typeface="Waiting for the Sunrise"/>
                <a:ea typeface="Waiting for the Sunrise"/>
                <a:cs typeface="Waiting for the Sunrise"/>
                <a:sym typeface="Waiting for the Sunrise"/>
              </a:rPr>
              <a:t>Applying the Elements &amp; Principles of Design</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7" name="Shape 507"/>
        <p:cNvGrpSpPr/>
        <p:nvPr/>
      </p:nvGrpSpPr>
      <p:grpSpPr>
        <a:xfrm>
          <a:off x="0" y="0"/>
          <a:ext cx="0" cy="0"/>
          <a:chOff x="0" y="0"/>
          <a:chExt cx="0" cy="0"/>
        </a:xfrm>
      </p:grpSpPr>
      <p:sp>
        <p:nvSpPr>
          <p:cNvPr id="508" name="Shape 508"/>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latin typeface="Syncopate"/>
                <a:ea typeface="Syncopate"/>
                <a:cs typeface="Syncopate"/>
                <a:sym typeface="Syncopate"/>
              </a:rPr>
              <a:t>Meet your Clients</a:t>
            </a:r>
          </a:p>
        </p:txBody>
      </p:sp>
      <p:sp>
        <p:nvSpPr>
          <p:cNvPr id="509" name="Shape 509"/>
          <p:cNvSpPr txBox="1"/>
          <p:nvPr>
            <p:ph idx="1" type="body"/>
          </p:nvPr>
        </p:nvSpPr>
        <p:spPr>
          <a:xfrm>
            <a:off x="311700" y="1152475"/>
            <a:ext cx="8520600" cy="3722700"/>
          </a:xfrm>
          <a:prstGeom prst="rect">
            <a:avLst/>
          </a:prstGeom>
        </p:spPr>
        <p:txBody>
          <a:bodyPr anchorCtr="0" anchor="t" bIns="91425" lIns="91425" rIns="91425" tIns="91425">
            <a:noAutofit/>
          </a:bodyPr>
          <a:lstStyle/>
          <a:p>
            <a:pPr lvl="0" rtl="0">
              <a:spcBef>
                <a:spcPts val="0"/>
              </a:spcBef>
              <a:buNone/>
            </a:pPr>
            <a:r>
              <a:rPr lang="en" sz="2200"/>
              <a:t>You will be </a:t>
            </a:r>
            <a:r>
              <a:rPr b="1" lang="en" sz="2200">
                <a:solidFill>
                  <a:srgbClr val="990000"/>
                </a:solidFill>
              </a:rPr>
              <a:t>assigned 2 clients</a:t>
            </a:r>
            <a:r>
              <a:rPr lang="en" sz="2200"/>
              <a:t>-It will be your job to help them look their best!</a:t>
            </a:r>
          </a:p>
          <a:p>
            <a:pPr lvl="0" rtl="0">
              <a:spcBef>
                <a:spcPts val="0"/>
              </a:spcBef>
              <a:buNone/>
            </a:pPr>
            <a:r>
              <a:rPr lang="en" sz="2200"/>
              <a:t>As part of the Client profile you’ll learn some information about them, not only what they look like but also what they feel confident and insecure about, and some other things that you’ll need to take into consideration</a:t>
            </a:r>
          </a:p>
          <a:p>
            <a:pPr lvl="0">
              <a:spcBef>
                <a:spcPts val="0"/>
              </a:spcBef>
              <a:buNone/>
            </a:pPr>
            <a:r>
              <a:rPr b="1" lang="en" sz="2200">
                <a:solidFill>
                  <a:srgbClr val="0000FF"/>
                </a:solidFill>
              </a:rPr>
              <a:t>REMEMBER:</a:t>
            </a:r>
            <a:r>
              <a:rPr lang="en" sz="2200"/>
              <a:t>: You are NOT the client do not dress them strictly how you would dress.  Keep in mind their personality &amp; lifestyle.</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3" name="Shape 513"/>
        <p:cNvGrpSpPr/>
        <p:nvPr/>
      </p:nvGrpSpPr>
      <p:grpSpPr>
        <a:xfrm>
          <a:off x="0" y="0"/>
          <a:ext cx="0" cy="0"/>
          <a:chOff x="0" y="0"/>
          <a:chExt cx="0" cy="0"/>
        </a:xfrm>
      </p:grpSpPr>
      <p:sp>
        <p:nvSpPr>
          <p:cNvPr id="514" name="Shape 514"/>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sz="3300">
                <a:latin typeface="Syncopate"/>
                <a:ea typeface="Syncopate"/>
                <a:cs typeface="Syncopate"/>
                <a:sym typeface="Syncopate"/>
              </a:rPr>
              <a:t>Include Client Profile &amp; Pic</a:t>
            </a:r>
          </a:p>
        </p:txBody>
      </p:sp>
      <p:sp>
        <p:nvSpPr>
          <p:cNvPr id="515" name="Shape 515"/>
          <p:cNvSpPr txBox="1"/>
          <p:nvPr>
            <p:ph idx="1" type="body"/>
          </p:nvPr>
        </p:nvSpPr>
        <p:spPr>
          <a:xfrm>
            <a:off x="193275" y="1152475"/>
            <a:ext cx="8772900" cy="3416400"/>
          </a:xfrm>
          <a:prstGeom prst="rect">
            <a:avLst/>
          </a:prstGeom>
        </p:spPr>
        <p:txBody>
          <a:bodyPr anchorCtr="0" anchor="t" bIns="91425" lIns="91425" rIns="91425" tIns="91425">
            <a:noAutofit/>
          </a:bodyPr>
          <a:lstStyle/>
          <a:p>
            <a:pPr lvl="0" rtl="0">
              <a:spcBef>
                <a:spcPts val="0"/>
              </a:spcBef>
              <a:buNone/>
            </a:pPr>
            <a:r>
              <a:rPr lang="en" sz="2200"/>
              <a:t>Please also include the picture of your client and their client profile </a:t>
            </a:r>
            <a:r>
              <a:rPr lang="en" sz="2200">
                <a:solidFill>
                  <a:srgbClr val="85200C"/>
                </a:solidFill>
              </a:rPr>
              <a:t>(copy &amp; paste)</a:t>
            </a:r>
            <a:r>
              <a:rPr lang="en" sz="2200"/>
              <a:t> on the slide before your outfit suggestions &amp; explanations</a:t>
            </a:r>
          </a:p>
          <a:p>
            <a:pPr lvl="0" rtl="0" algn="ctr">
              <a:spcBef>
                <a:spcPts val="0"/>
              </a:spcBef>
              <a:buClr>
                <a:schemeClr val="dk1"/>
              </a:buClr>
              <a:buSzPct val="50000"/>
              <a:buFont typeface="Arial"/>
              <a:buNone/>
            </a:pPr>
            <a:r>
              <a:rPr lang="en" sz="2200"/>
              <a:t>See</a:t>
            </a:r>
            <a:r>
              <a:rPr lang="en" sz="2200">
                <a:solidFill>
                  <a:srgbClr val="660000"/>
                </a:solidFill>
              </a:rPr>
              <a:t> “WHAT NOT TO WEAR - CLIENT PROFILES” </a:t>
            </a:r>
            <a:r>
              <a:rPr lang="en" sz="2200"/>
              <a:t>(Shared with you)</a:t>
            </a:r>
          </a:p>
          <a:p>
            <a:pPr lvl="0">
              <a:spcBef>
                <a:spcPts val="0"/>
              </a:spcBef>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9" name="Shape 519"/>
        <p:cNvGrpSpPr/>
        <p:nvPr/>
      </p:nvGrpSpPr>
      <p:grpSpPr>
        <a:xfrm>
          <a:off x="0" y="0"/>
          <a:ext cx="0" cy="0"/>
          <a:chOff x="0" y="0"/>
          <a:chExt cx="0" cy="0"/>
        </a:xfrm>
      </p:grpSpPr>
      <p:sp>
        <p:nvSpPr>
          <p:cNvPr id="520" name="Shape 520"/>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latin typeface="Syncopate"/>
                <a:ea typeface="Syncopate"/>
                <a:cs typeface="Syncopate"/>
                <a:sym typeface="Syncopate"/>
              </a:rPr>
              <a:t>Help Them Out</a:t>
            </a:r>
          </a:p>
        </p:txBody>
      </p:sp>
      <p:sp>
        <p:nvSpPr>
          <p:cNvPr id="521" name="Shape 521"/>
          <p:cNvSpPr txBox="1"/>
          <p:nvPr>
            <p:ph idx="1" type="body"/>
          </p:nvPr>
        </p:nvSpPr>
        <p:spPr>
          <a:xfrm>
            <a:off x="311700" y="1152475"/>
            <a:ext cx="8520600" cy="38301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sz="2200"/>
              <a:t>You’re job will be to help these clients look and feel their very best.</a:t>
            </a:r>
          </a:p>
          <a:p>
            <a:pPr lvl="0" rtl="0">
              <a:lnSpc>
                <a:spcPct val="100000"/>
              </a:lnSpc>
              <a:spcBef>
                <a:spcPts val="0"/>
              </a:spcBef>
              <a:spcAft>
                <a:spcPts val="0"/>
              </a:spcAft>
              <a:buNone/>
            </a:pPr>
            <a:r>
              <a:t/>
            </a:r>
            <a:endParaRPr sz="1400"/>
          </a:p>
          <a:p>
            <a:pPr lvl="0" rtl="0">
              <a:lnSpc>
                <a:spcPct val="100000"/>
              </a:lnSpc>
              <a:spcBef>
                <a:spcPts val="0"/>
              </a:spcBef>
              <a:spcAft>
                <a:spcPts val="0"/>
              </a:spcAft>
              <a:buNone/>
            </a:pPr>
            <a:r>
              <a:rPr b="1" lang="en" sz="2200">
                <a:solidFill>
                  <a:srgbClr val="1155CC"/>
                </a:solidFill>
              </a:rPr>
              <a:t>Find or Create 2 outfits</a:t>
            </a:r>
            <a:r>
              <a:rPr lang="en" sz="2200"/>
              <a:t> that would be flattering on your client.  You may consider doing a casual outfit &amp; a Work outfit.  Other occasion outfits may be appropriate as well (Date, Lunch With Friends, Interview, etc)</a:t>
            </a:r>
          </a:p>
          <a:p>
            <a:pPr indent="-304800" lvl="0" marL="457200" rtl="0">
              <a:lnSpc>
                <a:spcPct val="100000"/>
              </a:lnSpc>
              <a:spcBef>
                <a:spcPts val="0"/>
              </a:spcBef>
              <a:spcAft>
                <a:spcPts val="0"/>
              </a:spcAft>
              <a:buClr>
                <a:srgbClr val="B45F06"/>
              </a:buClr>
              <a:buSzPct val="100000"/>
            </a:pPr>
            <a:r>
              <a:rPr lang="en" sz="1200">
                <a:solidFill>
                  <a:srgbClr val="B45F06"/>
                </a:solidFill>
              </a:rPr>
              <a:t>Color Season Reference: http://outfitideas4you.com/what-season-am-i-seasonal-color-analysis-quiz/</a:t>
            </a:r>
          </a:p>
          <a:p>
            <a:pPr lvl="0" rtl="0">
              <a:lnSpc>
                <a:spcPct val="100000"/>
              </a:lnSpc>
              <a:spcBef>
                <a:spcPts val="0"/>
              </a:spcBef>
              <a:spcAft>
                <a:spcPts val="0"/>
              </a:spcAft>
              <a:buNone/>
            </a:pPr>
            <a:r>
              <a:t/>
            </a:r>
            <a:endParaRPr sz="1400"/>
          </a:p>
          <a:p>
            <a:pPr lvl="0">
              <a:lnSpc>
                <a:spcPct val="100000"/>
              </a:lnSpc>
              <a:spcBef>
                <a:spcPts val="0"/>
              </a:spcBef>
              <a:spcAft>
                <a:spcPts val="0"/>
              </a:spcAft>
              <a:buNone/>
            </a:pPr>
            <a:r>
              <a:rPr b="1" lang="en" sz="2200">
                <a:solidFill>
                  <a:srgbClr val="660000"/>
                </a:solidFill>
              </a:rPr>
              <a:t>Teach</a:t>
            </a:r>
            <a:r>
              <a:rPr lang="en" sz="2200"/>
              <a:t> your client why that outfit works.  Use the</a:t>
            </a:r>
            <a:r>
              <a:rPr lang="en" sz="2200">
                <a:solidFill>
                  <a:srgbClr val="274E13"/>
                </a:solidFill>
              </a:rPr>
              <a:t> </a:t>
            </a:r>
            <a:r>
              <a:rPr lang="en" sz="2200"/>
              <a:t>Elements &amp; Principles</a:t>
            </a:r>
            <a:r>
              <a:rPr lang="en" sz="2200">
                <a:solidFill>
                  <a:srgbClr val="274E13"/>
                </a:solidFill>
              </a:rPr>
              <a:t> </a:t>
            </a:r>
            <a:r>
              <a:rPr lang="en" sz="2200"/>
              <a:t>of Design to Validate your outfit suggestions. </a:t>
            </a:r>
            <a:r>
              <a:rPr b="1" lang="en" sz="2200">
                <a:solidFill>
                  <a:srgbClr val="274E13"/>
                </a:solidFill>
              </a:rPr>
              <a:t>Reference at least 2 Elements &amp; 2 Principles in your explanation.</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5" name="Shape 525"/>
        <p:cNvGrpSpPr/>
        <p:nvPr/>
      </p:nvGrpSpPr>
      <p:grpSpPr>
        <a:xfrm>
          <a:off x="0" y="0"/>
          <a:ext cx="0" cy="0"/>
          <a:chOff x="0" y="0"/>
          <a:chExt cx="0" cy="0"/>
        </a:xfrm>
      </p:grpSpPr>
      <p:sp>
        <p:nvSpPr>
          <p:cNvPr id="526" name="Shape 526"/>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latin typeface="Syncopate"/>
                <a:ea typeface="Syncopate"/>
                <a:cs typeface="Syncopate"/>
                <a:sym typeface="Syncopate"/>
              </a:rPr>
              <a:t>Outfits</a:t>
            </a:r>
          </a:p>
        </p:txBody>
      </p:sp>
      <p:sp>
        <p:nvSpPr>
          <p:cNvPr id="527" name="Shape 527"/>
          <p:cNvSpPr txBox="1"/>
          <p:nvPr>
            <p:ph idx="1" type="body"/>
          </p:nvPr>
        </p:nvSpPr>
        <p:spPr>
          <a:xfrm>
            <a:off x="179975" y="1152475"/>
            <a:ext cx="6521700" cy="3416400"/>
          </a:xfrm>
          <a:prstGeom prst="rect">
            <a:avLst/>
          </a:prstGeom>
        </p:spPr>
        <p:txBody>
          <a:bodyPr anchorCtr="0" anchor="t" bIns="91425" lIns="91425" rIns="91425" tIns="91425">
            <a:noAutofit/>
          </a:bodyPr>
          <a:lstStyle/>
          <a:p>
            <a:pPr lvl="0" rtl="0" algn="ctr">
              <a:lnSpc>
                <a:spcPct val="100000"/>
              </a:lnSpc>
              <a:spcBef>
                <a:spcPts val="0"/>
              </a:spcBef>
              <a:spcAft>
                <a:spcPts val="0"/>
              </a:spcAft>
              <a:buNone/>
            </a:pPr>
            <a:r>
              <a:rPr lang="en" sz="2200">
                <a:solidFill>
                  <a:srgbClr val="000000"/>
                </a:solidFill>
              </a:rPr>
              <a:t>1.  </a:t>
            </a:r>
            <a:r>
              <a:rPr lang="en" sz="2000">
                <a:solidFill>
                  <a:srgbClr val="000000"/>
                </a:solidFill>
              </a:rPr>
              <a:t>FIND Outfits in all the usual ways (pinterest, google, etc)</a:t>
            </a:r>
          </a:p>
          <a:p>
            <a:pPr indent="0" lvl="0" marL="0" rtl="0" algn="ctr">
              <a:lnSpc>
                <a:spcPct val="100000"/>
              </a:lnSpc>
              <a:spcBef>
                <a:spcPts val="0"/>
              </a:spcBef>
              <a:spcAft>
                <a:spcPts val="0"/>
              </a:spcAft>
              <a:buNone/>
            </a:pPr>
            <a:r>
              <a:rPr lang="en"/>
              <a:t>	</a:t>
            </a:r>
            <a:r>
              <a:rPr lang="en" sz="1400"/>
              <a:t>-Please include pictures that show a standing, face-forward view of the entire model including the shoes.  We need to see exactly what all of the parts of the outfit are doing to the body</a:t>
            </a:r>
          </a:p>
          <a:p>
            <a:pPr lvl="0" rtl="0" algn="ctr">
              <a:lnSpc>
                <a:spcPct val="100000"/>
              </a:lnSpc>
              <a:spcBef>
                <a:spcPts val="0"/>
              </a:spcBef>
              <a:spcAft>
                <a:spcPts val="0"/>
              </a:spcAft>
              <a:buNone/>
            </a:pPr>
            <a:r>
              <a:t/>
            </a:r>
            <a:endParaRPr sz="1400"/>
          </a:p>
          <a:p>
            <a:pPr lvl="0" rtl="0" algn="ctr">
              <a:lnSpc>
                <a:spcPct val="100000"/>
              </a:lnSpc>
              <a:spcBef>
                <a:spcPts val="0"/>
              </a:spcBef>
              <a:spcAft>
                <a:spcPts val="0"/>
              </a:spcAft>
              <a:buNone/>
            </a:pPr>
            <a:r>
              <a:rPr lang="en" sz="2200">
                <a:solidFill>
                  <a:srgbClr val="000000"/>
                </a:solidFill>
              </a:rPr>
              <a:t>2.  </a:t>
            </a:r>
            <a:r>
              <a:rPr lang="en" sz="2100">
                <a:solidFill>
                  <a:srgbClr val="000000"/>
                </a:solidFill>
              </a:rPr>
              <a:t>CREATE figure flattering outfit on Polyvore.com</a:t>
            </a:r>
          </a:p>
          <a:p>
            <a:pPr lvl="0" rtl="0" algn="ctr">
              <a:lnSpc>
                <a:spcPct val="100000"/>
              </a:lnSpc>
              <a:spcBef>
                <a:spcPts val="0"/>
              </a:spcBef>
              <a:spcAft>
                <a:spcPts val="0"/>
              </a:spcAft>
              <a:buNone/>
            </a:pPr>
            <a:r>
              <a:rPr lang="en"/>
              <a:t>	</a:t>
            </a:r>
            <a:r>
              <a:rPr lang="en" sz="1400"/>
              <a:t>-Please include top &amp; bottom, coats or jackets as needed, accessories &amp; shoes. Arrange to be visually pleasing</a:t>
            </a:r>
            <a:r>
              <a:rPr lang="en"/>
              <a:t> </a:t>
            </a:r>
          </a:p>
        </p:txBody>
      </p:sp>
      <p:pic>
        <p:nvPicPr>
          <p:cNvPr id="528" name="Shape 528"/>
          <p:cNvPicPr preferRelativeResize="0"/>
          <p:nvPr/>
        </p:nvPicPr>
        <p:blipFill>
          <a:blip r:embed="rId3">
            <a:alphaModFix/>
          </a:blip>
          <a:stretch>
            <a:fillRect/>
          </a:stretch>
        </p:blipFill>
        <p:spPr>
          <a:xfrm>
            <a:off x="6612472" y="1818249"/>
            <a:ext cx="1140226" cy="2270225"/>
          </a:xfrm>
          <a:prstGeom prst="rect">
            <a:avLst/>
          </a:prstGeom>
          <a:noFill/>
          <a:ln cap="flat" cmpd="sng" w="9525">
            <a:solidFill>
              <a:srgbClr val="000000"/>
            </a:solidFill>
            <a:prstDash val="solid"/>
            <a:round/>
            <a:headEnd len="med" w="med" type="none"/>
            <a:tailEnd len="med" w="med" type="none"/>
          </a:ln>
        </p:spPr>
      </p:pic>
      <p:pic>
        <p:nvPicPr>
          <p:cNvPr id="529" name="Shape 529"/>
          <p:cNvPicPr preferRelativeResize="0"/>
          <p:nvPr/>
        </p:nvPicPr>
        <p:blipFill>
          <a:blip r:embed="rId4">
            <a:alphaModFix/>
          </a:blip>
          <a:stretch>
            <a:fillRect/>
          </a:stretch>
        </p:blipFill>
        <p:spPr>
          <a:xfrm>
            <a:off x="5675248" y="3372740"/>
            <a:ext cx="1140224" cy="1708983"/>
          </a:xfrm>
          <a:prstGeom prst="rect">
            <a:avLst/>
          </a:prstGeom>
          <a:noFill/>
          <a:ln cap="flat" cmpd="sng" w="9525">
            <a:solidFill>
              <a:srgbClr val="000000"/>
            </a:solidFill>
            <a:prstDash val="solid"/>
            <a:round/>
            <a:headEnd len="med" w="med" type="none"/>
            <a:tailEnd len="med" w="med" type="none"/>
          </a:ln>
        </p:spPr>
      </p:pic>
      <p:pic>
        <p:nvPicPr>
          <p:cNvPr id="530" name="Shape 530"/>
          <p:cNvPicPr preferRelativeResize="0"/>
          <p:nvPr/>
        </p:nvPicPr>
        <p:blipFill rotWithShape="1">
          <a:blip r:embed="rId5">
            <a:alphaModFix/>
          </a:blip>
          <a:srcRect b="7807" l="0" r="0" t="5829"/>
          <a:stretch/>
        </p:blipFill>
        <p:spPr>
          <a:xfrm>
            <a:off x="7823175" y="639625"/>
            <a:ext cx="1237299" cy="4442098"/>
          </a:xfrm>
          <a:prstGeom prst="rect">
            <a:avLst/>
          </a:prstGeom>
          <a:noFill/>
          <a:ln cap="flat" cmpd="sng" w="9525">
            <a:solidFill>
              <a:srgbClr val="000000"/>
            </a:solidFill>
            <a:prstDash val="solid"/>
            <a:round/>
            <a:headEnd len="med" w="med" type="none"/>
            <a:tailEnd len="med" w="med" type="none"/>
          </a:ln>
        </p:spPr>
      </p:pic>
      <p:pic>
        <p:nvPicPr>
          <p:cNvPr id="531" name="Shape 531"/>
          <p:cNvPicPr preferRelativeResize="0"/>
          <p:nvPr/>
        </p:nvPicPr>
        <p:blipFill>
          <a:blip r:embed="rId6">
            <a:alphaModFix/>
          </a:blip>
          <a:stretch>
            <a:fillRect/>
          </a:stretch>
        </p:blipFill>
        <p:spPr>
          <a:xfrm>
            <a:off x="103775" y="3242874"/>
            <a:ext cx="1838850" cy="1838850"/>
          </a:xfrm>
          <a:prstGeom prst="rect">
            <a:avLst/>
          </a:prstGeom>
          <a:noFill/>
          <a:ln cap="flat" cmpd="sng" w="9525">
            <a:solidFill>
              <a:srgbClr val="000000"/>
            </a:solidFill>
            <a:prstDash val="solid"/>
            <a:round/>
            <a:headEnd len="med" w="med" type="none"/>
            <a:tailEnd len="med" w="med" type="none"/>
          </a:ln>
        </p:spPr>
      </p:pic>
      <p:sp>
        <p:nvSpPr>
          <p:cNvPr id="532" name="Shape 532"/>
          <p:cNvSpPr txBox="1"/>
          <p:nvPr/>
        </p:nvSpPr>
        <p:spPr>
          <a:xfrm>
            <a:off x="5122025" y="4496525"/>
            <a:ext cx="708600" cy="480300"/>
          </a:xfrm>
          <a:prstGeom prst="rect">
            <a:avLst/>
          </a:prstGeom>
          <a:solidFill>
            <a:schemeClr val="lt1"/>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3000">
                <a:solidFill>
                  <a:srgbClr val="980000"/>
                </a:solidFill>
                <a:latin typeface="Luckiest Guy"/>
                <a:ea typeface="Luckiest Guy"/>
                <a:cs typeface="Luckiest Guy"/>
                <a:sym typeface="Luckiest Guy"/>
              </a:rPr>
              <a:t>NO</a:t>
            </a:r>
          </a:p>
        </p:txBody>
      </p:sp>
      <p:sp>
        <p:nvSpPr>
          <p:cNvPr id="533" name="Shape 533"/>
          <p:cNvSpPr txBox="1"/>
          <p:nvPr/>
        </p:nvSpPr>
        <p:spPr>
          <a:xfrm>
            <a:off x="6908125" y="3922150"/>
            <a:ext cx="708600" cy="480300"/>
          </a:xfrm>
          <a:prstGeom prst="rect">
            <a:avLst/>
          </a:prstGeom>
          <a:solidFill>
            <a:schemeClr val="lt1"/>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3000">
                <a:solidFill>
                  <a:srgbClr val="980000"/>
                </a:solidFill>
                <a:latin typeface="Luckiest Guy"/>
                <a:ea typeface="Luckiest Guy"/>
                <a:cs typeface="Luckiest Guy"/>
                <a:sym typeface="Luckiest Guy"/>
              </a:rPr>
              <a:t>NO</a:t>
            </a:r>
          </a:p>
        </p:txBody>
      </p:sp>
      <p:sp>
        <p:nvSpPr>
          <p:cNvPr id="534" name="Shape 534"/>
          <p:cNvSpPr txBox="1"/>
          <p:nvPr/>
        </p:nvSpPr>
        <p:spPr>
          <a:xfrm>
            <a:off x="7107525" y="792025"/>
            <a:ext cx="906000" cy="480300"/>
          </a:xfrm>
          <a:prstGeom prst="rect">
            <a:avLst/>
          </a:prstGeom>
          <a:solidFill>
            <a:schemeClr val="lt1"/>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3000">
                <a:solidFill>
                  <a:srgbClr val="274E13"/>
                </a:solidFill>
                <a:latin typeface="Luckiest Guy"/>
                <a:ea typeface="Luckiest Guy"/>
                <a:cs typeface="Luckiest Guy"/>
                <a:sym typeface="Luckiest Guy"/>
              </a:rPr>
              <a:t>YES</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8" name="Shape 538"/>
        <p:cNvGrpSpPr/>
        <p:nvPr/>
      </p:nvGrpSpPr>
      <p:grpSpPr>
        <a:xfrm>
          <a:off x="0" y="0"/>
          <a:ext cx="0" cy="0"/>
          <a:chOff x="0" y="0"/>
          <a:chExt cx="0" cy="0"/>
        </a:xfrm>
      </p:grpSpPr>
      <p:sp>
        <p:nvSpPr>
          <p:cNvPr id="539" name="Shape 539"/>
          <p:cNvSpPr txBox="1"/>
          <p:nvPr>
            <p:ph type="ctrTitle"/>
          </p:nvPr>
        </p:nvSpPr>
        <p:spPr>
          <a:xfrm>
            <a:off x="311700" y="1300725"/>
            <a:ext cx="8520600" cy="1920300"/>
          </a:xfrm>
          <a:prstGeom prst="rect">
            <a:avLst/>
          </a:prstGeom>
        </p:spPr>
        <p:txBody>
          <a:bodyPr anchorCtr="0" anchor="t" bIns="91425" lIns="91425" rIns="91425" tIns="91425">
            <a:noAutofit/>
          </a:bodyPr>
          <a:lstStyle/>
          <a:p>
            <a:pPr lvl="0">
              <a:spcBef>
                <a:spcPts val="0"/>
              </a:spcBef>
              <a:buNone/>
            </a:pPr>
            <a:r>
              <a:rPr lang="en" u="sng">
                <a:latin typeface="Quicksand"/>
                <a:ea typeface="Quicksand"/>
                <a:cs typeface="Quicksand"/>
                <a:sym typeface="Quicksand"/>
              </a:rPr>
              <a:t>WHAT NOT TO WEAR</a:t>
            </a:r>
          </a:p>
        </p:txBody>
      </p:sp>
      <p:sp>
        <p:nvSpPr>
          <p:cNvPr id="540" name="Shape 540"/>
          <p:cNvSpPr txBox="1"/>
          <p:nvPr>
            <p:ph idx="1" type="subTitle"/>
          </p:nvPr>
        </p:nvSpPr>
        <p:spPr>
          <a:xfrm>
            <a:off x="311700" y="2148325"/>
            <a:ext cx="8520600" cy="792600"/>
          </a:xfrm>
          <a:prstGeom prst="rect">
            <a:avLst/>
          </a:prstGeom>
        </p:spPr>
        <p:txBody>
          <a:bodyPr anchorCtr="0" anchor="t" bIns="91425" lIns="91425" rIns="91425" tIns="91425">
            <a:noAutofit/>
          </a:bodyPr>
          <a:lstStyle/>
          <a:p>
            <a:pPr lvl="0">
              <a:spcBef>
                <a:spcPts val="0"/>
              </a:spcBef>
              <a:buNone/>
            </a:pPr>
            <a:r>
              <a:rPr lang="en" sz="2400">
                <a:latin typeface="Syncopate"/>
                <a:ea typeface="Syncopate"/>
                <a:cs typeface="Syncopate"/>
                <a:sym typeface="Syncopate"/>
              </a:rPr>
              <a:t>Applying the Elements &amp; Principles of Design</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4" name="Shape 544"/>
        <p:cNvGrpSpPr/>
        <p:nvPr/>
      </p:nvGrpSpPr>
      <p:grpSpPr>
        <a:xfrm>
          <a:off x="0" y="0"/>
          <a:ext cx="0" cy="0"/>
          <a:chOff x="0" y="0"/>
          <a:chExt cx="0" cy="0"/>
        </a:xfrm>
      </p:grpSpPr>
      <p:sp>
        <p:nvSpPr>
          <p:cNvPr id="545" name="Shape 545"/>
          <p:cNvSpPr txBox="1"/>
          <p:nvPr>
            <p:ph type="title"/>
          </p:nvPr>
        </p:nvSpPr>
        <p:spPr>
          <a:xfrm>
            <a:off x="542475" y="163475"/>
            <a:ext cx="5831700" cy="1134900"/>
          </a:xfrm>
          <a:prstGeom prst="rect">
            <a:avLst/>
          </a:prstGeom>
        </p:spPr>
        <p:txBody>
          <a:bodyPr anchorCtr="0" anchor="t" bIns="91425" lIns="91425" rIns="91425" tIns="91425">
            <a:noAutofit/>
          </a:bodyPr>
          <a:lstStyle/>
          <a:p>
            <a:pPr lvl="0" rtl="0">
              <a:spcBef>
                <a:spcPts val="0"/>
              </a:spcBef>
              <a:buNone/>
            </a:pPr>
            <a:r>
              <a:rPr lang="en" sz="2000" u="sng">
                <a:latin typeface="Quicksand"/>
                <a:ea typeface="Quicksand"/>
                <a:cs typeface="Quicksand"/>
                <a:sym typeface="Quicksand"/>
              </a:rPr>
              <a:t>CLIENT PROFILE #1</a:t>
            </a:r>
          </a:p>
          <a:p>
            <a:pPr lvl="0">
              <a:spcBef>
                <a:spcPts val="0"/>
              </a:spcBef>
              <a:buNone/>
            </a:pPr>
            <a:r>
              <a:rPr lang="en" sz="4800">
                <a:latin typeface="Quicksand"/>
                <a:ea typeface="Quicksand"/>
                <a:cs typeface="Quicksand"/>
                <a:sym typeface="Quicksand"/>
              </a:rPr>
              <a:t>KATHERINE</a:t>
            </a:r>
          </a:p>
        </p:txBody>
      </p:sp>
      <p:sp>
        <p:nvSpPr>
          <p:cNvPr id="546" name="Shape 546"/>
          <p:cNvSpPr txBox="1"/>
          <p:nvPr>
            <p:ph idx="1" type="body"/>
          </p:nvPr>
        </p:nvSpPr>
        <p:spPr>
          <a:xfrm>
            <a:off x="616500" y="1394900"/>
            <a:ext cx="5681400" cy="3554400"/>
          </a:xfrm>
          <a:prstGeom prst="rect">
            <a:avLst/>
          </a:prstGeom>
        </p:spPr>
        <p:txBody>
          <a:bodyPr anchorCtr="0" anchor="t" bIns="91425" lIns="91425" rIns="91425" tIns="91425">
            <a:noAutofit/>
          </a:bodyPr>
          <a:lstStyle/>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Age 23</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Hazel Eyes</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Dark Brown Hair</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Cool Undertone</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 </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Triangle Body type</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Confident: Collarbone, Long hair, Thin Arms</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Not-So-Confident: Wide hips &amp; belly</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Illusion Wish List: Long Legs</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 </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Shy but would like to look more confident without being too bold.</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Works as a Paralegal at a law firm</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 </a:t>
            </a:r>
          </a:p>
          <a:p>
            <a:pPr lvl="0" rtl="0" algn="ctr">
              <a:spcBef>
                <a:spcPts val="0"/>
              </a:spcBef>
              <a:spcAft>
                <a:spcPts val="0"/>
              </a:spcAft>
              <a:buClr>
                <a:schemeClr val="dk1"/>
              </a:buClr>
              <a:buSzPct val="84615"/>
              <a:buFont typeface="Arial"/>
              <a:buNone/>
            </a:pPr>
            <a:r>
              <a:rPr lang="en" sz="1300">
                <a:solidFill>
                  <a:schemeClr val="dk1"/>
                </a:solidFill>
                <a:latin typeface="Quicksand"/>
                <a:ea typeface="Quicksand"/>
                <a:cs typeface="Quicksand"/>
                <a:sym typeface="Quicksand"/>
              </a:rPr>
              <a:t>Favorite Color to Wear: Grey</a:t>
            </a:r>
          </a:p>
          <a:p>
            <a:pPr lvl="0" algn="ctr">
              <a:spcBef>
                <a:spcPts val="0"/>
              </a:spcBef>
              <a:spcAft>
                <a:spcPts val="0"/>
              </a:spcAft>
              <a:buNone/>
            </a:pPr>
            <a:r>
              <a:rPr lang="en" sz="1300">
                <a:solidFill>
                  <a:schemeClr val="dk1"/>
                </a:solidFill>
                <a:latin typeface="Quicksand"/>
                <a:ea typeface="Quicksand"/>
                <a:cs typeface="Quicksand"/>
                <a:sym typeface="Quicksand"/>
              </a:rPr>
              <a:t>Won’t Wear: Red</a:t>
            </a:r>
          </a:p>
        </p:txBody>
      </p:sp>
      <p:pic>
        <p:nvPicPr>
          <p:cNvPr id="547" name="Shape 547"/>
          <p:cNvPicPr preferRelativeResize="0"/>
          <p:nvPr/>
        </p:nvPicPr>
        <p:blipFill>
          <a:blip r:embed="rId3">
            <a:alphaModFix/>
          </a:blip>
          <a:stretch>
            <a:fillRect/>
          </a:stretch>
        </p:blipFill>
        <p:spPr>
          <a:xfrm>
            <a:off x="6693312" y="0"/>
            <a:ext cx="1877975"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1" name="Shape 551"/>
        <p:cNvGrpSpPr/>
        <p:nvPr/>
      </p:nvGrpSpPr>
      <p:grpSpPr>
        <a:xfrm>
          <a:off x="0" y="0"/>
          <a:ext cx="0" cy="0"/>
          <a:chOff x="0" y="0"/>
          <a:chExt cx="0" cy="0"/>
        </a:xfrm>
      </p:grpSpPr>
      <p:sp>
        <p:nvSpPr>
          <p:cNvPr id="552" name="Shape 552"/>
          <p:cNvSpPr txBox="1"/>
          <p:nvPr>
            <p:ph type="title"/>
          </p:nvPr>
        </p:nvSpPr>
        <p:spPr>
          <a:xfrm>
            <a:off x="3034725" y="174200"/>
            <a:ext cx="5831700" cy="1134900"/>
          </a:xfrm>
          <a:prstGeom prst="rect">
            <a:avLst/>
          </a:prstGeom>
        </p:spPr>
        <p:txBody>
          <a:bodyPr anchorCtr="0" anchor="t" bIns="91425" lIns="91425" rIns="91425" tIns="91425">
            <a:noAutofit/>
          </a:bodyPr>
          <a:lstStyle/>
          <a:p>
            <a:pPr lvl="0" rtl="0">
              <a:spcBef>
                <a:spcPts val="0"/>
              </a:spcBef>
              <a:buNone/>
            </a:pPr>
            <a:r>
              <a:rPr lang="en" sz="2000" u="sng">
                <a:latin typeface="Quicksand"/>
                <a:ea typeface="Quicksand"/>
                <a:cs typeface="Quicksand"/>
                <a:sym typeface="Quicksand"/>
              </a:rPr>
              <a:t>CLIENT PROFILE #1</a:t>
            </a:r>
          </a:p>
          <a:p>
            <a:pPr lvl="0" rtl="0">
              <a:spcBef>
                <a:spcPts val="0"/>
              </a:spcBef>
              <a:buNone/>
            </a:pPr>
            <a:r>
              <a:rPr lang="en" sz="4800">
                <a:latin typeface="Quicksand"/>
                <a:ea typeface="Quicksand"/>
                <a:cs typeface="Quicksand"/>
                <a:sym typeface="Quicksand"/>
              </a:rPr>
              <a:t>KATHERINE</a:t>
            </a:r>
          </a:p>
        </p:txBody>
      </p:sp>
      <p:sp>
        <p:nvSpPr>
          <p:cNvPr id="553" name="Shape 553"/>
          <p:cNvSpPr txBox="1"/>
          <p:nvPr>
            <p:ph idx="1" type="body"/>
          </p:nvPr>
        </p:nvSpPr>
        <p:spPr>
          <a:xfrm>
            <a:off x="2715675" y="1394900"/>
            <a:ext cx="6352200" cy="3554400"/>
          </a:xfrm>
          <a:prstGeom prst="rect">
            <a:avLst/>
          </a:prstGeom>
        </p:spPr>
        <p:txBody>
          <a:bodyPr anchorCtr="0" anchor="t" bIns="91425" lIns="91425" rIns="91425" tIns="91425">
            <a:noAutofit/>
          </a:bodyPr>
          <a:lstStyle/>
          <a:p>
            <a:pPr lvl="0" rtl="0" algn="ctr">
              <a:spcBef>
                <a:spcPts val="0"/>
              </a:spcBef>
              <a:spcAft>
                <a:spcPts val="0"/>
              </a:spcAft>
              <a:buNone/>
            </a:pPr>
            <a:r>
              <a:rPr lang="en" u="sng">
                <a:solidFill>
                  <a:schemeClr val="dk1"/>
                </a:solidFill>
                <a:latin typeface="Quicksand"/>
                <a:ea typeface="Quicksand"/>
                <a:cs typeface="Quicksand"/>
                <a:sym typeface="Quicksand"/>
              </a:rPr>
              <a:t>THE WORK OUTFIT</a:t>
            </a:r>
          </a:p>
          <a:p>
            <a:pPr lvl="0" rtl="0" algn="ctr">
              <a:spcBef>
                <a:spcPts val="0"/>
              </a:spcBef>
              <a:spcAft>
                <a:spcPts val="0"/>
              </a:spcAft>
              <a:buNone/>
            </a:pPr>
            <a:r>
              <a:rPr lang="en" sz="1300">
                <a:solidFill>
                  <a:schemeClr val="dk1"/>
                </a:solidFill>
                <a:latin typeface="Quicksand"/>
                <a:ea typeface="Quicksand"/>
                <a:cs typeface="Quicksand"/>
                <a:sym typeface="Quicksand"/>
              </a:rPr>
              <a:t>Something like this outfit would be a great option for Katherine. It projects tailored confidence without being too bold for her shy personality.</a:t>
            </a:r>
          </a:p>
          <a:p>
            <a:pPr lvl="0" rtl="0" algn="ctr">
              <a:spcBef>
                <a:spcPts val="0"/>
              </a:spcBef>
              <a:spcAft>
                <a:spcPts val="0"/>
              </a:spcAft>
              <a:buNone/>
            </a:pPr>
            <a:r>
              <a:t/>
            </a:r>
            <a:endParaRPr sz="900">
              <a:solidFill>
                <a:schemeClr val="dk1"/>
              </a:solidFill>
              <a:latin typeface="Quicksand"/>
              <a:ea typeface="Quicksand"/>
              <a:cs typeface="Quicksand"/>
              <a:sym typeface="Quicksand"/>
            </a:endParaRPr>
          </a:p>
          <a:p>
            <a:pPr lvl="0" rtl="0" algn="ctr">
              <a:spcBef>
                <a:spcPts val="0"/>
              </a:spcBef>
              <a:spcAft>
                <a:spcPts val="0"/>
              </a:spcAft>
              <a:buNone/>
            </a:pPr>
            <a:r>
              <a:rPr lang="en" sz="1300">
                <a:solidFill>
                  <a:schemeClr val="dk1"/>
                </a:solidFill>
                <a:latin typeface="Quicksand"/>
                <a:ea typeface="Quicksand"/>
                <a:cs typeface="Quicksand"/>
                <a:sym typeface="Quicksand"/>
              </a:rPr>
              <a:t>The because the pants &amp; shirt are the SAME COLOR, a long slender silhouette is created through her legs, hips and torso.</a:t>
            </a:r>
          </a:p>
          <a:p>
            <a:pPr lvl="0" rtl="0" algn="ctr">
              <a:spcBef>
                <a:spcPts val="0"/>
              </a:spcBef>
              <a:spcAft>
                <a:spcPts val="0"/>
              </a:spcAft>
              <a:buNone/>
            </a:pPr>
            <a:r>
              <a:t/>
            </a:r>
            <a:endParaRPr sz="900">
              <a:solidFill>
                <a:schemeClr val="dk1"/>
              </a:solidFill>
              <a:latin typeface="Quicksand"/>
              <a:ea typeface="Quicksand"/>
              <a:cs typeface="Quicksand"/>
              <a:sym typeface="Quicksand"/>
            </a:endParaRPr>
          </a:p>
          <a:p>
            <a:pPr lvl="0" rtl="0" algn="ctr">
              <a:spcBef>
                <a:spcPts val="0"/>
              </a:spcBef>
              <a:spcAft>
                <a:spcPts val="0"/>
              </a:spcAft>
              <a:buNone/>
            </a:pPr>
            <a:r>
              <a:rPr lang="en" sz="1300">
                <a:solidFill>
                  <a:schemeClr val="dk1"/>
                </a:solidFill>
                <a:latin typeface="Quicksand"/>
                <a:ea typeface="Quicksand"/>
                <a:cs typeface="Quicksand"/>
                <a:sym typeface="Quicksand"/>
              </a:rPr>
              <a:t>The EMPHASIS in this outfit is certainly the blazer with a high collar.  This leads the eye to the upper body and face. </a:t>
            </a:r>
          </a:p>
          <a:p>
            <a:pPr lvl="0" rtl="0" algn="ctr">
              <a:spcBef>
                <a:spcPts val="0"/>
              </a:spcBef>
              <a:spcAft>
                <a:spcPts val="0"/>
              </a:spcAft>
              <a:buNone/>
            </a:pPr>
            <a:r>
              <a:t/>
            </a:r>
            <a:endParaRPr sz="900">
              <a:solidFill>
                <a:schemeClr val="dk1"/>
              </a:solidFill>
              <a:latin typeface="Quicksand"/>
              <a:ea typeface="Quicksand"/>
              <a:cs typeface="Quicksand"/>
              <a:sym typeface="Quicksand"/>
            </a:endParaRPr>
          </a:p>
          <a:p>
            <a:pPr lvl="0" rtl="0" algn="ctr">
              <a:spcBef>
                <a:spcPts val="0"/>
              </a:spcBef>
              <a:spcAft>
                <a:spcPts val="0"/>
              </a:spcAft>
              <a:buNone/>
            </a:pPr>
            <a:r>
              <a:rPr lang="en" sz="1300">
                <a:solidFill>
                  <a:schemeClr val="dk1"/>
                </a:solidFill>
                <a:latin typeface="Quicksand"/>
                <a:ea typeface="Quicksand"/>
                <a:cs typeface="Quicksand"/>
                <a:sym typeface="Quicksand"/>
              </a:rPr>
              <a:t>The blazer has a lightly padded shoulder creating a HORIZONTAL LINE.  This will slightly widen her shoulders &amp; balance out her hip width. </a:t>
            </a:r>
          </a:p>
          <a:p>
            <a:pPr lvl="0" rtl="0" algn="ctr">
              <a:spcBef>
                <a:spcPts val="0"/>
              </a:spcBef>
              <a:spcAft>
                <a:spcPts val="0"/>
              </a:spcAft>
              <a:buNone/>
            </a:pPr>
            <a:r>
              <a:t/>
            </a:r>
            <a:endParaRPr sz="900">
              <a:solidFill>
                <a:schemeClr val="dk1"/>
              </a:solidFill>
              <a:latin typeface="Quicksand"/>
              <a:ea typeface="Quicksand"/>
              <a:cs typeface="Quicksand"/>
              <a:sym typeface="Quicksand"/>
            </a:endParaRPr>
          </a:p>
          <a:p>
            <a:pPr lvl="0" rtl="0" algn="ctr">
              <a:spcBef>
                <a:spcPts val="0"/>
              </a:spcBef>
              <a:spcAft>
                <a:spcPts val="0"/>
              </a:spcAft>
              <a:buNone/>
            </a:pPr>
            <a:r>
              <a:rPr lang="en" sz="1300">
                <a:solidFill>
                  <a:schemeClr val="dk1"/>
                </a:solidFill>
                <a:latin typeface="Quicksand"/>
                <a:ea typeface="Quicksand"/>
                <a:cs typeface="Quicksand"/>
                <a:sym typeface="Quicksand"/>
              </a:rPr>
              <a:t>This outfit is perfect for a young professional with its SYMMETRICAL, formal design.</a:t>
            </a:r>
          </a:p>
          <a:p>
            <a:pPr lvl="0" rtl="0" algn="ctr">
              <a:spcBef>
                <a:spcPts val="0"/>
              </a:spcBef>
              <a:spcAft>
                <a:spcPts val="0"/>
              </a:spcAft>
              <a:buNone/>
            </a:pPr>
            <a:r>
              <a:t/>
            </a:r>
            <a:endParaRPr sz="1300">
              <a:solidFill>
                <a:schemeClr val="dk1"/>
              </a:solidFill>
              <a:latin typeface="Quicksand"/>
              <a:ea typeface="Quicksand"/>
              <a:cs typeface="Quicksand"/>
              <a:sym typeface="Quicksand"/>
            </a:endParaRPr>
          </a:p>
        </p:txBody>
      </p:sp>
      <p:pic>
        <p:nvPicPr>
          <p:cNvPr id="554" name="Shape 554"/>
          <p:cNvPicPr preferRelativeResize="0"/>
          <p:nvPr/>
        </p:nvPicPr>
        <p:blipFill rotWithShape="1">
          <a:blip r:embed="rId3">
            <a:alphaModFix/>
          </a:blip>
          <a:srcRect b="0" l="10787" r="19296" t="8349"/>
          <a:stretch/>
        </p:blipFill>
        <p:spPr>
          <a:xfrm>
            <a:off x="49550" y="68225"/>
            <a:ext cx="2569474" cy="5052750"/>
          </a:xfrm>
          <a:prstGeom prst="rect">
            <a:avLst/>
          </a:prstGeom>
          <a:noFill/>
          <a:ln cap="flat" cmpd="sng" w="19050">
            <a:solidFill>
              <a:srgbClr val="000000"/>
            </a:solidFill>
            <a:prstDash val="solid"/>
            <a:round/>
            <a:headEnd len="med" w="med" type="none"/>
            <a:tailEnd len="med" w="med"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x="0" y="0"/>
          <a:ext cx="0" cy="0"/>
          <a:chOff x="0" y="0"/>
          <a:chExt cx="0" cy="0"/>
        </a:xfrm>
      </p:grpSpPr>
      <p:sp>
        <p:nvSpPr>
          <p:cNvPr id="173" name="Shape 173"/>
          <p:cNvSpPr txBox="1"/>
          <p:nvPr>
            <p:ph type="title"/>
          </p:nvPr>
        </p:nvSpPr>
        <p:spPr>
          <a:xfrm>
            <a:off x="311700" y="226750"/>
            <a:ext cx="8520599" cy="791100"/>
          </a:xfrm>
          <a:prstGeom prst="rect">
            <a:avLst/>
          </a:prstGeom>
        </p:spPr>
        <p:txBody>
          <a:bodyPr anchorCtr="0" anchor="t" bIns="91425" lIns="91425" rIns="91425" tIns="91425">
            <a:noAutofit/>
          </a:bodyPr>
          <a:lstStyle/>
          <a:p>
            <a:pPr lvl="0">
              <a:spcBef>
                <a:spcPts val="0"/>
              </a:spcBef>
              <a:buNone/>
            </a:pPr>
            <a:r>
              <a:rPr lang="en"/>
              <a:t>Editing Tips</a:t>
            </a:r>
          </a:p>
        </p:txBody>
      </p:sp>
      <p:sp>
        <p:nvSpPr>
          <p:cNvPr id="174" name="Shape 174"/>
          <p:cNvSpPr txBox="1"/>
          <p:nvPr>
            <p:ph idx="1" type="body"/>
          </p:nvPr>
        </p:nvSpPr>
        <p:spPr>
          <a:xfrm>
            <a:off x="311700" y="1152475"/>
            <a:ext cx="8520599" cy="3416400"/>
          </a:xfrm>
          <a:prstGeom prst="rect">
            <a:avLst/>
          </a:prstGeom>
          <a:solidFill>
            <a:srgbClr val="FFFFFF"/>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a:t>Add borders</a:t>
            </a:r>
          </a:p>
          <a:p>
            <a:pPr lvl="0" rtl="0">
              <a:spcBef>
                <a:spcPts val="0"/>
              </a:spcBef>
              <a:buNone/>
            </a:pPr>
            <a:r>
              <a:rPr lang="en"/>
              <a:t>Cropping pics</a:t>
            </a:r>
          </a:p>
          <a:p>
            <a:pPr lvl="0" rtl="0">
              <a:spcBef>
                <a:spcPts val="0"/>
              </a:spcBef>
              <a:buNone/>
            </a:pPr>
            <a:r>
              <a:rPr lang="en"/>
              <a:t>Layering &amp; Order pics</a:t>
            </a:r>
          </a:p>
          <a:p>
            <a:pPr lvl="0">
              <a:spcBef>
                <a:spcPts val="0"/>
              </a:spcBef>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8" name="Shape 558"/>
        <p:cNvGrpSpPr/>
        <p:nvPr/>
      </p:nvGrpSpPr>
      <p:grpSpPr>
        <a:xfrm>
          <a:off x="0" y="0"/>
          <a:ext cx="0" cy="0"/>
          <a:chOff x="0" y="0"/>
          <a:chExt cx="0" cy="0"/>
        </a:xfrm>
      </p:grpSpPr>
      <p:sp>
        <p:nvSpPr>
          <p:cNvPr id="559" name="Shape 559"/>
          <p:cNvSpPr txBox="1"/>
          <p:nvPr>
            <p:ph type="ctrTitle"/>
          </p:nvPr>
        </p:nvSpPr>
        <p:spPr>
          <a:xfrm>
            <a:off x="311700" y="744575"/>
            <a:ext cx="8520600" cy="3162300"/>
          </a:xfrm>
          <a:prstGeom prst="rect">
            <a:avLst/>
          </a:prstGeom>
        </p:spPr>
        <p:txBody>
          <a:bodyPr anchorCtr="0" anchor="t" bIns="91425" lIns="91425" rIns="91425" tIns="91425">
            <a:noAutofit/>
          </a:bodyPr>
          <a:lstStyle/>
          <a:p>
            <a:pPr lvl="0">
              <a:spcBef>
                <a:spcPts val="0"/>
              </a:spcBef>
              <a:buNone/>
            </a:pPr>
            <a:r>
              <a:rPr lang="en"/>
              <a:t>Store Segmentation</a:t>
            </a:r>
          </a:p>
        </p:txBody>
      </p:sp>
      <p:sp>
        <p:nvSpPr>
          <p:cNvPr id="560" name="Shape 560"/>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rPr lang="en"/>
              <a:t>A Progressive Assignment :)</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4" name="Shape 564"/>
        <p:cNvGrpSpPr/>
        <p:nvPr/>
      </p:nvGrpSpPr>
      <p:grpSpPr>
        <a:xfrm>
          <a:off x="0" y="0"/>
          <a:ext cx="0" cy="0"/>
          <a:chOff x="0" y="0"/>
          <a:chExt cx="0" cy="0"/>
        </a:xfrm>
      </p:grpSpPr>
      <p:sp>
        <p:nvSpPr>
          <p:cNvPr id="565" name="Shape 565"/>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t>Pick a Store</a:t>
            </a:r>
          </a:p>
        </p:txBody>
      </p:sp>
      <p:sp>
        <p:nvSpPr>
          <p:cNvPr id="566" name="Shape 566"/>
          <p:cNvSpPr txBox="1"/>
          <p:nvPr>
            <p:ph idx="1" type="body"/>
          </p:nvPr>
        </p:nvSpPr>
        <p:spPr>
          <a:xfrm>
            <a:off x="208025" y="1148175"/>
            <a:ext cx="5764500" cy="38808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spcAft>
                <a:spcPts val="0"/>
              </a:spcAft>
              <a:buNone/>
            </a:pPr>
            <a:r>
              <a:rPr lang="en" sz="2400">
                <a:solidFill>
                  <a:schemeClr val="dk1"/>
                </a:solidFill>
              </a:rPr>
              <a:t>SLIDE 1 - Pick a Store</a:t>
            </a:r>
          </a:p>
          <a:p>
            <a:pPr lvl="0">
              <a:spcBef>
                <a:spcPts val="0"/>
              </a:spcBef>
              <a:spcAft>
                <a:spcPts val="0"/>
              </a:spcAft>
              <a:buNone/>
            </a:pPr>
            <a:r>
              <a:rPr lang="en">
                <a:solidFill>
                  <a:srgbClr val="000000"/>
                </a:solidFill>
              </a:rPr>
              <a:t>Pick your favorite store (physical &amp;/or online) to shop at </a:t>
            </a:r>
          </a:p>
          <a:p>
            <a:pPr indent="457200" lvl="0">
              <a:spcBef>
                <a:spcPts val="0"/>
              </a:spcBef>
              <a:spcAft>
                <a:spcPts val="0"/>
              </a:spcAft>
              <a:buNone/>
            </a:pPr>
            <a:r>
              <a:rPr lang="en">
                <a:solidFill>
                  <a:srgbClr val="000000"/>
                </a:solidFill>
              </a:rPr>
              <a:t>Examples:</a:t>
            </a:r>
          </a:p>
          <a:p>
            <a:pPr indent="-228600" lvl="0" marL="914400">
              <a:spcBef>
                <a:spcPts val="0"/>
              </a:spcBef>
              <a:buClr>
                <a:srgbClr val="000000"/>
              </a:buClr>
              <a:buFont typeface="Quicksand"/>
            </a:pPr>
            <a:r>
              <a:rPr lang="en">
                <a:solidFill>
                  <a:srgbClr val="000000"/>
                </a:solidFill>
              </a:rPr>
              <a:t>Bohme (physical)</a:t>
            </a:r>
          </a:p>
          <a:p>
            <a:pPr indent="-228600" lvl="0" marL="914400">
              <a:spcBef>
                <a:spcPts val="0"/>
              </a:spcBef>
              <a:buClr>
                <a:srgbClr val="000000"/>
              </a:buClr>
              <a:buFont typeface="Quicksand"/>
            </a:pPr>
            <a:r>
              <a:rPr lang="en">
                <a:solidFill>
                  <a:srgbClr val="000000"/>
                </a:solidFill>
              </a:rPr>
              <a:t>ASOS (online)</a:t>
            </a:r>
          </a:p>
          <a:p>
            <a:pPr indent="-228600" lvl="0" marL="914400" rtl="0">
              <a:spcBef>
                <a:spcPts val="0"/>
              </a:spcBef>
              <a:buClr>
                <a:srgbClr val="000000"/>
              </a:buClr>
              <a:buFont typeface="Quicksand"/>
            </a:pPr>
            <a:r>
              <a:rPr lang="en">
                <a:solidFill>
                  <a:srgbClr val="000000"/>
                </a:solidFill>
              </a:rPr>
              <a:t>Forever 21 (Both)</a:t>
            </a:r>
          </a:p>
          <a:p>
            <a:pPr lvl="0">
              <a:spcBef>
                <a:spcPts val="0"/>
              </a:spcBef>
              <a:buNone/>
            </a:pPr>
            <a:r>
              <a:rPr lang="en">
                <a:solidFill>
                  <a:srgbClr val="000000"/>
                </a:solidFill>
              </a:rPr>
              <a:t>You’ll be doing some research on this store!</a:t>
            </a:r>
          </a:p>
          <a:p>
            <a:pPr lvl="0">
              <a:spcBef>
                <a:spcPts val="0"/>
              </a:spcBef>
              <a:buNone/>
            </a:pPr>
            <a:r>
              <a:rPr b="1" lang="en">
                <a:solidFill>
                  <a:srgbClr val="000000"/>
                </a:solidFill>
              </a:rPr>
              <a:t>Each slide should include a picture!!!</a:t>
            </a:r>
          </a:p>
        </p:txBody>
      </p:sp>
      <p:pic>
        <p:nvPicPr>
          <p:cNvPr id="567" name="Shape 567"/>
          <p:cNvPicPr preferRelativeResize="0"/>
          <p:nvPr/>
        </p:nvPicPr>
        <p:blipFill>
          <a:blip r:embed="rId3">
            <a:alphaModFix/>
          </a:blip>
          <a:stretch>
            <a:fillRect/>
          </a:stretch>
        </p:blipFill>
        <p:spPr>
          <a:xfrm>
            <a:off x="6097175" y="1168750"/>
            <a:ext cx="2868224" cy="3880924"/>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1" name="Shape 571"/>
        <p:cNvGrpSpPr/>
        <p:nvPr/>
      </p:nvGrpSpPr>
      <p:grpSpPr>
        <a:xfrm>
          <a:off x="0" y="0"/>
          <a:ext cx="0" cy="0"/>
          <a:chOff x="0" y="0"/>
          <a:chExt cx="0" cy="0"/>
        </a:xfrm>
      </p:grpSpPr>
      <p:sp>
        <p:nvSpPr>
          <p:cNvPr id="572" name="Shape 572"/>
          <p:cNvSpPr txBox="1"/>
          <p:nvPr>
            <p:ph type="title"/>
          </p:nvPr>
        </p:nvSpPr>
        <p:spPr>
          <a:xfrm>
            <a:off x="311700" y="239675"/>
            <a:ext cx="8520600" cy="1090500"/>
          </a:xfrm>
          <a:prstGeom prst="rect">
            <a:avLst/>
          </a:prstGeom>
        </p:spPr>
        <p:txBody>
          <a:bodyPr anchorCtr="0" anchor="t" bIns="91425" lIns="91425" rIns="91425" tIns="91425">
            <a:noAutofit/>
          </a:bodyPr>
          <a:lstStyle/>
          <a:p>
            <a:pPr lvl="0">
              <a:spcBef>
                <a:spcPts val="0"/>
              </a:spcBef>
              <a:buClr>
                <a:schemeClr val="dk1"/>
              </a:buClr>
              <a:buSzPct val="30555"/>
              <a:buFont typeface="Arial"/>
              <a:buNone/>
            </a:pPr>
            <a:r>
              <a:rPr lang="en"/>
              <a:t>4 P’s of Marketing</a:t>
            </a:r>
          </a:p>
          <a:p>
            <a:pPr lvl="0">
              <a:lnSpc>
                <a:spcPct val="115000"/>
              </a:lnSpc>
              <a:spcBef>
                <a:spcPts val="0"/>
              </a:spcBef>
              <a:spcAft>
                <a:spcPts val="1600"/>
              </a:spcAft>
              <a:buClr>
                <a:schemeClr val="dk1"/>
              </a:buClr>
              <a:buSzPct val="61111"/>
              <a:buFont typeface="Arial"/>
              <a:buNone/>
            </a:pPr>
            <a:r>
              <a:rPr lang="en" sz="1800">
                <a:solidFill>
                  <a:schemeClr val="dk2"/>
                </a:solidFill>
                <a:latin typeface="Quicksand"/>
                <a:ea typeface="Quicksand"/>
                <a:cs typeface="Quicksand"/>
                <a:sym typeface="Quicksand"/>
              </a:rPr>
              <a:t>Define the 4 P’s according to your chosen store</a:t>
            </a:r>
          </a:p>
        </p:txBody>
      </p:sp>
      <p:sp>
        <p:nvSpPr>
          <p:cNvPr id="573" name="Shape 573"/>
          <p:cNvSpPr txBox="1"/>
          <p:nvPr>
            <p:ph idx="1" type="body"/>
          </p:nvPr>
        </p:nvSpPr>
        <p:spPr>
          <a:xfrm>
            <a:off x="241450" y="1455425"/>
            <a:ext cx="5385600" cy="34164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lnSpc>
                <a:spcPct val="150000"/>
              </a:lnSpc>
              <a:spcBef>
                <a:spcPts val="0"/>
              </a:spcBef>
              <a:spcAft>
                <a:spcPts val="0"/>
              </a:spcAft>
              <a:buNone/>
            </a:pPr>
            <a:r>
              <a:rPr lang="en" sz="2400" u="sng">
                <a:solidFill>
                  <a:srgbClr val="000000"/>
                </a:solidFill>
              </a:rPr>
              <a:t>SLIDE 2 - PRODUCTS</a:t>
            </a:r>
            <a:r>
              <a:rPr lang="en">
                <a:solidFill>
                  <a:srgbClr val="000000"/>
                </a:solidFill>
              </a:rPr>
              <a:t> </a:t>
            </a:r>
          </a:p>
          <a:p>
            <a:pPr indent="-228600" lvl="0" marL="457200">
              <a:spcBef>
                <a:spcPts val="0"/>
              </a:spcBef>
              <a:buClr>
                <a:srgbClr val="000000"/>
              </a:buClr>
            </a:pPr>
            <a:r>
              <a:rPr lang="en">
                <a:solidFill>
                  <a:srgbClr val="000000"/>
                </a:solidFill>
              </a:rPr>
              <a:t>Goods &amp;/or Service? </a:t>
            </a:r>
          </a:p>
          <a:p>
            <a:pPr indent="-228600" lvl="0" marL="457200" rtl="0">
              <a:spcBef>
                <a:spcPts val="0"/>
              </a:spcBef>
              <a:buClr>
                <a:srgbClr val="000000"/>
              </a:buClr>
            </a:pPr>
            <a:r>
              <a:rPr lang="en">
                <a:solidFill>
                  <a:srgbClr val="000000"/>
                </a:solidFill>
              </a:rPr>
              <a:t>Is there a range of products?</a:t>
            </a:r>
          </a:p>
          <a:p>
            <a:pPr indent="-228600" lvl="0" marL="457200" rtl="0">
              <a:spcBef>
                <a:spcPts val="0"/>
              </a:spcBef>
              <a:buClr>
                <a:srgbClr val="000000"/>
              </a:buClr>
            </a:pPr>
            <a:r>
              <a:rPr lang="en">
                <a:solidFill>
                  <a:srgbClr val="000000"/>
                </a:solidFill>
              </a:rPr>
              <a:t>What needs or wants is it satisfying?</a:t>
            </a:r>
          </a:p>
        </p:txBody>
      </p:sp>
      <p:pic>
        <p:nvPicPr>
          <p:cNvPr id="574" name="Shape 574"/>
          <p:cNvPicPr preferRelativeResize="0"/>
          <p:nvPr/>
        </p:nvPicPr>
        <p:blipFill>
          <a:blip r:embed="rId3">
            <a:alphaModFix/>
          </a:blip>
          <a:stretch>
            <a:fillRect/>
          </a:stretch>
        </p:blipFill>
        <p:spPr>
          <a:xfrm>
            <a:off x="5734775" y="1455425"/>
            <a:ext cx="3173724" cy="3625650"/>
          </a:xfrm>
          <a:prstGeom prst="rect">
            <a:avLst/>
          </a:prstGeom>
          <a:noFill/>
          <a:ln cap="flat" cmpd="sng" w="9525">
            <a:solidFill>
              <a:srgbClr val="000000"/>
            </a:solidFill>
            <a:prstDash val="solid"/>
            <a:round/>
            <a:headEnd len="med" w="med" type="none"/>
            <a:tailEnd len="med" w="med" type="none"/>
          </a:ln>
        </p:spPr>
      </p:pic>
      <p:sp>
        <p:nvSpPr>
          <p:cNvPr id="575" name="Shape 575"/>
          <p:cNvSpPr txBox="1"/>
          <p:nvPr/>
        </p:nvSpPr>
        <p:spPr>
          <a:xfrm>
            <a:off x="501550" y="3149475"/>
            <a:ext cx="4865400" cy="1931700"/>
          </a:xfrm>
          <a:prstGeom prst="rect">
            <a:avLst/>
          </a:prstGeom>
          <a:solidFill>
            <a:srgbClr val="EFEFEF"/>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lgn="ctr">
              <a:lnSpc>
                <a:spcPct val="100000"/>
              </a:lnSpc>
              <a:spcBef>
                <a:spcPts val="0"/>
              </a:spcBef>
              <a:spcAft>
                <a:spcPts val="0"/>
              </a:spcAft>
              <a:buNone/>
            </a:pPr>
            <a:r>
              <a:rPr lang="en" sz="1600" u="sng">
                <a:latin typeface="Coming Soon"/>
                <a:ea typeface="Coming Soon"/>
                <a:cs typeface="Coming Soon"/>
                <a:sym typeface="Coming Soon"/>
              </a:rPr>
              <a:t>Madewell Products:</a:t>
            </a:r>
          </a:p>
          <a:p>
            <a:pPr lvl="0">
              <a:lnSpc>
                <a:spcPct val="100000"/>
              </a:lnSpc>
              <a:spcBef>
                <a:spcPts val="0"/>
              </a:spcBef>
              <a:spcAft>
                <a:spcPts val="1000"/>
              </a:spcAft>
              <a:buNone/>
            </a:pPr>
            <a:r>
              <a:rPr lang="en" sz="1600">
                <a:latin typeface="Coming Soon"/>
                <a:ea typeface="Coming Soon"/>
                <a:cs typeface="Coming Soon"/>
                <a:sym typeface="Coming Soon"/>
              </a:rPr>
              <a:t>GOODS</a:t>
            </a:r>
            <a:r>
              <a:rPr lang="en" sz="1600">
                <a:latin typeface="Satisfy"/>
                <a:ea typeface="Satisfy"/>
                <a:cs typeface="Satisfy"/>
                <a:sym typeface="Satisfy"/>
              </a:rPr>
              <a:t>:  Women’s apparel especially jeans, shoes, bags, jewelry &amp; accessories</a:t>
            </a:r>
          </a:p>
          <a:p>
            <a:pPr lvl="0">
              <a:lnSpc>
                <a:spcPct val="100000"/>
              </a:lnSpc>
              <a:spcBef>
                <a:spcPts val="0"/>
              </a:spcBef>
              <a:spcAft>
                <a:spcPts val="1000"/>
              </a:spcAft>
              <a:buNone/>
            </a:pPr>
            <a:r>
              <a:rPr lang="en" sz="1600">
                <a:latin typeface="Coming Soon"/>
                <a:ea typeface="Coming Soon"/>
                <a:cs typeface="Coming Soon"/>
                <a:sym typeface="Coming Soon"/>
              </a:rPr>
              <a:t>SERVICES</a:t>
            </a:r>
            <a:r>
              <a:rPr lang="en" sz="1600">
                <a:latin typeface="Satisfy"/>
                <a:ea typeface="Satisfy"/>
                <a:cs typeface="Satisfy"/>
                <a:sym typeface="Satisfy"/>
              </a:rPr>
              <a:t>: Jean alterations</a:t>
            </a:r>
          </a:p>
          <a:p>
            <a:pPr lvl="0">
              <a:lnSpc>
                <a:spcPct val="100000"/>
              </a:lnSpc>
              <a:spcBef>
                <a:spcPts val="0"/>
              </a:spcBef>
              <a:spcAft>
                <a:spcPts val="1000"/>
              </a:spcAft>
              <a:buNone/>
            </a:pPr>
            <a:r>
              <a:rPr lang="en" sz="1600">
                <a:latin typeface="Satisfy"/>
                <a:ea typeface="Satisfy"/>
                <a:cs typeface="Satisfy"/>
                <a:sym typeface="Satisfy"/>
              </a:rPr>
              <a:t>Satisfies </a:t>
            </a:r>
            <a:r>
              <a:rPr lang="en" sz="1600">
                <a:latin typeface="Coming Soon"/>
                <a:ea typeface="Coming Soon"/>
                <a:cs typeface="Coming Soon"/>
                <a:sym typeface="Coming Soon"/>
              </a:rPr>
              <a:t>NEED</a:t>
            </a:r>
            <a:r>
              <a:rPr lang="en" sz="1600">
                <a:latin typeface="Satisfy"/>
                <a:ea typeface="Satisfy"/>
                <a:cs typeface="Satisfy"/>
                <a:sym typeface="Satisfy"/>
              </a:rPr>
              <a:t> for clothing to cover body especially basics like jeans and t-shirts and </a:t>
            </a:r>
            <a:r>
              <a:rPr lang="en" sz="1600">
                <a:latin typeface="Coming Soon"/>
                <a:ea typeface="Coming Soon"/>
                <a:cs typeface="Coming Soon"/>
                <a:sym typeface="Coming Soon"/>
              </a:rPr>
              <a:t>WANT</a:t>
            </a:r>
            <a:r>
              <a:rPr lang="en" sz="1600">
                <a:latin typeface="Satisfy"/>
                <a:ea typeface="Satisfy"/>
                <a:cs typeface="Satisfy"/>
                <a:sym typeface="Satisfy"/>
              </a:rPr>
              <a:t> for quality casual wear.</a:t>
            </a:r>
          </a:p>
          <a:p>
            <a:pPr lvl="0">
              <a:spcBef>
                <a:spcPts val="0"/>
              </a:spcBef>
              <a:buNone/>
            </a:pPr>
            <a:r>
              <a:t/>
            </a:r>
            <a:endParaRPr sz="1800">
              <a:latin typeface="Satisfy"/>
              <a:ea typeface="Satisfy"/>
              <a:cs typeface="Satisfy"/>
              <a:sym typeface="Satisfy"/>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9" name="Shape 579"/>
        <p:cNvGrpSpPr/>
        <p:nvPr/>
      </p:nvGrpSpPr>
      <p:grpSpPr>
        <a:xfrm>
          <a:off x="0" y="0"/>
          <a:ext cx="0" cy="0"/>
          <a:chOff x="0" y="0"/>
          <a:chExt cx="0" cy="0"/>
        </a:xfrm>
      </p:grpSpPr>
      <p:sp>
        <p:nvSpPr>
          <p:cNvPr id="580" name="Shape 580"/>
          <p:cNvSpPr txBox="1"/>
          <p:nvPr>
            <p:ph type="title"/>
          </p:nvPr>
        </p:nvSpPr>
        <p:spPr>
          <a:xfrm>
            <a:off x="311700" y="239675"/>
            <a:ext cx="8520600" cy="912900"/>
          </a:xfrm>
          <a:prstGeom prst="rect">
            <a:avLst/>
          </a:prstGeom>
        </p:spPr>
        <p:txBody>
          <a:bodyPr anchorCtr="0" anchor="t" bIns="91425" lIns="91425" rIns="91425" tIns="91425">
            <a:noAutofit/>
          </a:bodyPr>
          <a:lstStyle/>
          <a:p>
            <a:pPr lvl="0">
              <a:spcBef>
                <a:spcPts val="0"/>
              </a:spcBef>
              <a:buClr>
                <a:schemeClr val="dk1"/>
              </a:buClr>
              <a:buSzPct val="30555"/>
              <a:buFont typeface="Arial"/>
              <a:buNone/>
            </a:pPr>
            <a:r>
              <a:rPr lang="en"/>
              <a:t>4 P’s of Marketing</a:t>
            </a:r>
          </a:p>
          <a:p>
            <a:pPr lvl="0" rtl="0">
              <a:lnSpc>
                <a:spcPct val="115000"/>
              </a:lnSpc>
              <a:spcBef>
                <a:spcPts val="0"/>
              </a:spcBef>
              <a:spcAft>
                <a:spcPts val="1600"/>
              </a:spcAft>
              <a:buClr>
                <a:schemeClr val="dk1"/>
              </a:buClr>
              <a:buSzPct val="61111"/>
              <a:buFont typeface="Arial"/>
              <a:buNone/>
            </a:pPr>
            <a:r>
              <a:rPr lang="en" sz="1800">
                <a:solidFill>
                  <a:schemeClr val="dk2"/>
                </a:solidFill>
                <a:latin typeface="Quicksand"/>
                <a:ea typeface="Quicksand"/>
                <a:cs typeface="Quicksand"/>
                <a:sym typeface="Quicksand"/>
              </a:rPr>
              <a:t>Define the 4 P’s according to your chosen store</a:t>
            </a:r>
          </a:p>
        </p:txBody>
      </p:sp>
      <p:sp>
        <p:nvSpPr>
          <p:cNvPr id="581" name="Shape 581"/>
          <p:cNvSpPr txBox="1"/>
          <p:nvPr>
            <p:ph idx="1" type="body"/>
          </p:nvPr>
        </p:nvSpPr>
        <p:spPr>
          <a:xfrm>
            <a:off x="159300" y="1308275"/>
            <a:ext cx="5740800" cy="34164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lnSpc>
                <a:spcPct val="150000"/>
              </a:lnSpc>
              <a:spcBef>
                <a:spcPts val="0"/>
              </a:spcBef>
              <a:spcAft>
                <a:spcPts val="0"/>
              </a:spcAft>
              <a:buNone/>
            </a:pPr>
            <a:r>
              <a:rPr lang="en" sz="2400" u="sng">
                <a:solidFill>
                  <a:srgbClr val="000000"/>
                </a:solidFill>
              </a:rPr>
              <a:t>SLIDE 3 - PRICE</a:t>
            </a:r>
          </a:p>
          <a:p>
            <a:pPr indent="-228600" lvl="0" marL="457200" rtl="0">
              <a:spcBef>
                <a:spcPts val="0"/>
              </a:spcBef>
              <a:buClr>
                <a:srgbClr val="000000"/>
              </a:buClr>
            </a:pPr>
            <a:r>
              <a:rPr lang="en">
                <a:solidFill>
                  <a:srgbClr val="000000"/>
                </a:solidFill>
              </a:rPr>
              <a:t>What is the range of REGULARLY priced products?</a:t>
            </a:r>
          </a:p>
          <a:p>
            <a:pPr indent="-228600" lvl="0" marL="457200" rtl="0">
              <a:spcBef>
                <a:spcPts val="0"/>
              </a:spcBef>
              <a:buClr>
                <a:srgbClr val="000000"/>
              </a:buClr>
            </a:pPr>
            <a:r>
              <a:rPr lang="en">
                <a:solidFill>
                  <a:srgbClr val="000000"/>
                </a:solidFill>
              </a:rPr>
              <a:t>Are there often sales or coupons?</a:t>
            </a:r>
          </a:p>
        </p:txBody>
      </p:sp>
      <p:pic>
        <p:nvPicPr>
          <p:cNvPr id="582" name="Shape 582"/>
          <p:cNvPicPr preferRelativeResize="0"/>
          <p:nvPr/>
        </p:nvPicPr>
        <p:blipFill>
          <a:blip r:embed="rId3">
            <a:alphaModFix/>
          </a:blip>
          <a:stretch>
            <a:fillRect/>
          </a:stretch>
        </p:blipFill>
        <p:spPr>
          <a:xfrm>
            <a:off x="6068000" y="1228300"/>
            <a:ext cx="2948275" cy="3823024"/>
          </a:xfrm>
          <a:prstGeom prst="rect">
            <a:avLst/>
          </a:prstGeom>
          <a:noFill/>
          <a:ln cap="flat" cmpd="sng" w="9525">
            <a:solidFill>
              <a:srgbClr val="000000"/>
            </a:solidFill>
            <a:prstDash val="solid"/>
            <a:round/>
            <a:headEnd len="med" w="med" type="none"/>
            <a:tailEnd len="med" w="med" type="none"/>
          </a:ln>
        </p:spPr>
      </p:pic>
      <p:pic>
        <p:nvPicPr>
          <p:cNvPr id="583" name="Shape 583"/>
          <p:cNvPicPr preferRelativeResize="0"/>
          <p:nvPr/>
        </p:nvPicPr>
        <p:blipFill>
          <a:blip r:embed="rId4">
            <a:alphaModFix/>
          </a:blip>
          <a:stretch>
            <a:fillRect/>
          </a:stretch>
        </p:blipFill>
        <p:spPr>
          <a:xfrm>
            <a:off x="4122320" y="2978725"/>
            <a:ext cx="2049579" cy="2088575"/>
          </a:xfrm>
          <a:prstGeom prst="rect">
            <a:avLst/>
          </a:prstGeom>
          <a:noFill/>
          <a:ln cap="flat" cmpd="sng" w="9525">
            <a:solidFill>
              <a:srgbClr val="000000"/>
            </a:solidFill>
            <a:prstDash val="solid"/>
            <a:round/>
            <a:headEnd len="med" w="med" type="none"/>
            <a:tailEnd len="med" w="med" type="none"/>
          </a:ln>
        </p:spPr>
      </p:pic>
      <p:sp>
        <p:nvSpPr>
          <p:cNvPr id="584" name="Shape 584"/>
          <p:cNvSpPr txBox="1"/>
          <p:nvPr/>
        </p:nvSpPr>
        <p:spPr>
          <a:xfrm>
            <a:off x="262450" y="2978725"/>
            <a:ext cx="3758400" cy="2072700"/>
          </a:xfrm>
          <a:prstGeom prst="rect">
            <a:avLst/>
          </a:prstGeom>
          <a:solidFill>
            <a:srgbClr val="EFEFEF"/>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lgn="ctr">
              <a:lnSpc>
                <a:spcPct val="100000"/>
              </a:lnSpc>
              <a:spcBef>
                <a:spcPts val="0"/>
              </a:spcBef>
              <a:spcAft>
                <a:spcPts val="0"/>
              </a:spcAft>
              <a:buNone/>
            </a:pPr>
            <a:r>
              <a:rPr lang="en" sz="1600" u="sng">
                <a:latin typeface="Coming Soon"/>
                <a:ea typeface="Coming Soon"/>
                <a:cs typeface="Coming Soon"/>
                <a:sym typeface="Coming Soon"/>
              </a:rPr>
              <a:t>Madewell Prices:</a:t>
            </a:r>
          </a:p>
          <a:p>
            <a:pPr lvl="0" rtl="0">
              <a:lnSpc>
                <a:spcPct val="100000"/>
              </a:lnSpc>
              <a:spcBef>
                <a:spcPts val="0"/>
              </a:spcBef>
              <a:spcAft>
                <a:spcPts val="1000"/>
              </a:spcAft>
              <a:buNone/>
            </a:pPr>
            <a:r>
              <a:rPr lang="en">
                <a:latin typeface="Coming Soon"/>
                <a:ea typeface="Coming Soon"/>
                <a:cs typeface="Coming Soon"/>
                <a:sym typeface="Coming Soon"/>
              </a:rPr>
              <a:t>REGULAR PRICES</a:t>
            </a:r>
            <a:r>
              <a:rPr lang="en">
                <a:latin typeface="Satisfy"/>
                <a:ea typeface="Satisfy"/>
                <a:cs typeface="Satisfy"/>
                <a:sym typeface="Satisfy"/>
              </a:rPr>
              <a:t>:  Most products range $15-$300</a:t>
            </a:r>
          </a:p>
          <a:p>
            <a:pPr lvl="0" rtl="0">
              <a:spcBef>
                <a:spcPts val="0"/>
              </a:spcBef>
              <a:spcAft>
                <a:spcPts val="1000"/>
              </a:spcAft>
              <a:buNone/>
            </a:pPr>
            <a:r>
              <a:rPr lang="en">
                <a:solidFill>
                  <a:schemeClr val="dk1"/>
                </a:solidFill>
                <a:latin typeface="Coming Soon"/>
                <a:ea typeface="Coming Soon"/>
                <a:cs typeface="Coming Soon"/>
                <a:sym typeface="Coming Soon"/>
              </a:rPr>
              <a:t>SALE PRICES &amp; DISCOUNTS</a:t>
            </a:r>
            <a:r>
              <a:rPr lang="en">
                <a:solidFill>
                  <a:schemeClr val="dk1"/>
                </a:solidFill>
                <a:latin typeface="Satisfy"/>
                <a:ea typeface="Satisfy"/>
                <a:cs typeface="Satisfy"/>
                <a:sym typeface="Satisfy"/>
              </a:rPr>
              <a:t>:  </a:t>
            </a:r>
          </a:p>
          <a:p>
            <a:pPr indent="-228600" lvl="0" marL="457200" rtl="0">
              <a:spcBef>
                <a:spcPts val="0"/>
              </a:spcBef>
              <a:spcAft>
                <a:spcPts val="1000"/>
              </a:spcAft>
              <a:buClr>
                <a:schemeClr val="dk1"/>
              </a:buClr>
              <a:buFont typeface="Satisfy"/>
              <a:buChar char="●"/>
            </a:pPr>
            <a:r>
              <a:rPr lang="en">
                <a:solidFill>
                  <a:schemeClr val="dk1"/>
                </a:solidFill>
                <a:latin typeface="Satisfy"/>
                <a:ea typeface="Satisfy"/>
                <a:cs typeface="Satisfy"/>
                <a:sym typeface="Satisfy"/>
              </a:rPr>
              <a:t>Student &amp; Teacher Discount of %15</a:t>
            </a:r>
          </a:p>
          <a:p>
            <a:pPr indent="-228600" lvl="0" marL="457200" rtl="0">
              <a:spcBef>
                <a:spcPts val="0"/>
              </a:spcBef>
              <a:spcAft>
                <a:spcPts val="1000"/>
              </a:spcAft>
              <a:buClr>
                <a:schemeClr val="dk1"/>
              </a:buClr>
              <a:buFont typeface="Satisfy"/>
              <a:buChar char="●"/>
            </a:pPr>
            <a:r>
              <a:rPr lang="en">
                <a:solidFill>
                  <a:schemeClr val="dk1"/>
                </a:solidFill>
                <a:latin typeface="Satisfy"/>
                <a:ea typeface="Satisfy"/>
                <a:cs typeface="Satisfy"/>
                <a:sym typeface="Satisfy"/>
              </a:rPr>
              <a:t>Often 30% off Reduced Clearance</a:t>
            </a:r>
          </a:p>
          <a:p>
            <a:pPr indent="-228600" lvl="0" marL="457200" rtl="0">
              <a:spcBef>
                <a:spcPts val="0"/>
              </a:spcBef>
              <a:spcAft>
                <a:spcPts val="1000"/>
              </a:spcAft>
              <a:buClr>
                <a:schemeClr val="dk1"/>
              </a:buClr>
              <a:buFont typeface="Satisfy"/>
              <a:buChar char="●"/>
            </a:pPr>
            <a:r>
              <a:rPr lang="en">
                <a:solidFill>
                  <a:schemeClr val="dk1"/>
                </a:solidFill>
                <a:latin typeface="Satisfy"/>
                <a:ea typeface="Satisfy"/>
                <a:cs typeface="Satisfy"/>
                <a:sym typeface="Satisfy"/>
              </a:rPr>
              <a:t>Other seasonal sales</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8" name="Shape 588"/>
        <p:cNvGrpSpPr/>
        <p:nvPr/>
      </p:nvGrpSpPr>
      <p:grpSpPr>
        <a:xfrm>
          <a:off x="0" y="0"/>
          <a:ext cx="0" cy="0"/>
          <a:chOff x="0" y="0"/>
          <a:chExt cx="0" cy="0"/>
        </a:xfrm>
      </p:grpSpPr>
      <p:sp>
        <p:nvSpPr>
          <p:cNvPr id="589" name="Shape 589"/>
          <p:cNvSpPr txBox="1"/>
          <p:nvPr>
            <p:ph type="title"/>
          </p:nvPr>
        </p:nvSpPr>
        <p:spPr>
          <a:xfrm>
            <a:off x="311700" y="239675"/>
            <a:ext cx="8520600" cy="1066500"/>
          </a:xfrm>
          <a:prstGeom prst="rect">
            <a:avLst/>
          </a:prstGeom>
        </p:spPr>
        <p:txBody>
          <a:bodyPr anchorCtr="0" anchor="t" bIns="91425" lIns="91425" rIns="91425" tIns="91425">
            <a:noAutofit/>
          </a:bodyPr>
          <a:lstStyle/>
          <a:p>
            <a:pPr lvl="0">
              <a:spcBef>
                <a:spcPts val="0"/>
              </a:spcBef>
              <a:buNone/>
            </a:pPr>
            <a:r>
              <a:rPr lang="en"/>
              <a:t>4 P’s of Marketing</a:t>
            </a:r>
          </a:p>
          <a:p>
            <a:pPr lvl="0" rtl="0">
              <a:lnSpc>
                <a:spcPct val="115000"/>
              </a:lnSpc>
              <a:spcBef>
                <a:spcPts val="0"/>
              </a:spcBef>
              <a:spcAft>
                <a:spcPts val="1600"/>
              </a:spcAft>
              <a:buClr>
                <a:schemeClr val="dk1"/>
              </a:buClr>
              <a:buSzPct val="61111"/>
              <a:buFont typeface="Arial"/>
              <a:buNone/>
            </a:pPr>
            <a:r>
              <a:rPr lang="en" sz="1800">
                <a:solidFill>
                  <a:schemeClr val="dk2"/>
                </a:solidFill>
                <a:latin typeface="Quicksand"/>
                <a:ea typeface="Quicksand"/>
                <a:cs typeface="Quicksand"/>
                <a:sym typeface="Quicksand"/>
              </a:rPr>
              <a:t>Define the 4 P’s according to your chosen store</a:t>
            </a:r>
          </a:p>
        </p:txBody>
      </p:sp>
      <p:sp>
        <p:nvSpPr>
          <p:cNvPr id="590" name="Shape 590"/>
          <p:cNvSpPr txBox="1"/>
          <p:nvPr>
            <p:ph idx="1" type="body"/>
          </p:nvPr>
        </p:nvSpPr>
        <p:spPr>
          <a:xfrm>
            <a:off x="167975" y="1446050"/>
            <a:ext cx="3687300" cy="35121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lnSpc>
                <a:spcPct val="150000"/>
              </a:lnSpc>
              <a:spcBef>
                <a:spcPts val="0"/>
              </a:spcBef>
              <a:spcAft>
                <a:spcPts val="0"/>
              </a:spcAft>
              <a:buClr>
                <a:schemeClr val="dk1"/>
              </a:buClr>
              <a:buSzPct val="45833"/>
              <a:buFont typeface="Arial"/>
              <a:buNone/>
            </a:pPr>
            <a:r>
              <a:rPr lang="en" sz="2400" u="sng">
                <a:solidFill>
                  <a:srgbClr val="000000"/>
                </a:solidFill>
              </a:rPr>
              <a:t>SLIDE 4 - PLACE</a:t>
            </a:r>
            <a:r>
              <a:rPr lang="en" sz="2400">
                <a:solidFill>
                  <a:srgbClr val="000000"/>
                </a:solidFill>
              </a:rPr>
              <a:t> </a:t>
            </a:r>
          </a:p>
          <a:p>
            <a:pPr lvl="0">
              <a:spcBef>
                <a:spcPts val="0"/>
              </a:spcBef>
              <a:spcAft>
                <a:spcPts val="0"/>
              </a:spcAft>
              <a:buClr>
                <a:schemeClr val="dk1"/>
              </a:buClr>
              <a:buSzPct val="61111"/>
              <a:buFont typeface="Arial"/>
              <a:buNone/>
            </a:pPr>
            <a:r>
              <a:rPr lang="en">
                <a:solidFill>
                  <a:srgbClr val="000000"/>
                </a:solidFill>
              </a:rPr>
              <a:t>Where does the store sell their product?</a:t>
            </a:r>
          </a:p>
          <a:p>
            <a:pPr indent="-317500" lvl="0" marL="457200">
              <a:spcBef>
                <a:spcPts val="0"/>
              </a:spcBef>
              <a:buClr>
                <a:srgbClr val="000000"/>
              </a:buClr>
              <a:buSzPct val="100000"/>
            </a:pPr>
            <a:r>
              <a:rPr lang="en" sz="1400">
                <a:solidFill>
                  <a:srgbClr val="000000"/>
                </a:solidFill>
              </a:rPr>
              <a:t>Physical store? Online? Both?</a:t>
            </a:r>
          </a:p>
          <a:p>
            <a:pPr indent="-317500" lvl="0" marL="457200">
              <a:spcBef>
                <a:spcPts val="0"/>
              </a:spcBef>
              <a:buClr>
                <a:srgbClr val="000000"/>
              </a:buClr>
              <a:buSzPct val="100000"/>
            </a:pPr>
            <a:r>
              <a:rPr lang="en" sz="1400">
                <a:solidFill>
                  <a:srgbClr val="000000"/>
                </a:solidFill>
              </a:rPr>
              <a:t>Stand alone store? Malls? Strip malls?</a:t>
            </a:r>
          </a:p>
          <a:p>
            <a:pPr indent="-317500" lvl="0" marL="457200">
              <a:spcBef>
                <a:spcPts val="0"/>
              </a:spcBef>
              <a:buClr>
                <a:srgbClr val="000000"/>
              </a:buClr>
              <a:buSzPct val="100000"/>
            </a:pPr>
            <a:r>
              <a:rPr lang="en" sz="1400">
                <a:solidFill>
                  <a:srgbClr val="000000"/>
                </a:solidFill>
              </a:rPr>
              <a:t>Locations? (Cities? Areas of the country? URL?)</a:t>
            </a:r>
          </a:p>
          <a:p>
            <a:pPr indent="-317500" lvl="0" marL="457200" rtl="0">
              <a:spcBef>
                <a:spcPts val="0"/>
              </a:spcBef>
              <a:buClr>
                <a:srgbClr val="000000"/>
              </a:buClr>
              <a:buSzPct val="100000"/>
            </a:pPr>
            <a:r>
              <a:rPr lang="en" sz="1400">
                <a:solidFill>
                  <a:srgbClr val="000000"/>
                </a:solidFill>
              </a:rPr>
              <a:t>How is the product distributed?</a:t>
            </a:r>
          </a:p>
        </p:txBody>
      </p:sp>
      <p:pic>
        <p:nvPicPr>
          <p:cNvPr id="591" name="Shape 591"/>
          <p:cNvPicPr preferRelativeResize="0"/>
          <p:nvPr/>
        </p:nvPicPr>
        <p:blipFill>
          <a:blip r:embed="rId3">
            <a:alphaModFix/>
          </a:blip>
          <a:stretch>
            <a:fillRect/>
          </a:stretch>
        </p:blipFill>
        <p:spPr>
          <a:xfrm>
            <a:off x="4000882" y="1446050"/>
            <a:ext cx="5009842" cy="351205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5" name="Shape 595"/>
        <p:cNvGrpSpPr/>
        <p:nvPr/>
      </p:nvGrpSpPr>
      <p:grpSpPr>
        <a:xfrm>
          <a:off x="0" y="0"/>
          <a:ext cx="0" cy="0"/>
          <a:chOff x="0" y="0"/>
          <a:chExt cx="0" cy="0"/>
        </a:xfrm>
      </p:grpSpPr>
      <p:sp>
        <p:nvSpPr>
          <p:cNvPr id="596" name="Shape 596"/>
          <p:cNvSpPr txBox="1"/>
          <p:nvPr>
            <p:ph type="title"/>
          </p:nvPr>
        </p:nvSpPr>
        <p:spPr>
          <a:xfrm>
            <a:off x="311700" y="239675"/>
            <a:ext cx="8520600" cy="1042500"/>
          </a:xfrm>
          <a:prstGeom prst="rect">
            <a:avLst/>
          </a:prstGeom>
        </p:spPr>
        <p:txBody>
          <a:bodyPr anchorCtr="0" anchor="t" bIns="91425" lIns="91425" rIns="91425" tIns="91425">
            <a:noAutofit/>
          </a:bodyPr>
          <a:lstStyle/>
          <a:p>
            <a:pPr lvl="0">
              <a:spcBef>
                <a:spcPts val="0"/>
              </a:spcBef>
              <a:buClr>
                <a:schemeClr val="dk1"/>
              </a:buClr>
              <a:buSzPct val="30555"/>
              <a:buFont typeface="Arial"/>
              <a:buNone/>
            </a:pPr>
            <a:r>
              <a:rPr lang="en"/>
              <a:t>4 P’s of Marketing</a:t>
            </a:r>
          </a:p>
          <a:p>
            <a:pPr lvl="0" rtl="0">
              <a:lnSpc>
                <a:spcPct val="115000"/>
              </a:lnSpc>
              <a:spcBef>
                <a:spcPts val="0"/>
              </a:spcBef>
              <a:spcAft>
                <a:spcPts val="1600"/>
              </a:spcAft>
              <a:buClr>
                <a:schemeClr val="dk1"/>
              </a:buClr>
              <a:buSzPct val="61111"/>
              <a:buFont typeface="Arial"/>
              <a:buNone/>
            </a:pPr>
            <a:r>
              <a:rPr lang="en" sz="1800">
                <a:solidFill>
                  <a:schemeClr val="dk2"/>
                </a:solidFill>
                <a:latin typeface="Quicksand"/>
                <a:ea typeface="Quicksand"/>
                <a:cs typeface="Quicksand"/>
                <a:sym typeface="Quicksand"/>
              </a:rPr>
              <a:t>Define the 4 P’s according to your chosen store</a:t>
            </a:r>
          </a:p>
        </p:txBody>
      </p:sp>
      <p:sp>
        <p:nvSpPr>
          <p:cNvPr id="597" name="Shape 597"/>
          <p:cNvSpPr txBox="1"/>
          <p:nvPr>
            <p:ph idx="1" type="body"/>
          </p:nvPr>
        </p:nvSpPr>
        <p:spPr>
          <a:xfrm>
            <a:off x="83100" y="1421825"/>
            <a:ext cx="5316000" cy="34758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lnSpc>
                <a:spcPct val="100000"/>
              </a:lnSpc>
              <a:spcBef>
                <a:spcPts val="0"/>
              </a:spcBef>
              <a:spcAft>
                <a:spcPts val="0"/>
              </a:spcAft>
              <a:buNone/>
            </a:pPr>
            <a:r>
              <a:rPr lang="en" sz="2400" u="sng">
                <a:solidFill>
                  <a:srgbClr val="000000"/>
                </a:solidFill>
              </a:rPr>
              <a:t>SLIDE 5 - PROMOTION</a:t>
            </a:r>
          </a:p>
          <a:p>
            <a:pPr lvl="0" rtl="0">
              <a:lnSpc>
                <a:spcPct val="100000"/>
              </a:lnSpc>
              <a:spcBef>
                <a:spcPts val="0"/>
              </a:spcBef>
              <a:spcAft>
                <a:spcPts val="0"/>
              </a:spcAft>
              <a:buNone/>
            </a:pPr>
            <a:r>
              <a:rPr lang="en">
                <a:solidFill>
                  <a:srgbClr val="000000"/>
                </a:solidFill>
              </a:rPr>
              <a:t>How does the business communicate to consumers about the goods &amp; services? </a:t>
            </a:r>
            <a:r>
              <a:rPr b="1" lang="en" sz="1400">
                <a:solidFill>
                  <a:srgbClr val="0B5394"/>
                </a:solidFill>
              </a:rPr>
              <a:t>(All advertising &amp; events that bring name recognition, branding status, &amp; drive customers to buy)</a:t>
            </a:r>
          </a:p>
          <a:p>
            <a:pPr lvl="0" rtl="0">
              <a:lnSpc>
                <a:spcPct val="100000"/>
              </a:lnSpc>
              <a:spcBef>
                <a:spcPts val="0"/>
              </a:spcBef>
              <a:spcAft>
                <a:spcPts val="0"/>
              </a:spcAft>
              <a:buNone/>
            </a:pPr>
            <a:r>
              <a:t/>
            </a:r>
            <a:endParaRPr b="1" sz="800">
              <a:solidFill>
                <a:srgbClr val="1155CC"/>
              </a:solidFill>
            </a:endParaRPr>
          </a:p>
          <a:p>
            <a:pPr indent="-317500" lvl="0" marL="457200" rtl="0">
              <a:lnSpc>
                <a:spcPct val="100000"/>
              </a:lnSpc>
              <a:spcBef>
                <a:spcPts val="0"/>
              </a:spcBef>
              <a:buClr>
                <a:srgbClr val="000000"/>
              </a:buClr>
              <a:buSzPct val="100000"/>
            </a:pPr>
            <a:r>
              <a:rPr lang="en" sz="1400">
                <a:solidFill>
                  <a:srgbClr val="000000"/>
                </a:solidFill>
              </a:rPr>
              <a:t>Magazines</a:t>
            </a:r>
          </a:p>
          <a:p>
            <a:pPr indent="-317500" lvl="0" marL="457200" rtl="0">
              <a:lnSpc>
                <a:spcPct val="100000"/>
              </a:lnSpc>
              <a:spcBef>
                <a:spcPts val="0"/>
              </a:spcBef>
              <a:buClr>
                <a:srgbClr val="000000"/>
              </a:buClr>
              <a:buSzPct val="100000"/>
            </a:pPr>
            <a:r>
              <a:rPr lang="en" sz="1400">
                <a:solidFill>
                  <a:srgbClr val="000000"/>
                </a:solidFill>
              </a:rPr>
              <a:t>Pop-up ads</a:t>
            </a:r>
          </a:p>
          <a:p>
            <a:pPr indent="-317500" lvl="0" marL="457200" rtl="0">
              <a:lnSpc>
                <a:spcPct val="100000"/>
              </a:lnSpc>
              <a:spcBef>
                <a:spcPts val="0"/>
              </a:spcBef>
              <a:buClr>
                <a:srgbClr val="000000"/>
              </a:buClr>
              <a:buSzPct val="100000"/>
            </a:pPr>
            <a:r>
              <a:rPr lang="en" sz="1400">
                <a:solidFill>
                  <a:srgbClr val="000000"/>
                </a:solidFill>
              </a:rPr>
              <a:t>Bloggers</a:t>
            </a:r>
          </a:p>
          <a:p>
            <a:pPr indent="-317500" lvl="0" marL="457200" rtl="0">
              <a:lnSpc>
                <a:spcPct val="100000"/>
              </a:lnSpc>
              <a:spcBef>
                <a:spcPts val="0"/>
              </a:spcBef>
              <a:buClr>
                <a:srgbClr val="000000"/>
              </a:buClr>
              <a:buSzPct val="100000"/>
            </a:pPr>
            <a:r>
              <a:rPr lang="en" sz="1400">
                <a:solidFill>
                  <a:srgbClr val="000000"/>
                </a:solidFill>
              </a:rPr>
              <a:t>Emails</a:t>
            </a:r>
          </a:p>
          <a:p>
            <a:pPr indent="-317500" lvl="0" marL="457200" rtl="0">
              <a:lnSpc>
                <a:spcPct val="100000"/>
              </a:lnSpc>
              <a:spcBef>
                <a:spcPts val="0"/>
              </a:spcBef>
              <a:buClr>
                <a:srgbClr val="000000"/>
              </a:buClr>
              <a:buSzPct val="100000"/>
            </a:pPr>
            <a:r>
              <a:rPr lang="en" sz="1400">
                <a:solidFill>
                  <a:srgbClr val="000000"/>
                </a:solidFill>
              </a:rPr>
              <a:t>Commercials</a:t>
            </a:r>
          </a:p>
          <a:p>
            <a:pPr indent="-317500" lvl="0" marL="457200" rtl="0">
              <a:lnSpc>
                <a:spcPct val="100000"/>
              </a:lnSpc>
              <a:spcBef>
                <a:spcPts val="0"/>
              </a:spcBef>
              <a:buClr>
                <a:srgbClr val="000000"/>
              </a:buClr>
              <a:buSzPct val="100000"/>
            </a:pPr>
            <a:r>
              <a:rPr lang="en" sz="1400">
                <a:solidFill>
                  <a:srgbClr val="000000"/>
                </a:solidFill>
              </a:rPr>
              <a:t>Events</a:t>
            </a:r>
          </a:p>
          <a:p>
            <a:pPr indent="-317500" lvl="0" marL="457200" rtl="0">
              <a:lnSpc>
                <a:spcPct val="100000"/>
              </a:lnSpc>
              <a:spcBef>
                <a:spcPts val="0"/>
              </a:spcBef>
              <a:buClr>
                <a:srgbClr val="000000"/>
              </a:buClr>
              <a:buSzPct val="100000"/>
            </a:pPr>
            <a:r>
              <a:rPr lang="en" sz="1400">
                <a:solidFill>
                  <a:srgbClr val="000000"/>
                </a:solidFill>
              </a:rPr>
              <a:t>Sales</a:t>
            </a:r>
          </a:p>
          <a:p>
            <a:pPr indent="-317500" lvl="0" marL="457200" rtl="0">
              <a:lnSpc>
                <a:spcPct val="100000"/>
              </a:lnSpc>
              <a:spcBef>
                <a:spcPts val="0"/>
              </a:spcBef>
              <a:buClr>
                <a:srgbClr val="000000"/>
              </a:buClr>
              <a:buSzPct val="100000"/>
            </a:pPr>
            <a:r>
              <a:rPr lang="en" sz="1400">
                <a:solidFill>
                  <a:srgbClr val="000000"/>
                </a:solidFill>
              </a:rPr>
              <a:t>etc</a:t>
            </a:r>
          </a:p>
        </p:txBody>
      </p:sp>
      <p:pic>
        <p:nvPicPr>
          <p:cNvPr id="598" name="Shape 598"/>
          <p:cNvPicPr preferRelativeResize="0"/>
          <p:nvPr/>
        </p:nvPicPr>
        <p:blipFill>
          <a:blip r:embed="rId3">
            <a:alphaModFix/>
          </a:blip>
          <a:stretch>
            <a:fillRect/>
          </a:stretch>
        </p:blipFill>
        <p:spPr>
          <a:xfrm>
            <a:off x="5522100" y="1421825"/>
            <a:ext cx="3475800" cy="34758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2" name="Shape 602"/>
        <p:cNvGrpSpPr/>
        <p:nvPr/>
      </p:nvGrpSpPr>
      <p:grpSpPr>
        <a:xfrm>
          <a:off x="0" y="0"/>
          <a:ext cx="0" cy="0"/>
          <a:chOff x="0" y="0"/>
          <a:chExt cx="0" cy="0"/>
        </a:xfrm>
      </p:grpSpPr>
      <p:sp>
        <p:nvSpPr>
          <p:cNvPr id="603" name="Shape 603"/>
          <p:cNvSpPr txBox="1"/>
          <p:nvPr>
            <p:ph type="title"/>
          </p:nvPr>
        </p:nvSpPr>
        <p:spPr>
          <a:xfrm>
            <a:off x="311700" y="239675"/>
            <a:ext cx="8520600" cy="777900"/>
          </a:xfrm>
          <a:prstGeom prst="rect">
            <a:avLst/>
          </a:prstGeom>
        </p:spPr>
        <p:txBody>
          <a:bodyPr anchorCtr="0" anchor="t" bIns="91425" lIns="91425" rIns="91425" tIns="91425">
            <a:noAutofit/>
          </a:bodyPr>
          <a:lstStyle/>
          <a:p>
            <a:pPr lvl="0">
              <a:spcBef>
                <a:spcPts val="0"/>
              </a:spcBef>
              <a:buNone/>
            </a:pPr>
            <a:r>
              <a:rPr lang="en"/>
              <a:t>TARGET MARKET</a:t>
            </a:r>
          </a:p>
        </p:txBody>
      </p:sp>
      <p:sp>
        <p:nvSpPr>
          <p:cNvPr id="604" name="Shape 604"/>
          <p:cNvSpPr txBox="1"/>
          <p:nvPr>
            <p:ph idx="1" type="body"/>
          </p:nvPr>
        </p:nvSpPr>
        <p:spPr>
          <a:xfrm>
            <a:off x="159300" y="1152475"/>
            <a:ext cx="8520600" cy="34164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spcAft>
                <a:spcPts val="0"/>
              </a:spcAft>
              <a:buNone/>
            </a:pPr>
            <a:r>
              <a:rPr lang="en" sz="2400" u="sng">
                <a:solidFill>
                  <a:srgbClr val="000000"/>
                </a:solidFill>
              </a:rPr>
              <a:t>SLIDE 6 - DEMOGRAPHICS</a:t>
            </a:r>
            <a:r>
              <a:rPr lang="en" u="sng">
                <a:solidFill>
                  <a:srgbClr val="000000"/>
                </a:solidFill>
              </a:rPr>
              <a:t>  </a:t>
            </a:r>
          </a:p>
          <a:p>
            <a:pPr lvl="0">
              <a:spcBef>
                <a:spcPts val="0"/>
              </a:spcBef>
              <a:spcAft>
                <a:spcPts val="0"/>
              </a:spcAft>
              <a:buNone/>
            </a:pPr>
            <a:r>
              <a:rPr lang="en">
                <a:solidFill>
                  <a:srgbClr val="000000"/>
                </a:solidFill>
              </a:rPr>
              <a:t>Personal characteristics:</a:t>
            </a:r>
          </a:p>
          <a:p>
            <a:pPr indent="-317500" lvl="0" marL="914400" rtl="0">
              <a:spcBef>
                <a:spcPts val="0"/>
              </a:spcBef>
              <a:buClr>
                <a:srgbClr val="000000"/>
              </a:buClr>
              <a:buSzPct val="100000"/>
            </a:pPr>
            <a:r>
              <a:rPr lang="en" sz="1400">
                <a:solidFill>
                  <a:srgbClr val="000000"/>
                </a:solidFill>
              </a:rPr>
              <a:t>Age</a:t>
            </a:r>
          </a:p>
          <a:p>
            <a:pPr indent="-317500" lvl="0" marL="914400" rtl="0">
              <a:spcBef>
                <a:spcPts val="0"/>
              </a:spcBef>
              <a:buClr>
                <a:srgbClr val="000000"/>
              </a:buClr>
              <a:buSzPct val="100000"/>
            </a:pPr>
            <a:r>
              <a:rPr lang="en" sz="1400">
                <a:solidFill>
                  <a:srgbClr val="000000"/>
                </a:solidFill>
              </a:rPr>
              <a:t>Gender </a:t>
            </a:r>
          </a:p>
          <a:p>
            <a:pPr indent="-317500" lvl="0" marL="914400" rtl="0">
              <a:spcBef>
                <a:spcPts val="0"/>
              </a:spcBef>
              <a:buClr>
                <a:srgbClr val="000000"/>
              </a:buClr>
              <a:buSzPct val="100000"/>
            </a:pPr>
            <a:r>
              <a:rPr lang="en" sz="1400">
                <a:solidFill>
                  <a:srgbClr val="000000"/>
                </a:solidFill>
              </a:rPr>
              <a:t>Income</a:t>
            </a:r>
          </a:p>
          <a:p>
            <a:pPr indent="-317500" lvl="0" marL="914400" rtl="0">
              <a:spcBef>
                <a:spcPts val="0"/>
              </a:spcBef>
              <a:buClr>
                <a:srgbClr val="000000"/>
              </a:buClr>
              <a:buSzPct val="100000"/>
            </a:pPr>
            <a:r>
              <a:rPr lang="en" sz="1400">
                <a:solidFill>
                  <a:srgbClr val="000000"/>
                </a:solidFill>
              </a:rPr>
              <a:t>Ethnic background</a:t>
            </a:r>
          </a:p>
          <a:p>
            <a:pPr indent="-317500" lvl="0" marL="914400" rtl="0">
              <a:spcBef>
                <a:spcPts val="0"/>
              </a:spcBef>
              <a:buClr>
                <a:srgbClr val="000000"/>
              </a:buClr>
              <a:buSzPct val="100000"/>
            </a:pPr>
            <a:r>
              <a:rPr lang="en" sz="1400">
                <a:solidFill>
                  <a:srgbClr val="000000"/>
                </a:solidFill>
              </a:rPr>
              <a:t>Education</a:t>
            </a:r>
          </a:p>
          <a:p>
            <a:pPr indent="-317500" lvl="0" marL="914400" rtl="0">
              <a:spcBef>
                <a:spcPts val="0"/>
              </a:spcBef>
              <a:buClr>
                <a:srgbClr val="000000"/>
              </a:buClr>
              <a:buSzPct val="100000"/>
            </a:pPr>
            <a:r>
              <a:rPr lang="en" sz="1400">
                <a:solidFill>
                  <a:srgbClr val="000000"/>
                </a:solidFill>
              </a:rPr>
              <a:t>Religion</a:t>
            </a:r>
          </a:p>
          <a:p>
            <a:pPr indent="-317500" lvl="0" marL="914400" rtl="0">
              <a:spcBef>
                <a:spcPts val="0"/>
              </a:spcBef>
              <a:buClr>
                <a:srgbClr val="000000"/>
              </a:buClr>
              <a:buSzPct val="100000"/>
            </a:pPr>
            <a:r>
              <a:rPr lang="en" sz="1400">
                <a:solidFill>
                  <a:srgbClr val="000000"/>
                </a:solidFill>
              </a:rPr>
              <a:t>Occupation</a:t>
            </a:r>
          </a:p>
          <a:p>
            <a:pPr indent="-317500" lvl="0" marL="914400" rtl="0">
              <a:spcBef>
                <a:spcPts val="0"/>
              </a:spcBef>
              <a:buClr>
                <a:srgbClr val="000000"/>
              </a:buClr>
              <a:buSzPct val="100000"/>
            </a:pPr>
            <a:r>
              <a:rPr lang="en" sz="1400">
                <a:solidFill>
                  <a:srgbClr val="000000"/>
                </a:solidFill>
              </a:rPr>
              <a:t>Lifestyle</a:t>
            </a:r>
          </a:p>
        </p:txBody>
      </p:sp>
      <p:pic>
        <p:nvPicPr>
          <p:cNvPr id="605" name="Shape 605"/>
          <p:cNvPicPr preferRelativeResize="0"/>
          <p:nvPr/>
        </p:nvPicPr>
        <p:blipFill>
          <a:blip r:embed="rId3">
            <a:alphaModFix/>
          </a:blip>
          <a:stretch>
            <a:fillRect/>
          </a:stretch>
        </p:blipFill>
        <p:spPr>
          <a:xfrm>
            <a:off x="3273050" y="1893550"/>
            <a:ext cx="5777699" cy="3249949"/>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9" name="Shape 609"/>
        <p:cNvGrpSpPr/>
        <p:nvPr/>
      </p:nvGrpSpPr>
      <p:grpSpPr>
        <a:xfrm>
          <a:off x="0" y="0"/>
          <a:ext cx="0" cy="0"/>
          <a:chOff x="0" y="0"/>
          <a:chExt cx="0" cy="0"/>
        </a:xfrm>
      </p:grpSpPr>
      <p:sp>
        <p:nvSpPr>
          <p:cNvPr id="610" name="Shape 610"/>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TARGET MARKET</a:t>
            </a:r>
          </a:p>
        </p:txBody>
      </p:sp>
      <p:sp>
        <p:nvSpPr>
          <p:cNvPr id="611" name="Shape 611"/>
          <p:cNvSpPr txBox="1"/>
          <p:nvPr>
            <p:ph idx="1" type="body"/>
          </p:nvPr>
        </p:nvSpPr>
        <p:spPr>
          <a:xfrm>
            <a:off x="159300" y="1152475"/>
            <a:ext cx="8520600" cy="34164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spcAft>
                <a:spcPts val="0"/>
              </a:spcAft>
              <a:buClr>
                <a:schemeClr val="dk1"/>
              </a:buClr>
              <a:buSzPct val="45833"/>
              <a:buFont typeface="Arial"/>
              <a:buNone/>
            </a:pPr>
            <a:r>
              <a:rPr lang="en" sz="2400" u="sng">
                <a:solidFill>
                  <a:srgbClr val="000000"/>
                </a:solidFill>
              </a:rPr>
              <a:t>SLIDE 7 - GEOGRAPHICS</a:t>
            </a:r>
          </a:p>
          <a:p>
            <a:pPr lvl="0" rtl="0">
              <a:spcBef>
                <a:spcPts val="0"/>
              </a:spcBef>
              <a:spcAft>
                <a:spcPts val="0"/>
              </a:spcAft>
              <a:buClr>
                <a:schemeClr val="dk1"/>
              </a:buClr>
              <a:buSzPct val="61111"/>
              <a:buFont typeface="Arial"/>
              <a:buNone/>
            </a:pPr>
            <a:r>
              <a:rPr lang="en">
                <a:solidFill>
                  <a:srgbClr val="000000"/>
                </a:solidFill>
              </a:rPr>
              <a:t>Statistics about where people live. Could include: </a:t>
            </a:r>
          </a:p>
          <a:p>
            <a:pPr indent="-317500" lvl="0" marL="457200" rtl="0">
              <a:spcBef>
                <a:spcPts val="0"/>
              </a:spcBef>
              <a:spcAft>
                <a:spcPts val="0"/>
              </a:spcAft>
              <a:buClr>
                <a:srgbClr val="000000"/>
              </a:buClr>
              <a:buSzPct val="100000"/>
            </a:pPr>
            <a:r>
              <a:rPr lang="en" sz="1400">
                <a:solidFill>
                  <a:srgbClr val="000000"/>
                </a:solidFill>
              </a:rPr>
              <a:t>Country</a:t>
            </a:r>
          </a:p>
          <a:p>
            <a:pPr indent="-317500" lvl="0" marL="457200" rtl="0">
              <a:spcBef>
                <a:spcPts val="0"/>
              </a:spcBef>
              <a:spcAft>
                <a:spcPts val="0"/>
              </a:spcAft>
              <a:buClr>
                <a:srgbClr val="000000"/>
              </a:buClr>
              <a:buSzPct val="100000"/>
            </a:pPr>
            <a:r>
              <a:rPr lang="en" sz="1400">
                <a:solidFill>
                  <a:srgbClr val="000000"/>
                </a:solidFill>
              </a:rPr>
              <a:t>Region</a:t>
            </a:r>
          </a:p>
          <a:p>
            <a:pPr indent="-317500" lvl="0" marL="457200" rtl="0">
              <a:spcBef>
                <a:spcPts val="0"/>
              </a:spcBef>
              <a:spcAft>
                <a:spcPts val="0"/>
              </a:spcAft>
              <a:buClr>
                <a:srgbClr val="000000"/>
              </a:buClr>
              <a:buSzPct val="100000"/>
            </a:pPr>
            <a:r>
              <a:rPr lang="en" sz="1400">
                <a:solidFill>
                  <a:srgbClr val="000000"/>
                </a:solidFill>
              </a:rPr>
              <a:t>State or County</a:t>
            </a:r>
          </a:p>
          <a:p>
            <a:pPr indent="-317500" lvl="0" marL="457200" rtl="0">
              <a:spcBef>
                <a:spcPts val="0"/>
              </a:spcBef>
              <a:spcAft>
                <a:spcPts val="0"/>
              </a:spcAft>
              <a:buClr>
                <a:srgbClr val="000000"/>
              </a:buClr>
              <a:buSzPct val="100000"/>
            </a:pPr>
            <a:r>
              <a:rPr lang="en" sz="1400">
                <a:solidFill>
                  <a:srgbClr val="000000"/>
                </a:solidFill>
              </a:rPr>
              <a:t>City</a:t>
            </a:r>
          </a:p>
          <a:p>
            <a:pPr indent="-317500" lvl="0" marL="457200">
              <a:spcBef>
                <a:spcPts val="0"/>
              </a:spcBef>
              <a:spcAft>
                <a:spcPts val="0"/>
              </a:spcAft>
              <a:buClr>
                <a:srgbClr val="000000"/>
              </a:buClr>
              <a:buSzPct val="100000"/>
            </a:pPr>
            <a:r>
              <a:rPr lang="en" sz="1400">
                <a:solidFill>
                  <a:srgbClr val="000000"/>
                </a:solidFill>
              </a:rPr>
              <a:t>Climate</a:t>
            </a:r>
          </a:p>
          <a:p>
            <a:pPr lvl="0" rtl="0">
              <a:spcBef>
                <a:spcPts val="0"/>
              </a:spcBef>
              <a:spcAft>
                <a:spcPts val="0"/>
              </a:spcAft>
              <a:buNone/>
            </a:pPr>
            <a:r>
              <a:t/>
            </a:r>
            <a:endParaRPr>
              <a:solidFill>
                <a:srgbClr val="000000"/>
              </a:solidFill>
            </a:endParaRPr>
          </a:p>
        </p:txBody>
      </p:sp>
      <p:pic>
        <p:nvPicPr>
          <p:cNvPr id="612" name="Shape 612"/>
          <p:cNvPicPr preferRelativeResize="0"/>
          <p:nvPr/>
        </p:nvPicPr>
        <p:blipFill rotWithShape="1">
          <a:blip r:embed="rId3">
            <a:alphaModFix/>
          </a:blip>
          <a:srcRect b="0" l="0" r="0" t="4076"/>
          <a:stretch/>
        </p:blipFill>
        <p:spPr>
          <a:xfrm>
            <a:off x="3273050" y="2026174"/>
            <a:ext cx="5777699" cy="3117325"/>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6" name="Shape 616"/>
        <p:cNvGrpSpPr/>
        <p:nvPr/>
      </p:nvGrpSpPr>
      <p:grpSpPr>
        <a:xfrm>
          <a:off x="0" y="0"/>
          <a:ext cx="0" cy="0"/>
          <a:chOff x="0" y="0"/>
          <a:chExt cx="0" cy="0"/>
        </a:xfrm>
      </p:grpSpPr>
      <p:sp>
        <p:nvSpPr>
          <p:cNvPr id="617" name="Shape 617"/>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TARGET MARKET</a:t>
            </a:r>
          </a:p>
        </p:txBody>
      </p:sp>
      <p:sp>
        <p:nvSpPr>
          <p:cNvPr id="618" name="Shape 618"/>
          <p:cNvSpPr txBox="1"/>
          <p:nvPr>
            <p:ph idx="1" type="body"/>
          </p:nvPr>
        </p:nvSpPr>
        <p:spPr>
          <a:xfrm>
            <a:off x="159300" y="1152475"/>
            <a:ext cx="8520600" cy="34164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lnSpc>
                <a:spcPct val="115000"/>
              </a:lnSpc>
              <a:spcBef>
                <a:spcPts val="0"/>
              </a:spcBef>
              <a:spcAft>
                <a:spcPts val="0"/>
              </a:spcAft>
              <a:buClr>
                <a:schemeClr val="dk1"/>
              </a:buClr>
              <a:buSzPct val="45833"/>
              <a:buFont typeface="Arial"/>
              <a:buNone/>
            </a:pPr>
            <a:r>
              <a:rPr lang="en" sz="2400" u="sng">
                <a:solidFill>
                  <a:schemeClr val="dk1"/>
                </a:solidFill>
              </a:rPr>
              <a:t>SLIDE 8 - PSYCHOGRAPHICS</a:t>
            </a:r>
          </a:p>
          <a:p>
            <a:pPr lvl="0" rtl="0">
              <a:lnSpc>
                <a:spcPct val="115000"/>
              </a:lnSpc>
              <a:spcBef>
                <a:spcPts val="0"/>
              </a:spcBef>
              <a:spcAft>
                <a:spcPts val="0"/>
              </a:spcAft>
              <a:buClr>
                <a:schemeClr val="dk1"/>
              </a:buClr>
              <a:buSzPct val="61111"/>
              <a:buFont typeface="Arial"/>
              <a:buNone/>
            </a:pPr>
            <a:r>
              <a:rPr lang="en">
                <a:solidFill>
                  <a:schemeClr val="dk1"/>
                </a:solidFill>
              </a:rPr>
              <a:t>Based on social &amp; psychological characteristics like: </a:t>
            </a:r>
          </a:p>
          <a:p>
            <a:pPr indent="-317500" lvl="0" marL="914400" rtl="0">
              <a:lnSpc>
                <a:spcPct val="115000"/>
              </a:lnSpc>
              <a:spcBef>
                <a:spcPts val="0"/>
              </a:spcBef>
              <a:spcAft>
                <a:spcPts val="0"/>
              </a:spcAft>
              <a:buClr>
                <a:schemeClr val="dk1"/>
              </a:buClr>
              <a:buSzPct val="100000"/>
            </a:pPr>
            <a:r>
              <a:rPr lang="en" sz="1400">
                <a:solidFill>
                  <a:schemeClr val="dk1"/>
                </a:solidFill>
              </a:rPr>
              <a:t>Attitudes</a:t>
            </a:r>
          </a:p>
          <a:p>
            <a:pPr indent="-317500" lvl="0" marL="914400" rtl="0">
              <a:lnSpc>
                <a:spcPct val="115000"/>
              </a:lnSpc>
              <a:spcBef>
                <a:spcPts val="0"/>
              </a:spcBef>
              <a:spcAft>
                <a:spcPts val="0"/>
              </a:spcAft>
              <a:buClr>
                <a:schemeClr val="dk1"/>
              </a:buClr>
              <a:buSzPct val="100000"/>
            </a:pPr>
            <a:r>
              <a:rPr lang="en" sz="1400">
                <a:solidFill>
                  <a:schemeClr val="dk1"/>
                </a:solidFill>
              </a:rPr>
              <a:t>Interests</a:t>
            </a:r>
          </a:p>
          <a:p>
            <a:pPr indent="-317500" lvl="0" marL="914400">
              <a:lnSpc>
                <a:spcPct val="115000"/>
              </a:lnSpc>
              <a:spcBef>
                <a:spcPts val="0"/>
              </a:spcBef>
              <a:spcAft>
                <a:spcPts val="0"/>
              </a:spcAft>
              <a:buClr>
                <a:schemeClr val="dk1"/>
              </a:buClr>
              <a:buSzPct val="100000"/>
            </a:pPr>
            <a:r>
              <a:rPr lang="en" sz="1400">
                <a:solidFill>
                  <a:schemeClr val="dk1"/>
                </a:solidFill>
              </a:rPr>
              <a:t>Opinions</a:t>
            </a:r>
          </a:p>
          <a:p>
            <a:pPr lvl="0" rtl="0">
              <a:spcBef>
                <a:spcPts val="0"/>
              </a:spcBef>
              <a:buNone/>
            </a:pPr>
            <a:r>
              <a:t/>
            </a:r>
            <a:endParaRPr/>
          </a:p>
        </p:txBody>
      </p:sp>
      <p:pic>
        <p:nvPicPr>
          <p:cNvPr id="619" name="Shape 619"/>
          <p:cNvPicPr preferRelativeResize="0"/>
          <p:nvPr/>
        </p:nvPicPr>
        <p:blipFill rotWithShape="1">
          <a:blip r:embed="rId3">
            <a:alphaModFix/>
          </a:blip>
          <a:srcRect b="0" l="0" r="0" t="3437"/>
          <a:stretch/>
        </p:blipFill>
        <p:spPr>
          <a:xfrm>
            <a:off x="3273050" y="2005174"/>
            <a:ext cx="5777699" cy="3138324"/>
          </a:xfrm>
          <a:prstGeom prst="rect">
            <a:avLst/>
          </a:prstGeom>
          <a:noFill/>
          <a:ln cap="flat" cmpd="sng" w="9525">
            <a:solidFill>
              <a:schemeClr val="dk2"/>
            </a:solidFill>
            <a:prstDash val="solid"/>
            <a:round/>
            <a:headEnd len="med" w="med" type="none"/>
            <a:tailEnd len="med" w="med" type="none"/>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3" name="Shape 623"/>
        <p:cNvGrpSpPr/>
        <p:nvPr/>
      </p:nvGrpSpPr>
      <p:grpSpPr>
        <a:xfrm>
          <a:off x="0" y="0"/>
          <a:ext cx="0" cy="0"/>
          <a:chOff x="0" y="0"/>
          <a:chExt cx="0" cy="0"/>
        </a:xfrm>
      </p:grpSpPr>
      <p:sp>
        <p:nvSpPr>
          <p:cNvPr id="624" name="Shape 624"/>
          <p:cNvSpPr txBox="1"/>
          <p:nvPr>
            <p:ph type="title"/>
          </p:nvPr>
        </p:nvSpPr>
        <p:spPr>
          <a:xfrm>
            <a:off x="311700" y="239675"/>
            <a:ext cx="8520600" cy="777900"/>
          </a:xfrm>
          <a:prstGeom prst="rect">
            <a:avLst/>
          </a:prstGeom>
        </p:spPr>
        <p:txBody>
          <a:bodyPr anchorCtr="0" anchor="t" bIns="91425" lIns="91425" rIns="91425" tIns="91425">
            <a:noAutofit/>
          </a:bodyPr>
          <a:lstStyle/>
          <a:p>
            <a:pPr lvl="0" rtl="0">
              <a:spcBef>
                <a:spcPts val="0"/>
              </a:spcBef>
              <a:buNone/>
            </a:pPr>
            <a:r>
              <a:rPr lang="en"/>
              <a:t>TARGET MARKET</a:t>
            </a:r>
          </a:p>
        </p:txBody>
      </p:sp>
      <p:sp>
        <p:nvSpPr>
          <p:cNvPr id="625" name="Shape 625"/>
          <p:cNvSpPr txBox="1"/>
          <p:nvPr>
            <p:ph idx="1" type="body"/>
          </p:nvPr>
        </p:nvSpPr>
        <p:spPr>
          <a:xfrm>
            <a:off x="159300" y="1152475"/>
            <a:ext cx="8520600" cy="34164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spcAft>
                <a:spcPts val="0"/>
              </a:spcAft>
              <a:buClr>
                <a:schemeClr val="dk1"/>
              </a:buClr>
              <a:buSzPct val="45833"/>
              <a:buFont typeface="Arial"/>
              <a:buNone/>
            </a:pPr>
            <a:r>
              <a:rPr lang="en" sz="2400" u="sng">
                <a:solidFill>
                  <a:schemeClr val="dk1"/>
                </a:solidFill>
              </a:rPr>
              <a:t>SLIDE 9 - BEHAVIORAL</a:t>
            </a:r>
          </a:p>
          <a:p>
            <a:pPr lvl="0">
              <a:spcBef>
                <a:spcPts val="0"/>
              </a:spcBef>
              <a:spcAft>
                <a:spcPts val="0"/>
              </a:spcAft>
              <a:buClr>
                <a:schemeClr val="dk1"/>
              </a:buClr>
              <a:buSzPct val="61111"/>
              <a:buFont typeface="Arial"/>
              <a:buNone/>
            </a:pPr>
            <a:r>
              <a:rPr lang="en">
                <a:solidFill>
                  <a:schemeClr val="dk1"/>
                </a:solidFill>
              </a:rPr>
              <a:t>Statistics about consumers based on their </a:t>
            </a:r>
            <a:r>
              <a:rPr lang="en" u="sng">
                <a:solidFill>
                  <a:schemeClr val="dk1"/>
                </a:solidFill>
              </a:rPr>
              <a:t>knowledge</a:t>
            </a:r>
            <a:r>
              <a:rPr lang="en">
                <a:solidFill>
                  <a:schemeClr val="dk1"/>
                </a:solidFill>
              </a:rPr>
              <a:t>, </a:t>
            </a:r>
            <a:r>
              <a:rPr lang="en" u="sng">
                <a:solidFill>
                  <a:schemeClr val="dk1"/>
                </a:solidFill>
              </a:rPr>
              <a:t>attitudes</a:t>
            </a:r>
            <a:r>
              <a:rPr lang="en">
                <a:solidFill>
                  <a:schemeClr val="dk1"/>
                </a:solidFill>
              </a:rPr>
              <a:t>, </a:t>
            </a:r>
            <a:r>
              <a:rPr lang="en" u="sng">
                <a:solidFill>
                  <a:schemeClr val="dk1"/>
                </a:solidFill>
              </a:rPr>
              <a:t>use</a:t>
            </a:r>
            <a:r>
              <a:rPr lang="en">
                <a:solidFill>
                  <a:schemeClr val="dk1"/>
                </a:solidFill>
              </a:rPr>
              <a:t> or</a:t>
            </a:r>
            <a:r>
              <a:rPr lang="en" u="sng">
                <a:solidFill>
                  <a:schemeClr val="dk1"/>
                </a:solidFill>
              </a:rPr>
              <a:t> response</a:t>
            </a:r>
            <a:r>
              <a:rPr lang="en">
                <a:solidFill>
                  <a:schemeClr val="dk1"/>
                </a:solidFill>
              </a:rPr>
              <a:t> to a product. </a:t>
            </a:r>
          </a:p>
          <a:p>
            <a:pPr lvl="0" rtl="0">
              <a:spcBef>
                <a:spcPts val="0"/>
              </a:spcBef>
              <a:buNone/>
            </a:pPr>
            <a:r>
              <a:t/>
            </a:r>
            <a:endParaRPr/>
          </a:p>
        </p:txBody>
      </p:sp>
      <p:pic>
        <p:nvPicPr>
          <p:cNvPr id="626" name="Shape 626"/>
          <p:cNvPicPr preferRelativeResize="0"/>
          <p:nvPr/>
        </p:nvPicPr>
        <p:blipFill rotWithShape="1">
          <a:blip r:embed="rId3">
            <a:alphaModFix/>
          </a:blip>
          <a:srcRect b="0" l="0" r="0" t="3437"/>
          <a:stretch/>
        </p:blipFill>
        <p:spPr>
          <a:xfrm>
            <a:off x="3273050" y="2005174"/>
            <a:ext cx="5777699" cy="3138324"/>
          </a:xfrm>
          <a:prstGeom prst="rect">
            <a:avLst/>
          </a:prstGeom>
          <a:noFill/>
          <a:ln cap="flat" cmpd="sng" w="9525">
            <a:solidFill>
              <a:schemeClr val="dk2"/>
            </a:solidFill>
            <a:prstDash val="solid"/>
            <a:round/>
            <a:headEnd len="med" w="med" type="none"/>
            <a:tailEnd len="med" w="med"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type="ctrTitle"/>
          </p:nvPr>
        </p:nvSpPr>
        <p:spPr>
          <a:xfrm>
            <a:off x="311700" y="1275075"/>
            <a:ext cx="8520599" cy="2565000"/>
          </a:xfrm>
          <a:prstGeom prst="rect">
            <a:avLst/>
          </a:prstGeom>
        </p:spPr>
        <p:txBody>
          <a:bodyPr anchorCtr="0" anchor="t" bIns="91425" lIns="91425" rIns="91425" tIns="91425">
            <a:noAutofit/>
          </a:bodyPr>
          <a:lstStyle/>
          <a:p>
            <a:pPr lvl="0">
              <a:spcBef>
                <a:spcPts val="0"/>
              </a:spcBef>
              <a:buNone/>
            </a:pPr>
            <a:r>
              <a:rPr lang="en"/>
              <a:t>my style assignment</a:t>
            </a:r>
          </a:p>
        </p:txBody>
      </p:sp>
      <p:sp>
        <p:nvSpPr>
          <p:cNvPr id="180" name="Shape 180"/>
          <p:cNvSpPr txBox="1"/>
          <p:nvPr>
            <p:ph idx="1" type="subTitle"/>
          </p:nvPr>
        </p:nvSpPr>
        <p:spPr>
          <a:xfrm>
            <a:off x="311700" y="3047450"/>
            <a:ext cx="8520599" cy="792600"/>
          </a:xfrm>
          <a:prstGeom prst="rect">
            <a:avLst/>
          </a:prstGeom>
        </p:spPr>
        <p:txBody>
          <a:bodyPr anchorCtr="0" anchor="t" bIns="91425" lIns="91425" rIns="91425" tIns="91425">
            <a:noAutofit/>
          </a:bodyPr>
          <a:lstStyle/>
          <a:p>
            <a:pPr lvl="0">
              <a:spcBef>
                <a:spcPts val="0"/>
              </a:spcBef>
              <a:buNone/>
            </a:pPr>
            <a:r>
              <a:rPr lang="en">
                <a:solidFill>
                  <a:srgbClr val="BF9000"/>
                </a:solidFill>
              </a:rPr>
              <a:t>Due February 4th</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x="0" y="0"/>
          <a:ext cx="0" cy="0"/>
          <a:chOff x="0" y="0"/>
          <a:chExt cx="0" cy="0"/>
        </a:xfrm>
      </p:grpSpPr>
      <p:sp>
        <p:nvSpPr>
          <p:cNvPr id="185" name="Shape 185"/>
          <p:cNvSpPr txBox="1"/>
          <p:nvPr>
            <p:ph type="title"/>
          </p:nvPr>
        </p:nvSpPr>
        <p:spPr>
          <a:xfrm>
            <a:off x="311700" y="226750"/>
            <a:ext cx="8520599" cy="791100"/>
          </a:xfrm>
          <a:prstGeom prst="rect">
            <a:avLst/>
          </a:prstGeom>
        </p:spPr>
        <p:txBody>
          <a:bodyPr anchorCtr="0" anchor="t" bIns="91425" lIns="91425" rIns="91425" tIns="91425">
            <a:noAutofit/>
          </a:bodyPr>
          <a:lstStyle/>
          <a:p>
            <a:pPr lvl="0" algn="ctr">
              <a:spcBef>
                <a:spcPts val="0"/>
              </a:spcBef>
              <a:buNone/>
            </a:pPr>
            <a:r>
              <a:rPr lang="en"/>
              <a:t>My Style</a:t>
            </a:r>
          </a:p>
        </p:txBody>
      </p:sp>
      <p:sp>
        <p:nvSpPr>
          <p:cNvPr id="186" name="Shape 186"/>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368300" lvl="0" marL="457200" rtl="0">
              <a:spcBef>
                <a:spcPts val="0"/>
              </a:spcBef>
              <a:spcAft>
                <a:spcPts val="1000"/>
              </a:spcAft>
              <a:buSzPct val="100000"/>
              <a:buAutoNum type="arabicPeriod"/>
            </a:pPr>
            <a:r>
              <a:rPr lang="en" sz="2200"/>
              <a:t>Title each slide “My Style”</a:t>
            </a:r>
          </a:p>
          <a:p>
            <a:pPr indent="-368300" lvl="0" marL="457200" rtl="0">
              <a:spcBef>
                <a:spcPts val="0"/>
              </a:spcBef>
              <a:spcAft>
                <a:spcPts val="1000"/>
              </a:spcAft>
              <a:buSzPct val="100000"/>
              <a:buAutoNum type="arabicPeriod"/>
            </a:pPr>
            <a:r>
              <a:rPr lang="en" sz="2200"/>
              <a:t>15-20+ pics of your style, clothes, accessories, jewelry, style icons, fav stores, hair, makeup, quotes, etc…</a:t>
            </a:r>
          </a:p>
          <a:p>
            <a:pPr indent="-368300" lvl="0" marL="457200" rtl="0">
              <a:spcBef>
                <a:spcPts val="0"/>
              </a:spcBef>
              <a:spcAft>
                <a:spcPts val="1000"/>
              </a:spcAft>
              <a:buSzPct val="100000"/>
              <a:buAutoNum type="arabicPeriod"/>
            </a:pPr>
            <a:r>
              <a:rPr lang="en" sz="2200"/>
              <a:t>Should ADEQUATELY show your style (not all summer or winter clothes...</a:t>
            </a:r>
          </a:p>
          <a:p>
            <a:pPr indent="-228600" lvl="0" marL="457200">
              <a:spcBef>
                <a:spcPts val="0"/>
              </a:spcBef>
              <a:spcAft>
                <a:spcPts val="1000"/>
              </a:spcAft>
              <a:buAutoNum type="arabicPeriod"/>
            </a:pPr>
            <a:r>
              <a:rPr lang="en" sz="2200"/>
              <a:t>Arrange so it draws people in</a:t>
            </a:r>
            <a:r>
              <a:rPr lang="en"/>
              <a:t> </a:t>
            </a:r>
            <a:r>
              <a:rPr lang="en" sz="1800">
                <a:solidFill>
                  <a:srgbClr val="A64D79"/>
                </a:solidFill>
              </a:rPr>
              <a:t>(Madewell vs Ross)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 name="Shape 190"/>
        <p:cNvGrpSpPr/>
        <p:nvPr/>
      </p:nvGrpSpPr>
      <p:grpSpPr>
        <a:xfrm>
          <a:off x="0" y="0"/>
          <a:ext cx="0" cy="0"/>
          <a:chOff x="0" y="0"/>
          <a:chExt cx="0" cy="0"/>
        </a:xfrm>
      </p:grpSpPr>
      <p:sp>
        <p:nvSpPr>
          <p:cNvPr id="191" name="Shape 191"/>
          <p:cNvSpPr txBox="1"/>
          <p:nvPr>
            <p:ph type="title"/>
          </p:nvPr>
        </p:nvSpPr>
        <p:spPr>
          <a:xfrm>
            <a:off x="311700" y="226750"/>
            <a:ext cx="8520599" cy="791100"/>
          </a:xfrm>
          <a:prstGeom prst="rect">
            <a:avLst/>
          </a:prstGeom>
        </p:spPr>
        <p:txBody>
          <a:bodyPr anchorCtr="0" anchor="t" bIns="91425" lIns="91425" rIns="91425" tIns="91425">
            <a:noAutofit/>
          </a:bodyPr>
          <a:lstStyle/>
          <a:p>
            <a:pPr lvl="0" rtl="0" algn="ctr">
              <a:spcBef>
                <a:spcPts val="0"/>
              </a:spcBef>
              <a:buNone/>
            </a:pPr>
            <a:r>
              <a:rPr lang="en"/>
              <a:t>My Style</a:t>
            </a:r>
          </a:p>
        </p:txBody>
      </p:sp>
      <p:sp>
        <p:nvSpPr>
          <p:cNvPr id="192" name="Shape 192"/>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193" name="Shape 193"/>
          <p:cNvPicPr preferRelativeResize="0"/>
          <p:nvPr/>
        </p:nvPicPr>
        <p:blipFill>
          <a:blip r:embed="rId3">
            <a:alphaModFix/>
          </a:blip>
          <a:stretch>
            <a:fillRect/>
          </a:stretch>
        </p:blipFill>
        <p:spPr>
          <a:xfrm>
            <a:off x="98249" y="369535"/>
            <a:ext cx="2176050" cy="3476126"/>
          </a:xfrm>
          <a:prstGeom prst="rect">
            <a:avLst/>
          </a:prstGeom>
          <a:noFill/>
          <a:ln cap="flat" cmpd="sng" w="9525">
            <a:solidFill>
              <a:schemeClr val="dk2"/>
            </a:solidFill>
            <a:prstDash val="solid"/>
            <a:round/>
            <a:headEnd len="med" w="med" type="none"/>
            <a:tailEnd len="med" w="med" type="none"/>
          </a:ln>
        </p:spPr>
      </p:pic>
      <p:pic>
        <p:nvPicPr>
          <p:cNvPr id="194" name="Shape 194"/>
          <p:cNvPicPr preferRelativeResize="0"/>
          <p:nvPr/>
        </p:nvPicPr>
        <p:blipFill rotWithShape="1">
          <a:blip r:embed="rId4">
            <a:alphaModFix/>
          </a:blip>
          <a:srcRect b="0" l="0" r="17403" t="0"/>
          <a:stretch/>
        </p:blipFill>
        <p:spPr>
          <a:xfrm>
            <a:off x="7375650" y="94350"/>
            <a:ext cx="1704174" cy="3239383"/>
          </a:xfrm>
          <a:prstGeom prst="rect">
            <a:avLst/>
          </a:prstGeom>
          <a:noFill/>
          <a:ln cap="flat" cmpd="sng" w="9525">
            <a:solidFill>
              <a:srgbClr val="000000"/>
            </a:solidFill>
            <a:prstDash val="solid"/>
            <a:round/>
            <a:headEnd len="med" w="med" type="none"/>
            <a:tailEnd len="med" w="med" type="none"/>
          </a:ln>
        </p:spPr>
      </p:pic>
      <p:pic>
        <p:nvPicPr>
          <p:cNvPr id="195" name="Shape 195"/>
          <p:cNvPicPr preferRelativeResize="0"/>
          <p:nvPr/>
        </p:nvPicPr>
        <p:blipFill>
          <a:blip r:embed="rId5">
            <a:alphaModFix/>
          </a:blip>
          <a:stretch>
            <a:fillRect/>
          </a:stretch>
        </p:blipFill>
        <p:spPr>
          <a:xfrm>
            <a:off x="5548450" y="1085300"/>
            <a:ext cx="1734075" cy="2804580"/>
          </a:xfrm>
          <a:prstGeom prst="rect">
            <a:avLst/>
          </a:prstGeom>
          <a:noFill/>
          <a:ln cap="flat" cmpd="sng" w="9525">
            <a:solidFill>
              <a:srgbClr val="000000"/>
            </a:solidFill>
            <a:prstDash val="solid"/>
            <a:round/>
            <a:headEnd len="med" w="med" type="none"/>
            <a:tailEnd len="med" w="med" type="none"/>
          </a:ln>
        </p:spPr>
      </p:pic>
      <p:pic>
        <p:nvPicPr>
          <p:cNvPr id="196" name="Shape 196"/>
          <p:cNvPicPr preferRelativeResize="0"/>
          <p:nvPr/>
        </p:nvPicPr>
        <p:blipFill>
          <a:blip r:embed="rId6">
            <a:alphaModFix/>
          </a:blip>
          <a:stretch>
            <a:fillRect/>
          </a:stretch>
        </p:blipFill>
        <p:spPr>
          <a:xfrm>
            <a:off x="1779550" y="2905774"/>
            <a:ext cx="1734074" cy="2099950"/>
          </a:xfrm>
          <a:prstGeom prst="rect">
            <a:avLst/>
          </a:prstGeom>
          <a:noFill/>
          <a:ln cap="flat" cmpd="sng" w="9525">
            <a:solidFill>
              <a:schemeClr val="dk2"/>
            </a:solidFill>
            <a:prstDash val="solid"/>
            <a:round/>
            <a:headEnd len="med" w="med" type="none"/>
            <a:tailEnd len="med" w="med" type="none"/>
          </a:ln>
        </p:spPr>
      </p:pic>
      <p:pic>
        <p:nvPicPr>
          <p:cNvPr id="197" name="Shape 197"/>
          <p:cNvPicPr preferRelativeResize="0"/>
          <p:nvPr/>
        </p:nvPicPr>
        <p:blipFill>
          <a:blip r:embed="rId7">
            <a:alphaModFix/>
          </a:blip>
          <a:stretch>
            <a:fillRect/>
          </a:stretch>
        </p:blipFill>
        <p:spPr>
          <a:xfrm>
            <a:off x="3646100" y="2220376"/>
            <a:ext cx="2176049" cy="2785348"/>
          </a:xfrm>
          <a:prstGeom prst="rect">
            <a:avLst/>
          </a:prstGeom>
          <a:noFill/>
          <a:ln cap="flat" cmpd="sng" w="9525">
            <a:solidFill>
              <a:schemeClr val="dk2"/>
            </a:solidFill>
            <a:prstDash val="solid"/>
            <a:round/>
            <a:headEnd len="med" w="med" type="none"/>
            <a:tailEnd len="med" w="med" type="none"/>
          </a:ln>
        </p:spPr>
      </p:pic>
      <p:pic>
        <p:nvPicPr>
          <p:cNvPr id="198" name="Shape 198"/>
          <p:cNvPicPr preferRelativeResize="0"/>
          <p:nvPr/>
        </p:nvPicPr>
        <p:blipFill rotWithShape="1">
          <a:blip r:embed="rId8">
            <a:alphaModFix/>
          </a:blip>
          <a:srcRect b="11811" l="8750" r="7672" t="28537"/>
          <a:stretch/>
        </p:blipFill>
        <p:spPr>
          <a:xfrm>
            <a:off x="1929750" y="1081700"/>
            <a:ext cx="2252724" cy="1607824"/>
          </a:xfrm>
          <a:prstGeom prst="rect">
            <a:avLst/>
          </a:prstGeom>
          <a:noFill/>
          <a:ln cap="flat" cmpd="sng" w="9525">
            <a:solidFill>
              <a:srgbClr val="000000"/>
            </a:solidFill>
            <a:prstDash val="solid"/>
            <a:round/>
            <a:headEnd len="med" w="med" type="none"/>
            <a:tailEnd len="med" w="med" type="none"/>
          </a:ln>
        </p:spPr>
      </p:pic>
      <p:pic>
        <p:nvPicPr>
          <p:cNvPr id="199" name="Shape 199"/>
          <p:cNvPicPr preferRelativeResize="0"/>
          <p:nvPr/>
        </p:nvPicPr>
        <p:blipFill>
          <a:blip r:embed="rId9">
            <a:alphaModFix/>
          </a:blip>
          <a:stretch>
            <a:fillRect/>
          </a:stretch>
        </p:blipFill>
        <p:spPr>
          <a:xfrm>
            <a:off x="7083775" y="3244950"/>
            <a:ext cx="1580505" cy="17607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