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57" r:id="rId4"/>
    <p:sldId id="260" r:id="rId5"/>
    <p:sldId id="261" r:id="rId6"/>
    <p:sldId id="271" r:id="rId7"/>
    <p:sldId id="263" r:id="rId8"/>
    <p:sldId id="264" r:id="rId9"/>
    <p:sldId id="269" r:id="rId10"/>
    <p:sldId id="270" r:id="rId11"/>
    <p:sldId id="268" r:id="rId12"/>
    <p:sldId id="267" r:id="rId13"/>
    <p:sldId id="262" r:id="rId14"/>
    <p:sldId id="258" r:id="rId15"/>
    <p:sldId id="259" r:id="rId16"/>
    <p:sldId id="265" r:id="rId17"/>
    <p:sldId id="272" r:id="rId18"/>
    <p:sldId id="26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8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481F-FEE7-498B-9999-602AC566E01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2159-8E94-4ED5-A3E5-507FB9B3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2159-8E94-4ED5-A3E5-507FB9B3A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B5920A-8BDF-4E50-8265-93ED6253C1AD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ACBAEB-7859-4E44-B464-FCBFDD42D3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76288"/>
            <a:ext cx="86868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Andalus" pitchFamily="18" charset="-78"/>
                <a:cs typeface="Andalus" pitchFamily="18" charset="-78"/>
              </a:rPr>
              <a:t>Fashion Merchandising A</a:t>
            </a:r>
            <a:endParaRPr lang="en-US" sz="6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Standard 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0523"/>
            <a:ext cx="3276600" cy="34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1570760"/>
            <a:ext cx="3211139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Avant-garde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Avant-garde:  </a:t>
            </a:r>
            <a:r>
              <a:rPr lang="en-US" sz="4400" b="1" dirty="0">
                <a:latin typeface="Andalus" pitchFamily="18" charset="-78"/>
                <a:cs typeface="Andalus" pitchFamily="18" charset="-78"/>
              </a:rPr>
              <a:t>Clothes that are the most daring and wild designs.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74210"/>
            <a:ext cx="1819275" cy="248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84" y="3810000"/>
            <a:ext cx="1887855" cy="24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77170"/>
            <a:ext cx="299906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Fad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Fad: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temporary, passing fashion.  It is an item that has great appeal to many people for a short period of time.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57728"/>
            <a:ext cx="4514851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43628"/>
            <a:ext cx="4514850" cy="166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520248"/>
            <a:ext cx="4514850" cy="158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105400"/>
            <a:ext cx="4514849" cy="14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5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Classic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Classic:  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A clothing item that continues to be popular even though fashions change.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795462" cy="273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r="26507"/>
          <a:stretch/>
        </p:blipFill>
        <p:spPr bwMode="auto">
          <a:xfrm>
            <a:off x="5714351" y="1295400"/>
            <a:ext cx="1496291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10" y="4267200"/>
            <a:ext cx="1801051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4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Accessories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Accessories: 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Articles added to complete or enhance your outfits.  Ex: belts, gloves, jewelry, shoes, hats, etc.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95" y="1336964"/>
            <a:ext cx="37447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5491" r="7407" b="9189"/>
          <a:stretch/>
        </p:blipFill>
        <p:spPr bwMode="auto">
          <a:xfrm>
            <a:off x="4267200" y="4177146"/>
            <a:ext cx="3643745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4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65" y="1260330"/>
            <a:ext cx="2313709" cy="25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r="22053"/>
          <a:stretch/>
        </p:blipFill>
        <p:spPr bwMode="auto">
          <a:xfrm>
            <a:off x="6256193" y="4286250"/>
            <a:ext cx="110836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17538" r="12268" b="20032"/>
          <a:stretch/>
        </p:blipFill>
        <p:spPr bwMode="auto">
          <a:xfrm>
            <a:off x="7426902" y="1288473"/>
            <a:ext cx="1565564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Style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Style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is a particular shape or type of apparel item identified by the distinct features that make it unique. Examples – mini skirt,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capri’s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716" r="13315" b="22969"/>
          <a:stretch/>
        </p:blipFill>
        <p:spPr bwMode="auto">
          <a:xfrm>
            <a:off x="7364556" y="2667756"/>
            <a:ext cx="1565564" cy="121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r="26193"/>
          <a:stretch/>
        </p:blipFill>
        <p:spPr bwMode="auto">
          <a:xfrm>
            <a:off x="5230089" y="3880029"/>
            <a:ext cx="95683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r="26193"/>
          <a:stretch/>
        </p:blipFill>
        <p:spPr bwMode="auto">
          <a:xfrm>
            <a:off x="7682778" y="3880029"/>
            <a:ext cx="92912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9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03" y="1371600"/>
            <a:ext cx="4051897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>
                <a:latin typeface="Andalus" pitchFamily="18" charset="-78"/>
                <a:cs typeface="Andalus" pitchFamily="18" charset="-78"/>
              </a:rPr>
              <a:t>Design</a:t>
            </a:r>
            <a:endParaRPr lang="en-US" sz="13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Design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: a particular or unique version of a style because of a specific arrangement of the basic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design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elements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4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Elements of Design</a:t>
            </a:r>
          </a:p>
          <a:p>
            <a:pPr lvl="1"/>
            <a:r>
              <a:rPr lang="en-US" sz="2200" dirty="0">
                <a:latin typeface="Andalus" pitchFamily="18" charset="-78"/>
                <a:cs typeface="Andalus" pitchFamily="18" charset="-78"/>
              </a:rPr>
              <a:t>Color</a:t>
            </a:r>
          </a:p>
          <a:p>
            <a:pPr lvl="1"/>
            <a:r>
              <a:rPr lang="en-US" sz="2200" dirty="0">
                <a:latin typeface="Andalus" pitchFamily="18" charset="-78"/>
                <a:cs typeface="Andalus" pitchFamily="18" charset="-78"/>
              </a:rPr>
              <a:t>Line</a:t>
            </a:r>
          </a:p>
          <a:p>
            <a:pPr lvl="1"/>
            <a:r>
              <a:rPr lang="en-US" sz="2200" dirty="0">
                <a:latin typeface="Andalus" pitchFamily="18" charset="-78"/>
                <a:cs typeface="Andalus" pitchFamily="18" charset="-78"/>
              </a:rPr>
              <a:t>Shape</a:t>
            </a:r>
          </a:p>
          <a:p>
            <a:pPr lvl="1"/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Texture</a:t>
            </a:r>
            <a:endParaRPr lang="en-US" sz="2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7899"/>
            <a:ext cx="345408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4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Ready To Wear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Ready-To-Wear: 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Garments that are mass-produced in factories.  Made to fit standard sizes.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3759"/>
            <a:ext cx="3429000" cy="25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5909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4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Fashion Cycle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Fashion Cycle: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the period of time or life span during which the fashion exists, moving through five stages.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Introduction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Rise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Peak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Decline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Obsolescence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4007" r="2762" b="23270"/>
          <a:stretch/>
        </p:blipFill>
        <p:spPr bwMode="auto">
          <a:xfrm>
            <a:off x="4135581" y="2667000"/>
            <a:ext cx="48698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6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Haute Couture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Haute Couture: 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(French)  “finest dress making”.  Refers to a group of “fashion houses”, each with a designer who creates original, individually designed fashions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524000"/>
            <a:ext cx="4779818" cy="318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4953000"/>
            <a:ext cx="2254828" cy="15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Fashion Products: </a:t>
            </a:r>
            <a:br>
              <a:rPr lang="en-US" sz="54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54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Goods &amp; Services</a:t>
            </a:r>
            <a:endParaRPr lang="en-US" sz="5400" b="1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Goods</a:t>
            </a:r>
            <a:r>
              <a:rPr lang="en-US" dirty="0"/>
              <a:t> </a:t>
            </a:r>
            <a:r>
              <a:rPr lang="en-US" dirty="0" smtClean="0"/>
              <a:t>are intangible items that are made, manufactured, or grown.  They include apparel, textiles, accessories, &amp; other fashion products.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Services </a:t>
            </a:r>
            <a:r>
              <a:rPr lang="en-US" dirty="0" smtClean="0"/>
              <a:t>are intangible things that people do, such as tasks performed for customers.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910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428">
            <a:off x="180475" y="4782402"/>
            <a:ext cx="1200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227">
            <a:off x="3403577" y="5464289"/>
            <a:ext cx="1171575" cy="12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371">
            <a:off x="6644479" y="3576656"/>
            <a:ext cx="2057400" cy="13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0649"/>
            <a:ext cx="2274708" cy="164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57" y="4490086"/>
            <a:ext cx="184387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7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Standard 1 – What is Fashion?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understand basic fashion concepts and terminology.</a:t>
            </a:r>
          </a:p>
          <a:p>
            <a:pPr lvl="1"/>
            <a:r>
              <a:rPr lang="en-US" dirty="0" smtClean="0"/>
              <a:t>Objective 1 – Define Fashion Terms</a:t>
            </a:r>
          </a:p>
          <a:p>
            <a:pPr lvl="1"/>
            <a:r>
              <a:rPr lang="en-US" dirty="0" smtClean="0"/>
              <a:t>Objective 2 – Identify Fashion Products</a:t>
            </a:r>
          </a:p>
          <a:p>
            <a:pPr lvl="1"/>
            <a:r>
              <a:rPr lang="en-US" dirty="0" smtClean="0"/>
              <a:t>Objective 3 – Describe the Importance of 					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5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The Importance of Fashion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Oval 5"/>
          <p:cNvSpPr/>
          <p:nvPr/>
        </p:nvSpPr>
        <p:spPr>
          <a:xfrm rot="21274932">
            <a:off x="60033" y="1374270"/>
            <a:ext cx="34290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Fashion serves as a historical record of culture &amp; lifestyle, and can be an indicator of what is occurring in a society at a particular time</a:t>
            </a:r>
            <a:r>
              <a:rPr lang="en-US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1219200"/>
            <a:ext cx="2819400" cy="285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Economic &amp; political trends, current events, and social issues are often reflected in fashion. </a:t>
            </a:r>
          </a:p>
        </p:txBody>
      </p:sp>
      <p:sp>
        <p:nvSpPr>
          <p:cNvPr id="8" name="Oval 7"/>
          <p:cNvSpPr/>
          <p:nvPr/>
        </p:nvSpPr>
        <p:spPr>
          <a:xfrm rot="1436068">
            <a:off x="5443508" y="1480940"/>
            <a:ext cx="3667184" cy="3195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Throughout history, fashion has played an important role in personal appearance.  Appearance can identify social position. At every level of society, people care about appearance as it affects self-esteem &amp; their interactions with others.</a:t>
            </a:r>
          </a:p>
        </p:txBody>
      </p:sp>
      <p:sp>
        <p:nvSpPr>
          <p:cNvPr id="9" name="Oval 8"/>
          <p:cNvSpPr/>
          <p:nvPr/>
        </p:nvSpPr>
        <p:spPr>
          <a:xfrm rot="21133346">
            <a:off x="1600200" y="4105853"/>
            <a:ext cx="3276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 one of the largest industries in the world, fashion affects global &amp; local economies.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4267200"/>
            <a:ext cx="3632784" cy="269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Fashion can be a reflection of the economic environment.  In an era of war, or difficult economic times, clothing styles take on a more conservative style.  In better economic times, when spirits are high, styles are more fun and adventurous. </a:t>
            </a:r>
          </a:p>
        </p:txBody>
      </p:sp>
    </p:spTree>
    <p:extLst>
      <p:ext uri="{BB962C8B-B14F-4D97-AF65-F5344CB8AC3E}">
        <p14:creationId xmlns:p14="http://schemas.microsoft.com/office/powerpoint/2010/main" val="219038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Fashion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Fashion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is the existing type of clothing that is preferred by a large segment of the public at a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given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Retailers view fashion as whatever is currently selling. 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1481011" cy="170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13" y="3200400"/>
            <a:ext cx="1981200" cy="15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81600"/>
            <a:ext cx="3009862" cy="9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0603"/>
            <a:ext cx="27432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6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3" y="734263"/>
            <a:ext cx="27717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3" y="3758910"/>
            <a:ext cx="459560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Apparel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Apparel</a:t>
            </a: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is any </a:t>
            </a:r>
            <a:r>
              <a:rPr lang="en-US" sz="4400" dirty="0">
                <a:latin typeface="Andalus" pitchFamily="18" charset="-78"/>
                <a:cs typeface="Andalus" pitchFamily="18" charset="-78"/>
              </a:rPr>
              <a:t>or all </a:t>
            </a: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men’s, women’s, </a:t>
            </a:r>
            <a:r>
              <a:rPr lang="en-US" sz="4400" dirty="0">
                <a:latin typeface="Andalus" pitchFamily="18" charset="-78"/>
                <a:cs typeface="Andalus" pitchFamily="18" charset="-78"/>
              </a:rPr>
              <a:t>and children’s clothing.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61131"/>
          <a:stretch/>
        </p:blipFill>
        <p:spPr bwMode="auto">
          <a:xfrm>
            <a:off x="4527613" y="1336964"/>
            <a:ext cx="2050472" cy="28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Garment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Garment</a:t>
            </a:r>
            <a:r>
              <a:rPr lang="en-US" sz="4000" b="1" dirty="0">
                <a:latin typeface="Andalus" pitchFamily="18" charset="-78"/>
                <a:cs typeface="Andalus" pitchFamily="18" charset="-78"/>
              </a:rPr>
              <a:t>:  Any article of apparel, such as a dress, suit, coat, evening gown, or 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sweater.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r="28523"/>
          <a:stretch/>
        </p:blipFill>
        <p:spPr bwMode="auto">
          <a:xfrm>
            <a:off x="7772400" y="533400"/>
            <a:ext cx="9906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6274" r="9279" b="6720"/>
          <a:stretch/>
        </p:blipFill>
        <p:spPr bwMode="auto">
          <a:xfrm>
            <a:off x="5638799" y="1447800"/>
            <a:ext cx="2105892" cy="27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7418" r="9279" b="10262"/>
          <a:stretch/>
        </p:blipFill>
        <p:spPr bwMode="auto">
          <a:xfrm>
            <a:off x="6726381" y="3666259"/>
            <a:ext cx="2306783" cy="25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414943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5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Fashion Trend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Fashion Trend:  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The direction in which fashion is moving.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5670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7571"/>
          <a:stretch/>
        </p:blipFill>
        <p:spPr bwMode="auto">
          <a:xfrm>
            <a:off x="5105400" y="1295400"/>
            <a:ext cx="3814189" cy="54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4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>
                <a:latin typeface="Andalus" pitchFamily="18" charset="-78"/>
                <a:cs typeface="Andalus" pitchFamily="18" charset="-78"/>
              </a:rPr>
              <a:t>Silhouette</a:t>
            </a:r>
            <a:endParaRPr lang="en-US" sz="13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Silhouette: 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The shape of a clothing style. (If you squint your eyes and look at a clothing item, it is the shape you see-or outline)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6542" r="20536" b="6854"/>
          <a:stretch/>
        </p:blipFill>
        <p:spPr bwMode="auto">
          <a:xfrm>
            <a:off x="4953000" y="1489364"/>
            <a:ext cx="3429000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b="1" dirty="0" smtClean="0">
                <a:latin typeface="Andalus" pitchFamily="18" charset="-78"/>
                <a:cs typeface="Andalus" pitchFamily="18" charset="-78"/>
              </a:rPr>
              <a:t>Fit</a:t>
            </a:r>
            <a:endParaRPr lang="en-US" sz="13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Fit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: to be the proper size and shape. </a:t>
            </a:r>
          </a:p>
          <a:p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Fitted Garment</a:t>
            </a:r>
            <a:r>
              <a:rPr lang="en-US" sz="4000" b="1" dirty="0">
                <a:latin typeface="Andalus" pitchFamily="18" charset="-78"/>
                <a:cs typeface="Andalus" pitchFamily="18" charset="-78"/>
              </a:rPr>
              <a:t>:  Shaped to follow the lines of the body.</a:t>
            </a:r>
          </a:p>
          <a:p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9"/>
          <a:stretch/>
        </p:blipFill>
        <p:spPr bwMode="auto">
          <a:xfrm>
            <a:off x="4824413" y="2967038"/>
            <a:ext cx="411956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8288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9024"/>
            <a:ext cx="1757363" cy="24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High Fashion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High Fashion: 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The very latest and newest fashions.  Usually of top quality and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fine workmanship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14" y="1406236"/>
            <a:ext cx="18859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61" y="4099647"/>
            <a:ext cx="2016285" cy="260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24" y="1600200"/>
            <a:ext cx="2052637" cy="29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05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</TotalTime>
  <Words>611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Fashion Merchandising A</vt:lpstr>
      <vt:lpstr>Standard 1 – What is Fashion?</vt:lpstr>
      <vt:lpstr>Fashion</vt:lpstr>
      <vt:lpstr>Apparel</vt:lpstr>
      <vt:lpstr>Garment</vt:lpstr>
      <vt:lpstr>Fashion Trend</vt:lpstr>
      <vt:lpstr>Silhouette</vt:lpstr>
      <vt:lpstr>Fit</vt:lpstr>
      <vt:lpstr>High Fashion</vt:lpstr>
      <vt:lpstr>Avant-garde</vt:lpstr>
      <vt:lpstr>Fad</vt:lpstr>
      <vt:lpstr>Classic</vt:lpstr>
      <vt:lpstr>Accessories</vt:lpstr>
      <vt:lpstr>Style</vt:lpstr>
      <vt:lpstr>Design</vt:lpstr>
      <vt:lpstr>Ready To Wear</vt:lpstr>
      <vt:lpstr>Fashion Cycle</vt:lpstr>
      <vt:lpstr>Haute Couture</vt:lpstr>
      <vt:lpstr>Fashion Products:  Goods &amp; Services</vt:lpstr>
      <vt:lpstr>The Importance of Fashion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Merchandising A</dc:title>
  <dc:creator>T O Y E A</dc:creator>
  <cp:lastModifiedBy>Tori Fishburn</cp:lastModifiedBy>
  <cp:revision>23</cp:revision>
  <dcterms:created xsi:type="dcterms:W3CDTF">2013-01-14T20:35:50Z</dcterms:created>
  <dcterms:modified xsi:type="dcterms:W3CDTF">2013-03-20T16:27:36Z</dcterms:modified>
</cp:coreProperties>
</file>