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473A47-8226-4AD5-A05D-71AF1E53E976}" type="datetimeFigureOut">
              <a:rPr lang="en-US" smtClean="0"/>
              <a:t>3/8/2013</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6AC32907-28F1-4365-9913-C5888DCF04EF}" type="slidenum">
              <a:rPr lang="en-US" smtClean="0"/>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473A47-8226-4AD5-A05D-71AF1E53E976}"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32907-28F1-4365-9913-C5888DCF04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473A47-8226-4AD5-A05D-71AF1E53E976}"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6AC32907-28F1-4365-9913-C5888DCF04EF}" type="slidenum">
              <a:rPr lang="en-US" smtClean="0"/>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473A47-8226-4AD5-A05D-71AF1E53E976}"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32907-28F1-4365-9913-C5888DCF04E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473A47-8226-4AD5-A05D-71AF1E53E976}" type="datetimeFigureOut">
              <a:rPr lang="en-US" smtClean="0"/>
              <a:t>3/8/2013</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6AC32907-28F1-4365-9913-C5888DCF04EF}" type="slidenum">
              <a:rPr lang="en-US" smtClean="0"/>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473A47-8226-4AD5-A05D-71AF1E53E976}" type="datetimeFigureOut">
              <a:rPr lang="en-US" smtClean="0"/>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32907-28F1-4365-9913-C5888DCF04E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473A47-8226-4AD5-A05D-71AF1E53E976}" type="datetimeFigureOut">
              <a:rPr lang="en-US" smtClean="0"/>
              <a:t>3/8/2013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C32907-28F1-4365-9913-C5888DCF04E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473A47-8226-4AD5-A05D-71AF1E53E976}" type="datetimeFigureOut">
              <a:rPr lang="en-US" smtClean="0"/>
              <a:t>3/8/2013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C32907-28F1-4365-9913-C5888DCF04E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473A47-8226-4AD5-A05D-71AF1E53E976}" type="datetimeFigureOut">
              <a:rPr lang="en-US" smtClean="0"/>
              <a:t>3/8/2013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C32907-28F1-4365-9913-C5888DCF04E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473A47-8226-4AD5-A05D-71AF1E53E976}" type="datetimeFigureOut">
              <a:rPr lang="en-US" smtClean="0"/>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32907-28F1-4365-9913-C5888DCF04EF}"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73473A47-8226-4AD5-A05D-71AF1E53E976}" type="datetimeFigureOut">
              <a:rPr lang="en-US" smtClean="0"/>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32907-28F1-4365-9913-C5888DCF04EF}"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73473A47-8226-4AD5-A05D-71AF1E53E976}" type="datetimeFigureOut">
              <a:rPr lang="en-US" smtClean="0"/>
              <a:t>3/8/2013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6AC32907-28F1-4365-9913-C5888DCF04EF}" type="slidenum">
              <a:rPr lang="en-US" smtClean="0"/>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11664"/>
          </a:xfrm>
        </p:spPr>
        <p:txBody>
          <a:bodyPr>
            <a:noAutofit/>
          </a:bodyPr>
          <a:lstStyle/>
          <a:p>
            <a:pPr algn="ctr"/>
            <a:r>
              <a:rPr lang="en-US" sz="6000" b="1" dirty="0" smtClean="0">
                <a:effectLst>
                  <a:outerShdw blurRad="38100" dist="38100" dir="2700000" algn="tl">
                    <a:srgbClr val="000000">
                      <a:alpha val="43137"/>
                    </a:srgbClr>
                  </a:outerShdw>
                </a:effectLst>
                <a:latin typeface="Andalus" pitchFamily="18" charset="-78"/>
                <a:cs typeface="Andalus" pitchFamily="18" charset="-78"/>
              </a:rPr>
              <a:t>Fashion Merchandising A </a:t>
            </a:r>
            <a:endParaRPr lang="en-US" sz="6000" b="1" dirty="0">
              <a:effectLst>
                <a:outerShdw blurRad="38100" dist="38100" dir="2700000" algn="tl">
                  <a:srgbClr val="000000">
                    <a:alpha val="43137"/>
                  </a:srgbClr>
                </a:outerShdw>
              </a:effectLst>
              <a:latin typeface="Andalus" pitchFamily="18" charset="-78"/>
              <a:cs typeface="Andalus" pitchFamily="18" charset="-78"/>
            </a:endParaRPr>
          </a:p>
        </p:txBody>
      </p:sp>
      <p:sp>
        <p:nvSpPr>
          <p:cNvPr id="3" name="Subtitle 2"/>
          <p:cNvSpPr>
            <a:spLocks noGrp="1"/>
          </p:cNvSpPr>
          <p:nvPr>
            <p:ph idx="1"/>
          </p:nvPr>
        </p:nvSpPr>
        <p:spPr/>
        <p:txBody>
          <a:bodyPr>
            <a:noAutofit/>
          </a:bodyPr>
          <a:lstStyle/>
          <a:p>
            <a:pPr algn="ctr"/>
            <a:endParaRPr lang="en-US" sz="5400" b="1" i="0" dirty="0" smtClean="0"/>
          </a:p>
          <a:p>
            <a:pPr marL="0" indent="0" algn="ctr">
              <a:buNone/>
            </a:pPr>
            <a:r>
              <a:rPr lang="en-US" sz="5400" b="1" i="0" dirty="0" smtClean="0">
                <a:solidFill>
                  <a:schemeClr val="bg2">
                    <a:lumMod val="20000"/>
                    <a:lumOff val="80000"/>
                  </a:schemeClr>
                </a:solidFill>
              </a:rPr>
              <a:t>Standard 3 - Fashion Cycle</a:t>
            </a:r>
            <a:endParaRPr lang="en-US" sz="5400" b="1" i="0" dirty="0">
              <a:solidFill>
                <a:schemeClr val="bg2">
                  <a:lumMod val="20000"/>
                  <a:lumOff val="80000"/>
                </a:schemeClr>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733800"/>
            <a:ext cx="4867275" cy="2821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2168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latin typeface="Andalus" pitchFamily="18" charset="-78"/>
                <a:cs typeface="Andalus" pitchFamily="18" charset="-78"/>
              </a:rPr>
              <a:t>OBSOLESCENCE STAGE</a:t>
            </a:r>
            <a:endParaRPr lang="en-US" sz="6000" b="1" dirty="0">
              <a:latin typeface="Andalus" pitchFamily="18" charset="-78"/>
              <a:cs typeface="Andalus" pitchFamily="18" charset="-78"/>
            </a:endParaRPr>
          </a:p>
        </p:txBody>
      </p:sp>
      <p:sp>
        <p:nvSpPr>
          <p:cNvPr id="3" name="Content Placeholder 2"/>
          <p:cNvSpPr>
            <a:spLocks noGrp="1"/>
          </p:cNvSpPr>
          <p:nvPr>
            <p:ph idx="1"/>
          </p:nvPr>
        </p:nvSpPr>
        <p:spPr/>
        <p:txBody>
          <a:bodyPr/>
          <a:lstStyle/>
          <a:p>
            <a:r>
              <a:rPr lang="en-US" cap="small" dirty="0" smtClean="0">
                <a:solidFill>
                  <a:schemeClr val="bg2">
                    <a:lumMod val="20000"/>
                    <a:lumOff val="80000"/>
                  </a:schemeClr>
                </a:solidFill>
              </a:rPr>
              <a:t>THIS STAGE MARKS THE END OF THE FASHION CYCLE.  </a:t>
            </a:r>
            <a:endParaRPr lang="en-US" cap="small" dirty="0">
              <a:solidFill>
                <a:schemeClr val="bg2">
                  <a:lumMod val="20000"/>
                  <a:lumOff val="80000"/>
                </a:schemeClr>
              </a:solidFill>
            </a:endParaRPr>
          </a:p>
          <a:p>
            <a:r>
              <a:rPr lang="en-US" cap="small" dirty="0" smtClean="0">
                <a:solidFill>
                  <a:schemeClr val="bg2">
                    <a:lumMod val="20000"/>
                    <a:lumOff val="80000"/>
                  </a:schemeClr>
                </a:solidFill>
              </a:rPr>
              <a:t>CONSUMERS ARE NO LONGER INTERESTED IN THE FASHION.</a:t>
            </a:r>
          </a:p>
          <a:p>
            <a:r>
              <a:rPr lang="en-US" cap="small" dirty="0" smtClean="0">
                <a:solidFill>
                  <a:schemeClr val="bg2">
                    <a:lumMod val="20000"/>
                    <a:lumOff val="80000"/>
                  </a:schemeClr>
                </a:solidFill>
              </a:rPr>
              <a:t>THE PRICE OF THE FASHION PRODUCT MAY BE LOW AT THIS POINT, BUT CONSUMERS WILL PROBABLY NOT BUY THE MERCHANDISE.</a:t>
            </a:r>
            <a:endParaRPr lang="en-US" cap="small" dirty="0">
              <a:solidFill>
                <a:schemeClr val="bg2">
                  <a:lumMod val="20000"/>
                  <a:lumOff val="80000"/>
                </a:scheme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5353050"/>
            <a:ext cx="243840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191000"/>
            <a:ext cx="2562225"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6372"/>
          <a:stretch/>
        </p:blipFill>
        <p:spPr bwMode="auto">
          <a:xfrm rot="799432">
            <a:off x="6172199" y="3869897"/>
            <a:ext cx="2533650" cy="1685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14563" t="-78836" r="126504" b="121748"/>
          <a:stretch/>
        </p:blipFill>
        <p:spPr bwMode="auto">
          <a:xfrm>
            <a:off x="3429000" y="2760955"/>
            <a:ext cx="2013012" cy="870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8400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latin typeface="Andalus" pitchFamily="18" charset="-78"/>
                <a:cs typeface="Andalus" pitchFamily="18" charset="-78"/>
              </a:rPr>
              <a:t>FASHION THEORIES</a:t>
            </a:r>
            <a:endParaRPr lang="en-US" sz="7200" b="1" dirty="0">
              <a:latin typeface="Andalus" pitchFamily="18" charset="-78"/>
              <a:cs typeface="Andalus" pitchFamily="18" charset="-78"/>
            </a:endParaRPr>
          </a:p>
        </p:txBody>
      </p:sp>
      <p:sp>
        <p:nvSpPr>
          <p:cNvPr id="3" name="Content Placeholder 2"/>
          <p:cNvSpPr>
            <a:spLocks noGrp="1"/>
          </p:cNvSpPr>
          <p:nvPr>
            <p:ph idx="1"/>
          </p:nvPr>
        </p:nvSpPr>
        <p:spPr/>
        <p:txBody>
          <a:bodyPr>
            <a:normAutofit/>
          </a:bodyPr>
          <a:lstStyle/>
          <a:p>
            <a:r>
              <a:rPr lang="en-US" sz="4800" cap="small" dirty="0" smtClean="0">
                <a:solidFill>
                  <a:schemeClr val="bg2">
                    <a:lumMod val="20000"/>
                    <a:lumOff val="80000"/>
                  </a:schemeClr>
                </a:solidFill>
              </a:rPr>
              <a:t>TRICKLE-DOWN THEORY</a:t>
            </a:r>
          </a:p>
          <a:p>
            <a:pPr marL="0" indent="0">
              <a:buNone/>
            </a:pPr>
            <a:endParaRPr lang="en-US" sz="4800" cap="small" dirty="0" smtClean="0">
              <a:solidFill>
                <a:schemeClr val="bg2">
                  <a:lumMod val="20000"/>
                  <a:lumOff val="80000"/>
                </a:schemeClr>
              </a:solidFill>
            </a:endParaRPr>
          </a:p>
          <a:p>
            <a:r>
              <a:rPr lang="en-US" sz="4800" cap="small" dirty="0" smtClean="0">
                <a:solidFill>
                  <a:schemeClr val="bg2">
                    <a:lumMod val="20000"/>
                    <a:lumOff val="80000"/>
                  </a:schemeClr>
                </a:solidFill>
              </a:rPr>
              <a:t>TRICKLE-UP THEORY</a:t>
            </a:r>
          </a:p>
          <a:p>
            <a:pPr marL="0" indent="0">
              <a:buNone/>
            </a:pPr>
            <a:endParaRPr lang="en-US" sz="4800" cap="small" dirty="0" smtClean="0">
              <a:solidFill>
                <a:schemeClr val="bg2">
                  <a:lumMod val="20000"/>
                  <a:lumOff val="80000"/>
                </a:schemeClr>
              </a:solidFill>
            </a:endParaRPr>
          </a:p>
          <a:p>
            <a:r>
              <a:rPr lang="en-US" sz="4800" cap="small" dirty="0" smtClean="0">
                <a:solidFill>
                  <a:schemeClr val="bg2">
                    <a:lumMod val="20000"/>
                    <a:lumOff val="80000"/>
                  </a:schemeClr>
                </a:solidFill>
              </a:rPr>
              <a:t>TRICKLE-ACROSS THEORY</a:t>
            </a:r>
            <a:endParaRPr lang="en-US" sz="4800" cap="small" dirty="0">
              <a:solidFill>
                <a:schemeClr val="bg2">
                  <a:lumMod val="20000"/>
                  <a:lumOff val="80000"/>
                </a:schemeClr>
              </a:solidFill>
            </a:endParaRPr>
          </a:p>
        </p:txBody>
      </p:sp>
      <p:sp>
        <p:nvSpPr>
          <p:cNvPr id="4" name="Up Arrow 3"/>
          <p:cNvSpPr/>
          <p:nvPr/>
        </p:nvSpPr>
        <p:spPr>
          <a:xfrm>
            <a:off x="6477000" y="3124200"/>
            <a:ext cx="533400" cy="1600200"/>
          </a:xfrm>
          <a:prstGeom prst="upArrow">
            <a:avLst/>
          </a:prstGeom>
          <a:solidFill>
            <a:schemeClr val="accent1">
              <a:lumMod val="5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7162800" y="1600200"/>
            <a:ext cx="685800" cy="1447800"/>
          </a:xfrm>
          <a:prstGeom prst="downArrow">
            <a:avLst/>
          </a:prstGeom>
          <a:solidFill>
            <a:schemeClr val="accent2">
              <a:lumMod val="5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7505700" y="5715000"/>
            <a:ext cx="1303168" cy="685800"/>
          </a:xfrm>
          <a:prstGeom prst="rightArrow">
            <a:avLst/>
          </a:prstGeom>
          <a:solidFill>
            <a:schemeClr val="accent1">
              <a:lumMod val="5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5634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ndalus" pitchFamily="18" charset="-78"/>
                <a:cs typeface="Andalus" pitchFamily="18" charset="-78"/>
              </a:rPr>
              <a:t>TRICKLE-DOWN THEORY</a:t>
            </a:r>
            <a:endParaRPr lang="en-US" b="1" dirty="0">
              <a:latin typeface="Andalus" pitchFamily="18" charset="-78"/>
              <a:cs typeface="Andalus" pitchFamily="18" charset="-78"/>
            </a:endParaRPr>
          </a:p>
        </p:txBody>
      </p:sp>
      <p:sp>
        <p:nvSpPr>
          <p:cNvPr id="3" name="Content Placeholder 2"/>
          <p:cNvSpPr>
            <a:spLocks noGrp="1"/>
          </p:cNvSpPr>
          <p:nvPr>
            <p:ph idx="1"/>
          </p:nvPr>
        </p:nvSpPr>
        <p:spPr/>
        <p:txBody>
          <a:bodyPr/>
          <a:lstStyle/>
          <a:p>
            <a:r>
              <a:rPr lang="en-US" cap="small" dirty="0" smtClean="0">
                <a:solidFill>
                  <a:schemeClr val="bg2">
                    <a:lumMod val="20000"/>
                    <a:lumOff val="80000"/>
                  </a:schemeClr>
                </a:solidFill>
              </a:rPr>
              <a:t>F</a:t>
            </a:r>
            <a:r>
              <a:rPr lang="en-US" sz="2000" cap="small" dirty="0" smtClean="0">
                <a:solidFill>
                  <a:schemeClr val="bg2">
                    <a:lumMod val="20000"/>
                    <a:lumOff val="80000"/>
                  </a:schemeClr>
                </a:solidFill>
              </a:rPr>
              <a:t>ASHION STARTS AT THE TOP WITH CONSUMERS OF HIGHER SOCIECONOMIC STATUS &amp; MOVES DOWN TO THE GENERAL PUBLIC.</a:t>
            </a:r>
          </a:p>
          <a:p>
            <a:r>
              <a:rPr lang="en-US" sz="2000" cap="small" dirty="0" smtClean="0">
                <a:solidFill>
                  <a:schemeClr val="bg2">
                    <a:lumMod val="20000"/>
                    <a:lumOff val="80000"/>
                  </a:schemeClr>
                </a:solidFill>
              </a:rPr>
              <a:t>ACCORDING TO THIS THEORY, PEOPLE WITH LOWER INCOMES, AT THE BOTTOM OF THE LADDER, WILL ONLY WEAR FASHIONS THAT HAVE BECOME POPULAR AMONG CONSUMERS WITH HIGHER INCOMES, AT THE TOP OF THE LADDER.</a:t>
            </a:r>
          </a:p>
          <a:p>
            <a:r>
              <a:rPr lang="en-US" sz="2000" cap="small" dirty="0" smtClean="0">
                <a:solidFill>
                  <a:schemeClr val="bg2">
                    <a:lumMod val="20000"/>
                    <a:lumOff val="80000"/>
                  </a:schemeClr>
                </a:solidFill>
              </a:rPr>
              <a:t>AS MORE PEOPLE BEGIN TO WEAR THE FASHIONS, THOSE AT THE TOP BECOME LESS INTERESTED IN THE FASHION &amp; BEGIN LOOKING FOR SOMETHING NEW.</a:t>
            </a:r>
            <a:endParaRPr lang="en-US" sz="2000" cap="small" dirty="0">
              <a:solidFill>
                <a:schemeClr val="bg2">
                  <a:lumMod val="20000"/>
                  <a:lumOff val="80000"/>
                </a:schemeClr>
              </a:solidFill>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449" t="3070" r="36236"/>
          <a:stretch/>
        </p:blipFill>
        <p:spPr bwMode="auto">
          <a:xfrm rot="983159">
            <a:off x="4441659" y="4681825"/>
            <a:ext cx="639193" cy="196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370" t="10069" r="21993" b="8378"/>
          <a:stretch/>
        </p:blipFill>
        <p:spPr bwMode="auto">
          <a:xfrm>
            <a:off x="5513010" y="4500135"/>
            <a:ext cx="163091" cy="297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7910" y="4499087"/>
            <a:ext cx="1651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7710" y="4500135"/>
            <a:ext cx="1651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2810" y="4499087"/>
            <a:ext cx="1651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4702" y="6400141"/>
            <a:ext cx="1651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9830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latin typeface="Andalus" pitchFamily="18" charset="-78"/>
                <a:cs typeface="Andalus" pitchFamily="18" charset="-78"/>
              </a:rPr>
              <a:t>TRICKLE-UP THEORY</a:t>
            </a:r>
            <a:endParaRPr lang="en-US" sz="6600" b="1" dirty="0">
              <a:latin typeface="Andalus" pitchFamily="18" charset="-78"/>
              <a:cs typeface="Andalus" pitchFamily="18" charset="-78"/>
            </a:endParaRPr>
          </a:p>
        </p:txBody>
      </p:sp>
      <p:sp>
        <p:nvSpPr>
          <p:cNvPr id="3" name="Content Placeholder 2"/>
          <p:cNvSpPr>
            <a:spLocks noGrp="1"/>
          </p:cNvSpPr>
          <p:nvPr>
            <p:ph idx="1"/>
          </p:nvPr>
        </p:nvSpPr>
        <p:spPr/>
        <p:txBody>
          <a:bodyPr/>
          <a:lstStyle/>
          <a:p>
            <a:r>
              <a:rPr lang="en-US" cap="small" dirty="0" smtClean="0">
                <a:solidFill>
                  <a:schemeClr val="bg2">
                    <a:lumMod val="20000"/>
                    <a:lumOff val="80000"/>
                  </a:schemeClr>
                </a:solidFill>
              </a:rPr>
              <a:t>FASHION STARTS WITH CONSUMERS ON LOWER-INCOME LEVELS &amp; THEN MOVES TO CONSUMERS WITH HIGHER INCOMES.</a:t>
            </a:r>
          </a:p>
          <a:p>
            <a:pPr marL="0" indent="0">
              <a:buNone/>
            </a:pPr>
            <a:endParaRPr lang="en-US" cap="small" dirty="0" smtClean="0">
              <a:solidFill>
                <a:schemeClr val="bg2">
                  <a:lumMod val="20000"/>
                  <a:lumOff val="80000"/>
                </a:schemeClr>
              </a:solidFill>
            </a:endParaRPr>
          </a:p>
          <a:p>
            <a:r>
              <a:rPr lang="en-US" cap="small" dirty="0" smtClean="0">
                <a:solidFill>
                  <a:schemeClr val="bg2">
                    <a:lumMod val="20000"/>
                    <a:lumOff val="80000"/>
                  </a:schemeClr>
                </a:solidFill>
              </a:rPr>
              <a:t>CONSUMERS ON LOWER-INCOME LEVELS MAY ALSO INCLUDE YOUNGER CONSUMERS.  </a:t>
            </a:r>
          </a:p>
          <a:p>
            <a:pPr marL="0" indent="0">
              <a:buNone/>
            </a:pPr>
            <a:endParaRPr lang="en-US" cap="small" dirty="0" smtClean="0">
              <a:solidFill>
                <a:schemeClr val="bg2">
                  <a:lumMod val="20000"/>
                  <a:lumOff val="80000"/>
                </a:schemeClr>
              </a:solidFill>
            </a:endParaRPr>
          </a:p>
          <a:p>
            <a:r>
              <a:rPr lang="en-US" cap="small" dirty="0" smtClean="0">
                <a:solidFill>
                  <a:schemeClr val="bg2">
                    <a:lumMod val="20000"/>
                    <a:lumOff val="80000"/>
                  </a:schemeClr>
                </a:solidFill>
              </a:rPr>
              <a:t>EXAMPLES OF THIS THEORY:</a:t>
            </a:r>
          </a:p>
          <a:p>
            <a:pPr lvl="1"/>
            <a:r>
              <a:rPr lang="en-US" cap="small" dirty="0" smtClean="0">
                <a:solidFill>
                  <a:schemeClr val="bg2">
                    <a:lumMod val="20000"/>
                    <a:lumOff val="80000"/>
                  </a:schemeClr>
                </a:solidFill>
              </a:rPr>
              <a:t>ATHLETIC APPAREL STYLE </a:t>
            </a:r>
          </a:p>
          <a:p>
            <a:pPr lvl="1"/>
            <a:r>
              <a:rPr lang="en-US" cap="small" dirty="0" smtClean="0">
                <a:solidFill>
                  <a:schemeClr val="bg2">
                    <a:lumMod val="20000"/>
                    <a:lumOff val="80000"/>
                  </a:schemeClr>
                </a:solidFill>
              </a:rPr>
              <a:t>HAIR STYLE</a:t>
            </a:r>
          </a:p>
          <a:p>
            <a:pPr lvl="1"/>
            <a:r>
              <a:rPr lang="en-US" cap="small" dirty="0" smtClean="0">
                <a:solidFill>
                  <a:schemeClr val="bg2">
                    <a:lumMod val="20000"/>
                    <a:lumOff val="80000"/>
                  </a:schemeClr>
                </a:solidFill>
              </a:rPr>
              <a:t>PUNK STYLE</a:t>
            </a:r>
            <a:endParaRPr lang="en-US" cap="small" dirty="0">
              <a:solidFill>
                <a:schemeClr val="bg2">
                  <a:lumMod val="20000"/>
                  <a:lumOff val="80000"/>
                </a:schemeClr>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081" y="4038600"/>
            <a:ext cx="4052888" cy="2697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3581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atin typeface="Andalus" pitchFamily="18" charset="-78"/>
                <a:cs typeface="Andalus" pitchFamily="18" charset="-78"/>
              </a:rPr>
              <a:t>TRICKLE-ACROSS THEORY</a:t>
            </a:r>
            <a:endParaRPr lang="en-US" b="1" dirty="0">
              <a:latin typeface="Andalus" pitchFamily="18" charset="-78"/>
              <a:cs typeface="Andalus" pitchFamily="18" charset="-78"/>
            </a:endParaRPr>
          </a:p>
        </p:txBody>
      </p:sp>
      <p:sp>
        <p:nvSpPr>
          <p:cNvPr id="3" name="Content Placeholder 2"/>
          <p:cNvSpPr>
            <a:spLocks noGrp="1"/>
          </p:cNvSpPr>
          <p:nvPr>
            <p:ph idx="1"/>
          </p:nvPr>
        </p:nvSpPr>
        <p:spPr/>
        <p:txBody>
          <a:bodyPr/>
          <a:lstStyle/>
          <a:p>
            <a:r>
              <a:rPr lang="en-US" cap="small" dirty="0" smtClean="0">
                <a:solidFill>
                  <a:schemeClr val="bg2">
                    <a:lumMod val="20000"/>
                    <a:lumOff val="80000"/>
                  </a:schemeClr>
                </a:solidFill>
              </a:rPr>
              <a:t>FASHION ACCEPTANCE BEGINS AMONG SEVERAL SOCIOECONOMIC CLASSES AT THE SAME TIME, BECAUSE THERE ARE FASHION LEADERS IN ALL GROUPS.</a:t>
            </a:r>
          </a:p>
          <a:p>
            <a:r>
              <a:rPr lang="en-US" cap="small" dirty="0" smtClean="0">
                <a:solidFill>
                  <a:schemeClr val="bg2">
                    <a:lumMod val="20000"/>
                    <a:lumOff val="80000"/>
                  </a:schemeClr>
                </a:solidFill>
              </a:rPr>
              <a:t>THESE LEADERS INFLUENCE THEIR GROUPS TO ACCEPT NEW STYLES.</a:t>
            </a:r>
          </a:p>
          <a:p>
            <a:r>
              <a:rPr lang="en-US" cap="small" dirty="0" smtClean="0">
                <a:solidFill>
                  <a:schemeClr val="bg2">
                    <a:lumMod val="20000"/>
                    <a:lumOff val="80000"/>
                  </a:schemeClr>
                </a:solidFill>
              </a:rPr>
              <a:t>THIS THEORY IS ESPECIALLY PROBABLY IN THE 21</a:t>
            </a:r>
            <a:r>
              <a:rPr lang="en-US" cap="small" baseline="30000" dirty="0" smtClean="0">
                <a:solidFill>
                  <a:schemeClr val="bg2">
                    <a:lumMod val="20000"/>
                    <a:lumOff val="80000"/>
                  </a:schemeClr>
                </a:solidFill>
              </a:rPr>
              <a:t>ST</a:t>
            </a:r>
            <a:r>
              <a:rPr lang="en-US" cap="small" dirty="0" smtClean="0">
                <a:solidFill>
                  <a:schemeClr val="bg2">
                    <a:lumMod val="20000"/>
                    <a:lumOff val="80000"/>
                  </a:schemeClr>
                </a:solidFill>
              </a:rPr>
              <a:t> CENTURY BECAUSE TECHNOLOGY ALLOWS DESIGNER FASHIONS TO BE COPIED QUICKLY &amp; EASILY, MAKING THEM AVAILABLE FOR ALL CONSUMERS.</a:t>
            </a:r>
            <a:endParaRPr lang="en-US" cap="small" dirty="0">
              <a:solidFill>
                <a:schemeClr val="bg2">
                  <a:lumMod val="20000"/>
                  <a:lumOff val="80000"/>
                </a:schemeClr>
              </a:solidFill>
            </a:endParaRP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8414" b="7437"/>
          <a:stretch/>
        </p:blipFill>
        <p:spPr bwMode="auto">
          <a:xfrm>
            <a:off x="795337" y="5105400"/>
            <a:ext cx="2143125" cy="1589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533400" y="5223399"/>
            <a:ext cx="1143000" cy="381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rgbClr val="C00000"/>
                </a:solidFill>
              </a:rPr>
              <a:t>$500.00</a:t>
            </a:r>
            <a:endParaRPr lang="en-US" dirty="0">
              <a:solidFill>
                <a:srgbClr val="C00000"/>
              </a:solidFill>
            </a:endParaRPr>
          </a:p>
        </p:txBody>
      </p:sp>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8112" b="15810"/>
          <a:stretch/>
        </p:blipFill>
        <p:spPr bwMode="auto">
          <a:xfrm>
            <a:off x="3962400" y="5397992"/>
            <a:ext cx="2143125" cy="1201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3352800" y="5105400"/>
            <a:ext cx="1219200" cy="3491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schemeClr>
                </a:solidFill>
              </a:rPr>
              <a:t>$125.00</a:t>
            </a:r>
            <a:endParaRPr lang="en-US" dirty="0">
              <a:solidFill>
                <a:schemeClr val="tx1">
                  <a:lumMod val="75000"/>
                </a:schemeClr>
              </a:solidFill>
            </a:endParaRPr>
          </a:p>
        </p:txBody>
      </p:sp>
      <p:pic>
        <p:nvPicPr>
          <p:cNvPr id="1024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9040" t="8500" r="6331" b="4827"/>
          <a:stretch/>
        </p:blipFill>
        <p:spPr bwMode="auto">
          <a:xfrm>
            <a:off x="6844683" y="5105400"/>
            <a:ext cx="2015232" cy="1659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7391400" y="5044181"/>
            <a:ext cx="1066800" cy="3465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schemeClr>
                </a:solidFill>
              </a:rPr>
              <a:t>$50.00</a:t>
            </a:r>
            <a:endParaRPr lang="en-US" dirty="0">
              <a:solidFill>
                <a:schemeClr val="tx1">
                  <a:lumMod val="75000"/>
                </a:schemeClr>
              </a:solidFill>
            </a:endParaRPr>
          </a:p>
        </p:txBody>
      </p:sp>
    </p:spTree>
    <p:extLst>
      <p:ext uri="{BB962C8B-B14F-4D97-AF65-F5344CB8AC3E}">
        <p14:creationId xmlns:p14="http://schemas.microsoft.com/office/powerpoint/2010/main" val="360894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458200" cy="1143000"/>
          </a:xfrm>
        </p:spPr>
        <p:txBody>
          <a:bodyPr>
            <a:noAutofit/>
          </a:bodyPr>
          <a:lstStyle/>
          <a:p>
            <a:pPr algn="ctr"/>
            <a:r>
              <a:rPr lang="en-US" b="1" dirty="0" smtClean="0">
                <a:latin typeface="Andalus" pitchFamily="18" charset="-78"/>
                <a:cs typeface="Andalus" pitchFamily="18" charset="-78"/>
              </a:rPr>
              <a:t>Standard 3 – Fashion Cycle</a:t>
            </a:r>
            <a:endParaRPr lang="en-US" b="1" dirty="0">
              <a:latin typeface="Andalus" pitchFamily="18" charset="-78"/>
              <a:cs typeface="Andalus" pitchFamily="18" charset="-78"/>
            </a:endParaRPr>
          </a:p>
        </p:txBody>
      </p:sp>
      <p:sp>
        <p:nvSpPr>
          <p:cNvPr id="3" name="Content Placeholder 2"/>
          <p:cNvSpPr>
            <a:spLocks noGrp="1"/>
          </p:cNvSpPr>
          <p:nvPr>
            <p:ph idx="1"/>
          </p:nvPr>
        </p:nvSpPr>
        <p:spPr>
          <a:xfrm>
            <a:off x="152400" y="1524000"/>
            <a:ext cx="8610600" cy="5257800"/>
          </a:xfrm>
        </p:spPr>
        <p:txBody>
          <a:bodyPr/>
          <a:lstStyle/>
          <a:p>
            <a:pPr marL="0" indent="0">
              <a:buNone/>
            </a:pPr>
            <a:r>
              <a:rPr lang="en-US" sz="2800" cap="small" dirty="0" smtClean="0">
                <a:solidFill>
                  <a:schemeClr val="bg2">
                    <a:lumMod val="20000"/>
                    <a:lumOff val="80000"/>
                  </a:schemeClr>
                </a:solidFill>
              </a:rPr>
              <a:t>Standard 3 – Students will be able to understand the basics of the fashion cycle.</a:t>
            </a:r>
          </a:p>
          <a:p>
            <a:pPr marL="0" indent="0">
              <a:buNone/>
            </a:pPr>
            <a:r>
              <a:rPr lang="en-US" sz="2800" cap="small" dirty="0"/>
              <a:t>	</a:t>
            </a:r>
            <a:endParaRPr lang="en-US" sz="2800" cap="small" dirty="0" smtClean="0"/>
          </a:p>
          <a:p>
            <a:r>
              <a:rPr lang="en-US" sz="2800" cap="small" dirty="0" smtClean="0">
                <a:solidFill>
                  <a:schemeClr val="bg2">
                    <a:lumMod val="20000"/>
                    <a:lumOff val="80000"/>
                  </a:schemeClr>
                </a:solidFill>
              </a:rPr>
              <a:t>Objective 1 – Define Fashion Terms</a:t>
            </a:r>
          </a:p>
          <a:p>
            <a:r>
              <a:rPr lang="en-US" sz="2800" cap="small" dirty="0" smtClean="0">
                <a:solidFill>
                  <a:schemeClr val="bg2">
                    <a:lumMod val="20000"/>
                    <a:lumOff val="80000"/>
                  </a:schemeClr>
                </a:solidFill>
              </a:rPr>
              <a:t>Objective 2 -  Describe the Stages of the 		   				fashion cycle</a:t>
            </a:r>
          </a:p>
          <a:p>
            <a:r>
              <a:rPr lang="en-US" sz="2800" cap="small" dirty="0" smtClean="0">
                <a:solidFill>
                  <a:schemeClr val="bg2">
                    <a:lumMod val="20000"/>
                    <a:lumOff val="80000"/>
                  </a:schemeClr>
                </a:solidFill>
              </a:rPr>
              <a:t>Objective 3 – Describe the theories of 		    				fashion movement</a:t>
            </a:r>
          </a:p>
          <a:p>
            <a:endParaRPr lang="en-US" dirty="0"/>
          </a:p>
        </p:txBody>
      </p:sp>
    </p:spTree>
    <p:extLst>
      <p:ext uri="{BB962C8B-B14F-4D97-AF65-F5344CB8AC3E}">
        <p14:creationId xmlns:p14="http://schemas.microsoft.com/office/powerpoint/2010/main" val="3506113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11664"/>
          </a:xfrm>
        </p:spPr>
        <p:txBody>
          <a:bodyPr>
            <a:noAutofit/>
          </a:bodyPr>
          <a:lstStyle/>
          <a:p>
            <a:r>
              <a:rPr lang="en-US" sz="8000" b="1" dirty="0" smtClean="0">
                <a:latin typeface="Andalus" pitchFamily="18" charset="-78"/>
                <a:cs typeface="Andalus" pitchFamily="18" charset="-78"/>
              </a:rPr>
              <a:t>Fashion Movement</a:t>
            </a:r>
            <a:endParaRPr lang="en-US" sz="8000" b="1" dirty="0">
              <a:latin typeface="Andalus" pitchFamily="18" charset="-78"/>
              <a:cs typeface="Andalus" pitchFamily="18" charset="-78"/>
            </a:endParaRPr>
          </a:p>
        </p:txBody>
      </p:sp>
      <p:sp>
        <p:nvSpPr>
          <p:cNvPr id="2" name="Content Placeholder 1"/>
          <p:cNvSpPr>
            <a:spLocks noGrp="1"/>
          </p:cNvSpPr>
          <p:nvPr>
            <p:ph idx="1"/>
          </p:nvPr>
        </p:nvSpPr>
        <p:spPr/>
        <p:txBody>
          <a:bodyPr>
            <a:normAutofit/>
          </a:bodyPr>
          <a:lstStyle/>
          <a:p>
            <a:r>
              <a:rPr lang="en-US" sz="3600" cap="small" dirty="0" smtClean="0">
                <a:solidFill>
                  <a:schemeClr val="bg2">
                    <a:lumMod val="20000"/>
                    <a:lumOff val="80000"/>
                  </a:schemeClr>
                </a:solidFill>
              </a:rPr>
              <a:t>The ongoing motion of fashions moving through the fashion cycle.</a:t>
            </a:r>
          </a:p>
          <a:p>
            <a:r>
              <a:rPr lang="en-US" sz="3600" cap="small" dirty="0" smtClean="0">
                <a:solidFill>
                  <a:schemeClr val="bg2">
                    <a:lumMod val="20000"/>
                    <a:lumOff val="80000"/>
                  </a:schemeClr>
                </a:solidFill>
              </a:rPr>
              <a:t>There are many factors that can affect the fashion movement.  </a:t>
            </a:r>
          </a:p>
          <a:p>
            <a:pPr lvl="2"/>
            <a:r>
              <a:rPr lang="en-US" sz="2800" cap="small" dirty="0" smtClean="0">
                <a:solidFill>
                  <a:schemeClr val="bg2">
                    <a:lumMod val="20000"/>
                    <a:lumOff val="80000"/>
                  </a:schemeClr>
                </a:solidFill>
              </a:rPr>
              <a:t>Economic Factors</a:t>
            </a:r>
          </a:p>
          <a:p>
            <a:pPr lvl="2"/>
            <a:r>
              <a:rPr lang="en-US" sz="2800" cap="small" dirty="0" smtClean="0">
                <a:solidFill>
                  <a:schemeClr val="bg2">
                    <a:lumMod val="20000"/>
                    <a:lumOff val="80000"/>
                  </a:schemeClr>
                </a:solidFill>
              </a:rPr>
              <a:t>Social Factors</a:t>
            </a:r>
          </a:p>
          <a:p>
            <a:pPr lvl="2"/>
            <a:r>
              <a:rPr lang="en-US" sz="2800" cap="small" dirty="0" smtClean="0">
                <a:solidFill>
                  <a:schemeClr val="bg2">
                    <a:lumMod val="20000"/>
                    <a:lumOff val="80000"/>
                  </a:schemeClr>
                </a:solidFill>
              </a:rPr>
              <a:t>Introduction of new fibers &amp; fabrics</a:t>
            </a:r>
          </a:p>
          <a:p>
            <a:pPr lvl="2"/>
            <a:r>
              <a:rPr lang="en-US" sz="2800" cap="small" dirty="0" smtClean="0">
                <a:solidFill>
                  <a:schemeClr val="bg2">
                    <a:lumMod val="20000"/>
                    <a:lumOff val="80000"/>
                  </a:schemeClr>
                </a:solidFill>
              </a:rPr>
              <a:t>Advertising Techniques</a:t>
            </a:r>
            <a:endParaRPr lang="en-US" sz="2800" cap="small" dirty="0">
              <a:solidFill>
                <a:schemeClr val="bg2">
                  <a:lumMod val="20000"/>
                  <a:lumOff val="80000"/>
                </a:schemeClr>
              </a:solidFill>
            </a:endParaRPr>
          </a:p>
        </p:txBody>
      </p:sp>
    </p:spTree>
    <p:extLst>
      <p:ext uri="{BB962C8B-B14F-4D97-AF65-F5344CB8AC3E}">
        <p14:creationId xmlns:p14="http://schemas.microsoft.com/office/powerpoint/2010/main" val="1626528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1664"/>
          </a:xfrm>
        </p:spPr>
        <p:txBody>
          <a:bodyPr>
            <a:noAutofit/>
          </a:bodyPr>
          <a:lstStyle/>
          <a:p>
            <a:r>
              <a:rPr lang="en-US" sz="8800" b="1" dirty="0" smtClean="0">
                <a:latin typeface="Andalus" pitchFamily="18" charset="-78"/>
                <a:cs typeface="Andalus" pitchFamily="18" charset="-78"/>
              </a:rPr>
              <a:t>Fashion Leaders </a:t>
            </a:r>
            <a:endParaRPr lang="en-US" sz="8800" b="1" dirty="0">
              <a:latin typeface="Andalus" pitchFamily="18" charset="-78"/>
              <a:cs typeface="Andalus" pitchFamily="18" charset="-78"/>
            </a:endParaRPr>
          </a:p>
        </p:txBody>
      </p:sp>
      <p:sp>
        <p:nvSpPr>
          <p:cNvPr id="3" name="Content Placeholder 2"/>
          <p:cNvSpPr>
            <a:spLocks noGrp="1"/>
          </p:cNvSpPr>
          <p:nvPr>
            <p:ph idx="1"/>
          </p:nvPr>
        </p:nvSpPr>
        <p:spPr>
          <a:xfrm>
            <a:off x="457200" y="1752600"/>
            <a:ext cx="8229600" cy="4525963"/>
          </a:xfrm>
        </p:spPr>
        <p:txBody>
          <a:bodyPr>
            <a:normAutofit/>
          </a:bodyPr>
          <a:lstStyle/>
          <a:p>
            <a:r>
              <a:rPr lang="en-US" sz="1800" cap="small" dirty="0" smtClean="0">
                <a:solidFill>
                  <a:schemeClr val="bg2">
                    <a:lumMod val="20000"/>
                    <a:lumOff val="80000"/>
                  </a:schemeClr>
                </a:solidFill>
              </a:rPr>
              <a:t>Fashion leaders are Trendsetters, or individuals who are the first to wear new styles, after which the fashion is adopted by the general public.</a:t>
            </a:r>
          </a:p>
          <a:p>
            <a:r>
              <a:rPr lang="en-US" sz="1800" cap="small" dirty="0" smtClean="0">
                <a:solidFill>
                  <a:schemeClr val="bg2">
                    <a:lumMod val="20000"/>
                    <a:lumOff val="80000"/>
                  </a:schemeClr>
                </a:solidFill>
              </a:rPr>
              <a:t>Fashion leaders may be high-profile people who get media attention.  This exposure results in more people seeing the new designs and causes the general acceptance of a fashion. </a:t>
            </a:r>
          </a:p>
          <a:p>
            <a:r>
              <a:rPr lang="en-US" sz="1800" cap="small" dirty="0" smtClean="0">
                <a:solidFill>
                  <a:schemeClr val="bg2">
                    <a:lumMod val="20000"/>
                    <a:lumOff val="80000"/>
                  </a:schemeClr>
                </a:solidFill>
              </a:rPr>
              <a:t>These trendsetters used to be royalty or the very wealthy.  In today’s society, media celebrities often set the fashion cycles in motion.  For example, during the 2003 academy awards, many of the female stars attending the televised ceremony wore chandelier-style earrings.  This media exposure immediately caused that style of jewelry to be in demand. </a:t>
            </a:r>
          </a:p>
          <a:p>
            <a:pPr marL="0" indent="0">
              <a:buNone/>
            </a:pPr>
            <a:endParaRPr lang="en-US" cap="small" dirty="0">
              <a:solidFill>
                <a:schemeClr val="bg2">
                  <a:lumMod val="20000"/>
                  <a:lumOff val="8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9" y="4702344"/>
            <a:ext cx="1433512" cy="95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113" y="4675525"/>
            <a:ext cx="1268113"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0621" r="24166"/>
          <a:stretch/>
        </p:blipFill>
        <p:spPr bwMode="auto">
          <a:xfrm>
            <a:off x="4038600" y="4509762"/>
            <a:ext cx="861032" cy="232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8609" r="34721"/>
          <a:stretch/>
        </p:blipFill>
        <p:spPr bwMode="auto">
          <a:xfrm>
            <a:off x="5029200" y="4732674"/>
            <a:ext cx="500328" cy="2057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20542" r="6537"/>
          <a:stretch/>
        </p:blipFill>
        <p:spPr bwMode="auto">
          <a:xfrm>
            <a:off x="1491101" y="5080662"/>
            <a:ext cx="929639"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4514940"/>
            <a:ext cx="1524000" cy="2240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4434767"/>
            <a:ext cx="1709645" cy="2320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1063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latin typeface="Andalus" pitchFamily="18" charset="-78"/>
                <a:cs typeface="Andalus" pitchFamily="18" charset="-78"/>
              </a:rPr>
              <a:t>Fashion Cycle</a:t>
            </a:r>
            <a:endParaRPr lang="en-US" sz="8000" b="1" dirty="0">
              <a:latin typeface="Andalus" pitchFamily="18" charset="-78"/>
              <a:cs typeface="Andalus" pitchFamily="18" charset="-78"/>
            </a:endParaRPr>
          </a:p>
        </p:txBody>
      </p:sp>
      <p:sp>
        <p:nvSpPr>
          <p:cNvPr id="3" name="Content Placeholder 2"/>
          <p:cNvSpPr>
            <a:spLocks noGrp="1"/>
          </p:cNvSpPr>
          <p:nvPr>
            <p:ph idx="1"/>
          </p:nvPr>
        </p:nvSpPr>
        <p:spPr/>
        <p:txBody>
          <a:bodyPr>
            <a:normAutofit/>
          </a:bodyPr>
          <a:lstStyle/>
          <a:p>
            <a:r>
              <a:rPr lang="en-US" sz="3200" cap="small" dirty="0" smtClean="0">
                <a:solidFill>
                  <a:schemeClr val="bg2">
                    <a:lumMod val="20000"/>
                    <a:lumOff val="80000"/>
                  </a:schemeClr>
                </a:solidFill>
              </a:rPr>
              <a:t>The Fashion Cycle is the period of time or life span during with the fashion exists, moving through five stages. </a:t>
            </a:r>
          </a:p>
          <a:p>
            <a:pPr lvl="1"/>
            <a:r>
              <a:rPr lang="en-US" sz="2800" cap="small" dirty="0" smtClean="0">
                <a:solidFill>
                  <a:schemeClr val="bg2">
                    <a:lumMod val="20000"/>
                    <a:lumOff val="80000"/>
                  </a:schemeClr>
                </a:solidFill>
              </a:rPr>
              <a:t>Introduction stage</a:t>
            </a:r>
          </a:p>
          <a:p>
            <a:pPr lvl="1"/>
            <a:r>
              <a:rPr lang="en-US" sz="2800" cap="small" dirty="0" smtClean="0">
                <a:solidFill>
                  <a:schemeClr val="bg2">
                    <a:lumMod val="20000"/>
                    <a:lumOff val="80000"/>
                  </a:schemeClr>
                </a:solidFill>
              </a:rPr>
              <a:t>Rise stage</a:t>
            </a:r>
          </a:p>
          <a:p>
            <a:pPr lvl="1"/>
            <a:r>
              <a:rPr lang="en-US" sz="2800" cap="small" dirty="0" smtClean="0">
                <a:solidFill>
                  <a:schemeClr val="bg2">
                    <a:lumMod val="20000"/>
                    <a:lumOff val="80000"/>
                  </a:schemeClr>
                </a:solidFill>
              </a:rPr>
              <a:t>Peak stage</a:t>
            </a:r>
          </a:p>
          <a:p>
            <a:pPr lvl="1"/>
            <a:r>
              <a:rPr lang="en-US" sz="2800" cap="small" dirty="0" smtClean="0">
                <a:solidFill>
                  <a:schemeClr val="bg2">
                    <a:lumMod val="20000"/>
                    <a:lumOff val="80000"/>
                  </a:schemeClr>
                </a:solidFill>
              </a:rPr>
              <a:t>Decline stage</a:t>
            </a:r>
          </a:p>
          <a:p>
            <a:pPr lvl="1"/>
            <a:r>
              <a:rPr lang="en-US" sz="2800" cap="small" dirty="0" smtClean="0">
                <a:solidFill>
                  <a:schemeClr val="bg2">
                    <a:lumMod val="20000"/>
                    <a:lumOff val="80000"/>
                  </a:schemeClr>
                </a:solidFill>
              </a:rPr>
              <a:t>Obsolescence stage</a:t>
            </a:r>
            <a:endParaRPr lang="en-US" sz="2800" cap="small" dirty="0">
              <a:solidFill>
                <a:schemeClr val="bg2">
                  <a:lumMod val="20000"/>
                  <a:lumOff val="80000"/>
                </a:schemeClr>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05200"/>
            <a:ext cx="405911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584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latin typeface="Andalus" pitchFamily="18" charset="-78"/>
                <a:cs typeface="Andalus" pitchFamily="18" charset="-78"/>
              </a:rPr>
              <a:t>INTRODUCTION STAGE</a:t>
            </a:r>
            <a:endParaRPr lang="en-US" sz="6000" b="1" dirty="0">
              <a:latin typeface="Andalus" pitchFamily="18" charset="-78"/>
              <a:cs typeface="Andalus" pitchFamily="18" charset="-78"/>
            </a:endParaRPr>
          </a:p>
        </p:txBody>
      </p:sp>
      <p:sp>
        <p:nvSpPr>
          <p:cNvPr id="3" name="Content Placeholder 2"/>
          <p:cNvSpPr>
            <a:spLocks noGrp="1"/>
          </p:cNvSpPr>
          <p:nvPr>
            <p:ph idx="1"/>
          </p:nvPr>
        </p:nvSpPr>
        <p:spPr/>
        <p:txBody>
          <a:bodyPr/>
          <a:lstStyle/>
          <a:p>
            <a:r>
              <a:rPr lang="en-US" cap="small" dirty="0" smtClean="0">
                <a:solidFill>
                  <a:schemeClr val="bg2">
                    <a:lumMod val="20000"/>
                    <a:lumOff val="80000"/>
                  </a:schemeClr>
                </a:solidFill>
              </a:rPr>
              <a:t>Designs first previewed during fashion weeks at the major design centers are in this stage.  </a:t>
            </a:r>
          </a:p>
          <a:p>
            <a:r>
              <a:rPr lang="en-US" cap="small" dirty="0" smtClean="0">
                <a:solidFill>
                  <a:schemeClr val="bg2">
                    <a:lumMod val="20000"/>
                    <a:lumOff val="80000"/>
                  </a:schemeClr>
                </a:solidFill>
              </a:rPr>
              <a:t>As the new styles, colors, or textures are first introduced, or begin the upward slope on the hill, a limited number of people accept them.  </a:t>
            </a:r>
          </a:p>
          <a:p>
            <a:r>
              <a:rPr lang="en-US" cap="small" dirty="0" smtClean="0">
                <a:solidFill>
                  <a:schemeClr val="bg2">
                    <a:lumMod val="20000"/>
                    <a:lumOff val="80000"/>
                  </a:schemeClr>
                </a:solidFill>
              </a:rPr>
              <a:t>Fashion leaders wear the styles, which are offered at high prices and produced in small quantities. </a:t>
            </a:r>
            <a:endParaRPr lang="en-US" cap="small" dirty="0">
              <a:solidFill>
                <a:schemeClr val="bg2">
                  <a:lumMod val="20000"/>
                  <a:lumOff val="80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82667">
            <a:off x="471136" y="4658654"/>
            <a:ext cx="2503619" cy="1868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3643" y="4843179"/>
            <a:ext cx="283845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29856">
            <a:off x="6368971" y="4345639"/>
            <a:ext cx="25431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525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11664"/>
          </a:xfrm>
        </p:spPr>
        <p:txBody>
          <a:bodyPr>
            <a:noAutofit/>
          </a:bodyPr>
          <a:lstStyle/>
          <a:p>
            <a:r>
              <a:rPr lang="en-US" sz="8800" b="1" dirty="0" smtClean="0">
                <a:latin typeface="Andalus" pitchFamily="18" charset="-78"/>
                <a:cs typeface="Andalus" pitchFamily="18" charset="-78"/>
              </a:rPr>
              <a:t>RISE STAGE</a:t>
            </a:r>
            <a:endParaRPr lang="en-US" sz="8800" b="1" dirty="0">
              <a:latin typeface="Andalus" pitchFamily="18" charset="-78"/>
              <a:cs typeface="Andalus" pitchFamily="18" charset="-78"/>
            </a:endParaRPr>
          </a:p>
        </p:txBody>
      </p:sp>
      <p:sp>
        <p:nvSpPr>
          <p:cNvPr id="3" name="Content Placeholder 2"/>
          <p:cNvSpPr>
            <a:spLocks noGrp="1"/>
          </p:cNvSpPr>
          <p:nvPr>
            <p:ph idx="1"/>
          </p:nvPr>
        </p:nvSpPr>
        <p:spPr/>
        <p:txBody>
          <a:bodyPr>
            <a:normAutofit fontScale="92500" lnSpcReduction="10000"/>
          </a:bodyPr>
          <a:lstStyle/>
          <a:p>
            <a:r>
              <a:rPr lang="en-US" cap="small" dirty="0" smtClean="0">
                <a:solidFill>
                  <a:schemeClr val="bg2">
                    <a:lumMod val="20000"/>
                    <a:lumOff val="80000"/>
                  </a:schemeClr>
                </a:solidFill>
              </a:rPr>
              <a:t>MANUFACTURERS WHO COPY NEW DESIGNER CLOTHES WILL REPRODUCE THE STYLES AS APPAREL THAT COSTS LESS BY USING LESS EXPENSIVE FABRICS OR BY MINIMIZING DETAILS.  </a:t>
            </a:r>
          </a:p>
          <a:p>
            <a:pPr marL="0" indent="0">
              <a:buNone/>
            </a:pPr>
            <a:endParaRPr lang="en-US" cap="small" dirty="0" smtClean="0">
              <a:solidFill>
                <a:schemeClr val="bg2">
                  <a:lumMod val="20000"/>
                  <a:lumOff val="80000"/>
                </a:schemeClr>
              </a:solidFill>
            </a:endParaRPr>
          </a:p>
          <a:p>
            <a:r>
              <a:rPr lang="en-US" cap="small" dirty="0" smtClean="0">
                <a:solidFill>
                  <a:schemeClr val="bg2">
                    <a:lumMod val="20000"/>
                    <a:lumOff val="80000"/>
                  </a:schemeClr>
                </a:solidFill>
              </a:rPr>
              <a:t>IN THIS STAGE THE FASHIONS BECOME MORE ACCEPTED BY MORE PEOPLE BECAUSE THEY CAN AFFORD THEM.</a:t>
            </a:r>
          </a:p>
          <a:p>
            <a:pPr marL="0" indent="0">
              <a:buNone/>
            </a:pPr>
            <a:endParaRPr lang="en-US" cap="small" dirty="0" smtClean="0">
              <a:solidFill>
                <a:schemeClr val="bg2">
                  <a:lumMod val="20000"/>
                  <a:lumOff val="80000"/>
                </a:schemeClr>
              </a:solidFill>
            </a:endParaRPr>
          </a:p>
          <a:p>
            <a:r>
              <a:rPr lang="en-US" cap="small" dirty="0" smtClean="0">
                <a:solidFill>
                  <a:schemeClr val="bg2">
                    <a:lumMod val="20000"/>
                    <a:lumOff val="80000"/>
                  </a:schemeClr>
                </a:solidFill>
              </a:rPr>
              <a:t>AS CONSUMER INTEREST INCREASES, ADDITIONAL MANUFACTURERS COPY THE FASHIONS BY ADAPTING OR CHANGING SOME OF THE POPULAR FEATUERS.</a:t>
            </a:r>
          </a:p>
          <a:p>
            <a:pPr marL="0" indent="0">
              <a:buNone/>
            </a:pPr>
            <a:endParaRPr lang="en-US" cap="small" dirty="0" smtClean="0">
              <a:solidFill>
                <a:schemeClr val="bg2">
                  <a:lumMod val="20000"/>
                  <a:lumOff val="80000"/>
                </a:schemeClr>
              </a:solidFill>
            </a:endParaRPr>
          </a:p>
          <a:p>
            <a:r>
              <a:rPr lang="en-US" cap="small" dirty="0" smtClean="0">
                <a:solidFill>
                  <a:schemeClr val="bg2">
                    <a:lumMod val="20000"/>
                    <a:lumOff val="80000"/>
                  </a:schemeClr>
                </a:solidFill>
              </a:rPr>
              <a:t>MASS PRODUCTION REDUCES THE PRICE OF THE </a:t>
            </a:r>
            <a:r>
              <a:rPr lang="en-US" sz="3000" cap="small" dirty="0" smtClean="0">
                <a:solidFill>
                  <a:schemeClr val="bg2">
                    <a:lumMod val="20000"/>
                    <a:lumOff val="80000"/>
                  </a:schemeClr>
                </a:solidFill>
              </a:rPr>
              <a:t>fashion</a:t>
            </a:r>
            <a:r>
              <a:rPr lang="en-US" cap="small" dirty="0" smtClean="0">
                <a:solidFill>
                  <a:schemeClr val="bg2">
                    <a:lumMod val="20000"/>
                    <a:lumOff val="80000"/>
                  </a:schemeClr>
                </a:solidFill>
              </a:rPr>
              <a:t>, AND MORE SALES RESULT.</a:t>
            </a:r>
            <a:endParaRPr lang="en-US" cap="small" dirty="0">
              <a:solidFill>
                <a:schemeClr val="bg2">
                  <a:lumMod val="20000"/>
                  <a:lumOff val="80000"/>
                </a:schemeClr>
              </a:solidFill>
            </a:endParaRPr>
          </a:p>
        </p:txBody>
      </p:sp>
      <p:sp>
        <p:nvSpPr>
          <p:cNvPr id="4" name="Up Arrow 3"/>
          <p:cNvSpPr/>
          <p:nvPr/>
        </p:nvSpPr>
        <p:spPr>
          <a:xfrm>
            <a:off x="8077200" y="2438400"/>
            <a:ext cx="914400" cy="2514600"/>
          </a:xfrm>
          <a:prstGeom prst="up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0000"/>
                  <a:lumOff val="80000"/>
                </a:schemeClr>
              </a:solidFill>
            </a:endParaRPr>
          </a:p>
        </p:txBody>
      </p:sp>
    </p:spTree>
    <p:extLst>
      <p:ext uri="{BB962C8B-B14F-4D97-AF65-F5344CB8AC3E}">
        <p14:creationId xmlns:p14="http://schemas.microsoft.com/office/powerpoint/2010/main" val="733173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1664"/>
          </a:xfrm>
        </p:spPr>
        <p:txBody>
          <a:bodyPr>
            <a:noAutofit/>
          </a:bodyPr>
          <a:lstStyle/>
          <a:p>
            <a:r>
              <a:rPr lang="en-US" sz="9600" b="1" dirty="0" smtClean="0">
                <a:latin typeface="Andalus" pitchFamily="18" charset="-78"/>
                <a:cs typeface="Andalus" pitchFamily="18" charset="-78"/>
              </a:rPr>
              <a:t>PEAK STAGE</a:t>
            </a:r>
            <a:endParaRPr lang="en-US" sz="9600" b="1" dirty="0">
              <a:latin typeface="Andalus" pitchFamily="18" charset="-78"/>
              <a:cs typeface="Andalus" pitchFamily="18" charset="-78"/>
            </a:endParaRPr>
          </a:p>
        </p:txBody>
      </p:sp>
      <p:sp>
        <p:nvSpPr>
          <p:cNvPr id="3" name="Content Placeholder 2"/>
          <p:cNvSpPr>
            <a:spLocks noGrp="1"/>
          </p:cNvSpPr>
          <p:nvPr>
            <p:ph idx="1"/>
          </p:nvPr>
        </p:nvSpPr>
        <p:spPr/>
        <p:txBody>
          <a:bodyPr>
            <a:normAutofit/>
          </a:bodyPr>
          <a:lstStyle/>
          <a:p>
            <a:r>
              <a:rPr lang="en-US" cap="small" dirty="0" smtClean="0">
                <a:solidFill>
                  <a:schemeClr val="bg2">
                    <a:lumMod val="20000"/>
                    <a:lumOff val="80000"/>
                  </a:schemeClr>
                </a:solidFill>
              </a:rPr>
              <a:t>DURING THIS STAGE THE FASHION IS AT ITS MOST POPULAR &amp; ACCEPTED STAGE IN THE FASHION CYCLE.</a:t>
            </a:r>
          </a:p>
          <a:p>
            <a:r>
              <a:rPr lang="en-US" cap="small" dirty="0" smtClean="0">
                <a:solidFill>
                  <a:schemeClr val="bg2">
                    <a:lumMod val="20000"/>
                    <a:lumOff val="80000"/>
                  </a:schemeClr>
                </a:solidFill>
              </a:rPr>
              <a:t>THE MERCHANDISE IS MASS PRODUCED &amp; DISTRIBUTED.</a:t>
            </a:r>
          </a:p>
          <a:p>
            <a:r>
              <a:rPr lang="en-US" sz="2800" cap="small" dirty="0" smtClean="0">
                <a:solidFill>
                  <a:schemeClr val="bg2">
                    <a:lumMod val="20000"/>
                    <a:lumOff val="80000"/>
                  </a:schemeClr>
                </a:solidFill>
              </a:rPr>
              <a:t>the prices are not necessarily at the lowest levels.  Because so many versions of the fashions have been offered, the prices may vary at this stage.  </a:t>
            </a:r>
            <a:endParaRPr lang="en-US" sz="2800" cap="small" dirty="0">
              <a:solidFill>
                <a:schemeClr val="bg2">
                  <a:lumMod val="20000"/>
                  <a:lumOff val="80000"/>
                </a:schemeClr>
              </a:solidFill>
            </a:endParaRPr>
          </a:p>
          <a:p>
            <a:r>
              <a:rPr lang="en-US" sz="2800" cap="small" dirty="0" smtClean="0">
                <a:solidFill>
                  <a:schemeClr val="bg2">
                    <a:lumMod val="20000"/>
                    <a:lumOff val="80000"/>
                  </a:schemeClr>
                </a:solidFill>
              </a:rPr>
              <a:t>Popularity of a fashion can determine how long it remains at this stage. </a:t>
            </a:r>
          </a:p>
          <a:p>
            <a:pPr marL="0" indent="0">
              <a:buNone/>
            </a:pPr>
            <a:endParaRPr lang="en-US" cap="small" dirty="0">
              <a:solidFill>
                <a:schemeClr val="bg2">
                  <a:lumMod val="20000"/>
                  <a:lumOff val="80000"/>
                </a:schemeClr>
              </a:solidFill>
            </a:endParaRP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752266"/>
            <a:ext cx="2971800" cy="195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 Arrow 3"/>
          <p:cNvSpPr/>
          <p:nvPr/>
        </p:nvSpPr>
        <p:spPr>
          <a:xfrm>
            <a:off x="5848165" y="5225987"/>
            <a:ext cx="2629270" cy="2004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331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latin typeface="Andalus" pitchFamily="18" charset="-78"/>
                <a:cs typeface="Andalus" pitchFamily="18" charset="-78"/>
              </a:rPr>
              <a:t>DECLINE STAGE</a:t>
            </a:r>
            <a:endParaRPr lang="en-US" sz="8000" b="1" dirty="0">
              <a:latin typeface="Andalus" pitchFamily="18" charset="-78"/>
              <a:cs typeface="Andalus" pitchFamily="18" charset="-78"/>
            </a:endParaRPr>
          </a:p>
        </p:txBody>
      </p:sp>
      <p:sp>
        <p:nvSpPr>
          <p:cNvPr id="3" name="Content Placeholder 2"/>
          <p:cNvSpPr>
            <a:spLocks noGrp="1"/>
          </p:cNvSpPr>
          <p:nvPr>
            <p:ph idx="1"/>
          </p:nvPr>
        </p:nvSpPr>
        <p:spPr/>
        <p:txBody>
          <a:bodyPr/>
          <a:lstStyle/>
          <a:p>
            <a:r>
              <a:rPr lang="en-US" cap="small" dirty="0" smtClean="0">
                <a:solidFill>
                  <a:schemeClr val="bg2">
                    <a:lumMod val="20000"/>
                    <a:lumOff val="80000"/>
                  </a:schemeClr>
                </a:solidFill>
              </a:rPr>
              <a:t>AT THIS STAGE CONSUMER DEMAND IS DECREASING.</a:t>
            </a:r>
          </a:p>
          <a:p>
            <a:r>
              <a:rPr lang="en-US" cap="small" dirty="0" smtClean="0">
                <a:solidFill>
                  <a:schemeClr val="bg2">
                    <a:lumMod val="20000"/>
                    <a:lumOff val="80000"/>
                  </a:schemeClr>
                </a:solidFill>
              </a:rPr>
              <a:t>THERE ARE SO MANY OF THE FASHION ITEMS AVAILABLE THAT THEY HAVE OVERSATUATED, OR FLOODED, THE MARKET.  </a:t>
            </a:r>
          </a:p>
          <a:p>
            <a:r>
              <a:rPr lang="en-US" cap="small" dirty="0" smtClean="0">
                <a:solidFill>
                  <a:schemeClr val="bg2">
                    <a:lumMod val="20000"/>
                    <a:lumOff val="80000"/>
                  </a:schemeClr>
                </a:solidFill>
              </a:rPr>
              <a:t>FASHION RETAILERS BEGIN TO MARK DOWN THE PRICE OF THE MERCHANDISE TO MAKE ROOM FOR NEW DESIGNS.</a:t>
            </a:r>
            <a:endParaRPr lang="en-US" cap="small" dirty="0">
              <a:solidFill>
                <a:schemeClr val="bg2">
                  <a:lumMod val="20000"/>
                  <a:lumOff val="80000"/>
                </a:scheme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82866">
            <a:off x="572568" y="4458485"/>
            <a:ext cx="2333625" cy="19621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3962" y="4574959"/>
            <a:ext cx="2514600" cy="18192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419600"/>
            <a:ext cx="3000375" cy="1524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83419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Custom 6">
      <a:dk1>
        <a:srgbClr val="FF0066"/>
      </a:dk1>
      <a:lt1>
        <a:srgbClr val="FF6699"/>
      </a:lt1>
      <a:dk2>
        <a:srgbClr val="D890D3"/>
      </a:dk2>
      <a:lt2>
        <a:srgbClr val="F2A4DE"/>
      </a:lt2>
      <a:accent1>
        <a:srgbClr val="FFC1D6"/>
      </a:accent1>
      <a:accent2>
        <a:srgbClr val="FFC1D6"/>
      </a:accent2>
      <a:accent3>
        <a:srgbClr val="FF99C1"/>
      </a:accent3>
      <a:accent4>
        <a:srgbClr val="FFA3C1"/>
      </a:accent4>
      <a:accent5>
        <a:srgbClr val="FF99C1"/>
      </a:accent5>
      <a:accent6>
        <a:srgbClr val="FF65A3"/>
      </a:accent6>
      <a:hlink>
        <a:srgbClr val="FF99C1"/>
      </a:hlink>
      <a:folHlink>
        <a:srgbClr val="FFA3C1"/>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TC101790490[[fn=Decatur]]</Template>
  <TotalTime>162</TotalTime>
  <Words>725</Words>
  <Application>Microsoft Office PowerPoint</Application>
  <PresentationFormat>On-screen Show (4:3)</PresentationFormat>
  <Paragraphs>78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Decatur</vt:lpstr>
      <vt:lpstr>Fashion Merchandising A </vt:lpstr>
      <vt:lpstr>Standard 3 – Fashion Cycle</vt:lpstr>
      <vt:lpstr>Fashion Movement</vt:lpstr>
      <vt:lpstr>Fashion Leaders </vt:lpstr>
      <vt:lpstr>Fashion Cycle</vt:lpstr>
      <vt:lpstr>INTRODUCTION STAGE</vt:lpstr>
      <vt:lpstr>RISE STAGE</vt:lpstr>
      <vt:lpstr>PEAK STAGE</vt:lpstr>
      <vt:lpstr>DECLINE STAGE</vt:lpstr>
      <vt:lpstr>OBSOLESCENCE STAGE</vt:lpstr>
      <vt:lpstr>FASHION THEORIES</vt:lpstr>
      <vt:lpstr>TRICKLE-DOWN THEORY</vt:lpstr>
      <vt:lpstr>TRICKLE-UP THEORY</vt:lpstr>
      <vt:lpstr>TRICKLE-ACROSS THEORY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Fashion Merchandising A</dc:title>
  <dc:creator>Tori Fishburn</dc:creator>
  <cp:lastModifiedBy>Tori Fishburn</cp:lastModifiedBy>
  <cp:revision>14</cp:revision>
  <dcterms:created xsi:type="dcterms:W3CDTF">2013-03-08T17:45:44Z</dcterms:created>
  <dcterms:modified xsi:type="dcterms:W3CDTF">2013-03-08T20:36:59Z</dcterms:modified>
</cp:coreProperties>
</file>