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7" r:id="rId3"/>
    <p:sldId id="263" r:id="rId4"/>
    <p:sldId id="264" r:id="rId5"/>
    <p:sldId id="266" r:id="rId6"/>
    <p:sldId id="268" r:id="rId7"/>
    <p:sldId id="258" r:id="rId8"/>
    <p:sldId id="259" r:id="rId9"/>
    <p:sldId id="260" r:id="rId10"/>
    <p:sldId id="269" r:id="rId11"/>
    <p:sldId id="261" r:id="rId12"/>
    <p:sldId id="271" r:id="rId13"/>
    <p:sldId id="272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1" autoAdjust="0"/>
    <p:restoredTop sz="86409" autoAdjust="0"/>
  </p:normalViewPr>
  <p:slideViewPr>
    <p:cSldViewPr>
      <p:cViewPr varScale="1">
        <p:scale>
          <a:sx n="97" d="100"/>
          <a:sy n="97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9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4FDB3-5C56-441B-8E4C-7BFC7AA449D2}" type="datetimeFigureOut">
              <a:rPr lang="en-US" smtClean="0"/>
              <a:pPr/>
              <a:t>4/1/2013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F073A-F957-429C-8AC9-74785AD4B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72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C7586-FDC8-4309-847E-F5F6905FDBEA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727D5-EEC3-4282-9909-05292FB24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5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27D5-EEC3-4282-9909-05292FB243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37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27D5-EEC3-4282-9909-05292FB243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8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42C7334-9416-44BB-89E9-ED8D63C5DBDB}" type="datetimeFigureOut">
              <a:rPr lang="en-US" smtClean="0"/>
              <a:pPr/>
              <a:t>4/1/2013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E411277-62BA-4B82-9C32-D1C6046F9A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7334-9416-44BB-89E9-ED8D63C5DBDB}" type="datetimeFigureOut">
              <a:rPr lang="en-US" smtClean="0"/>
              <a:pPr/>
              <a:t>4/1/2013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1277-62BA-4B82-9C32-D1C6046F9A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7334-9416-44BB-89E9-ED8D63C5DBDB}" type="datetimeFigureOut">
              <a:rPr lang="en-US" smtClean="0"/>
              <a:pPr/>
              <a:t>4/1/2013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1277-62BA-4B82-9C32-D1C6046F9A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35A628F-EACD-4738-BA89-71D8EF60873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2C7334-9416-44BB-89E9-ED8D63C5DBDB}" type="datetimeFigureOut">
              <a:rPr lang="en-US" smtClean="0"/>
              <a:pPr/>
              <a:t>4/1/2013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411277-62BA-4B82-9C32-D1C6046F9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2C7334-9416-44BB-89E9-ED8D63C5DBDB}" type="datetimeFigureOut">
              <a:rPr lang="en-US" smtClean="0"/>
              <a:pPr/>
              <a:t>4/1/2013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E411277-62BA-4B82-9C32-D1C6046F9A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7334-9416-44BB-89E9-ED8D63C5DBDB}" type="datetimeFigureOut">
              <a:rPr lang="en-US" smtClean="0"/>
              <a:pPr/>
              <a:t>4/1/2013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1277-62BA-4B82-9C32-D1C6046F9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7334-9416-44BB-89E9-ED8D63C5DBDB}" type="datetimeFigureOut">
              <a:rPr lang="en-US" smtClean="0"/>
              <a:pPr/>
              <a:t>4/1/2013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1277-62BA-4B82-9C32-D1C6046F9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2C7334-9416-44BB-89E9-ED8D63C5DBDB}" type="datetimeFigureOut">
              <a:rPr lang="en-US" smtClean="0"/>
              <a:pPr/>
              <a:t>4/1/2013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411277-62BA-4B82-9C32-D1C6046F9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7334-9416-44BB-89E9-ED8D63C5DBDB}" type="datetimeFigureOut">
              <a:rPr lang="en-US" smtClean="0"/>
              <a:pPr/>
              <a:t>4/1/2013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1277-62BA-4B82-9C32-D1C6046F9A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2C7334-9416-44BB-89E9-ED8D63C5DBDB}" type="datetimeFigureOut">
              <a:rPr lang="en-US" smtClean="0"/>
              <a:pPr/>
              <a:t>4/1/2013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411277-62BA-4B82-9C32-D1C6046F9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2C7334-9416-44BB-89E9-ED8D63C5DBDB}" type="datetimeFigureOut">
              <a:rPr lang="en-US" smtClean="0"/>
              <a:pPr/>
              <a:t>4/1/2013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411277-62BA-4B82-9C32-D1C6046F9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2C7334-9416-44BB-89E9-ED8D63C5DBDB}" type="datetimeFigureOut">
              <a:rPr lang="en-US" smtClean="0"/>
              <a:pPr/>
              <a:t>4/1/2013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E411277-62BA-4B82-9C32-D1C6046F9A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fashion+show&amp;source=images&amp;cd=&amp;cad=rja&amp;docid=IE9nwuLKQ2XnIM&amp;tbnid=6sRAmv9NhMfQ1M:&amp;ved=0CAUQjRw&amp;url=http://www.agencypost.com/ever-considered-a-fashion-show-for-your-clients-five-helpful-hints/&amp;ei=baYnUZbDLaXx2QWnloDYAw&amp;bvm=bv.42768644,d.b2I&amp;psig=AFQjCNGTUpfjB8Gg6OsEVFb38LYcdNC9NA&amp;ust=136163938958363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google.com/url?sa=i&amp;rct=j&amp;q=macys+coupons&amp;source=images&amp;cd=&amp;cad=rja&amp;docid=V5AD3jsRDLti5M&amp;tbnid=Dy8jEpKqHeKidM:&amp;ved=0CAUQjRw&amp;url=http://www.blackreparations.com/printable-macys-coupons-for-christmas-shopping/&amp;ei=FacnUcvNAarg2wXKg4C4CQ&amp;bvm=bv.42768644,d.b2I&amp;psig=AFQjCNGkyN6_T37mTHDxBTy-grg9SYKWeA&amp;ust=136163953936181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visual+merchandising+images&amp;source=images&amp;cd=&amp;cad=rja&amp;docid=j-UcBIV5RnJR6M&amp;tbnid=Q4-Z3VdgHA2QPM:&amp;ved=0CAUQjRw&amp;url=http://lanceurdemode.com/visual-merchandising-is-your-silent-seller/&amp;ei=BqwnUZn-Me3U2QXQ5IGQDQ&amp;bvm=bv.42768644,d.b2I&amp;psig=AFQjCNHPMM2YTvu5uMMei9u96B96ug7sMw&amp;ust=136164082217919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saks+store+front+images+new+york&amp;source=images&amp;cd=&amp;cad=rja&amp;docid=kbgeQTRtlW4v-M&amp;tbnid=CFKVfF7rHeTfIM:&amp;ved=0CAUQjRw&amp;url=http://www.walkingoffthebigapple.com/2010/11/flagships-of-new-york-lord-taylor-and.html&amp;ei=U60nUezwEerQ2QWMs4DYDA&amp;psig=AFQjCNGBX8zBaOKQSx6C1YA69SQzaf7UKg&amp;ust=1361641155657996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om/url?sa=i&amp;rct=j&amp;q=jcp+store+layout+images&amp;source=images&amp;cd=&amp;cad=rja&amp;docid=EmOsjOhBEulFRM&amp;tbnid=gzJhpKsmA8hLeM:&amp;ved=0CAUQjRw&amp;url=http://www.behance.net/gallery/FRG/5353021&amp;ei=O64nUfLvE8KE2wWf_oHIDw&amp;bvm=bv.42768644,d.b2I&amp;psig=AFQjCNFBo8sydLM5wSAmex_Dw3hCdjJMwQ&amp;ust=136164138951299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store+fixtures+fashion&amp;source=images&amp;cd=&amp;cad=rja&amp;docid=dZJeq20NiR3OKM&amp;tbnid=yRydUV7vO6AwAM:&amp;ved=0CAUQjRw&amp;url=http://retaildesignblog.net/tag/store-fixtures/&amp;ei=-q4nUbOaB8GU2AXpu4CIDQ&amp;bvm=bv.42768644,d.b2I&amp;psig=AFQjCNFdj60m8Eb3uDkb14WiRaKSouyP7w&amp;ust=1361641581231034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retail+selling+fashion+sales+person&amp;source=images&amp;cd=&amp;cad=rja&amp;docid=MAWdjXcVSUiS1M&amp;tbnid=xwz12j_eB28LZM:&amp;ved=0CAUQjRw&amp;url=http://www.batc.edu/index.cfm?page_id=151&amp;program_id=623&amp;certificate_id=780&amp;do=viewCourses&amp;ei=C6knUZTTNcm_2QXM3YDgCA&amp;bvm=bv.42768644,d.b2I&amp;psig=AFQjCNEc6fUENXc0NhlF1rejHq83bnzNOg&amp;ust=1361640042590243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www.google.com/url?sa=i&amp;rct=j&amp;q=macy's&amp;source=images&amp;cd=&amp;cad=rja&amp;docid=54t-B22xzaE4nM&amp;tbnid=tAsA9zKD69lspM:&amp;ved=0CAUQjRw&amp;url=http://en.wikipedia.org/wiki/File:Macys_dep_store.JPG&amp;ei=Bw4lUYLLIKqP2gWXvoHACg&amp;psig=AFQjCNFsvW0KtY9FVMJtHEYMZESLKR13rg&amp;ust=136146929828896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nordstrom+logo&amp;source=images&amp;cd=&amp;docid=LqPGxy-w5ZojTM&amp;tbnid=W6TLf2q7b3OUEM:&amp;ved=0CAUQjRw&amp;url=http://brandarchy.tumblr.com/post/27401053679/luxury-and-social&amp;ei=hQ4lUeCmK8mb2QXNtYCgCg&amp;psig=AFQjCNGB7QH_rbAjvYA_MERFkMtvU0OBHw&amp;ust=1361469441118979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sa=i&amp;rct=j&amp;q=macy's&amp;source=images&amp;cd=&amp;cad=rja&amp;docid=94S6uJSBaYKxPM&amp;tbnid=7KRJbnjq6ZI1sM:&amp;ved=0CAUQjRw&amp;url=http://www.bgcburbank.org/page12393213.aspx&amp;ei=KA4lUfCrH4nz2QWW-4GQCw&amp;psig=AFQjCNFsvW0KtY9FVMJtHEYMZESLKR13rg&amp;ust=1361469298288967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alloy+catalog&amp;source=images&amp;cd=&amp;cad=rja&amp;docid=SsivLfQmTmJeoM&amp;tbnid=_e262NKqN_ujZM:&amp;ved=0CAUQjRw&amp;url=http://freebies.about.com/od/ladies-clothing-catalogs/p/alloy-catalog.htm&amp;ei=1j0lUeyTB--_2QXnpIHgAw&amp;psig=AFQjCNH9Hgi6Eq9XnxHpQMaG2vm_Xz9deg&amp;ust=1361481545332644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google.com/url?sa=i&amp;rct=j&amp;q=walmart&amp;source=images&amp;cd=&amp;cad=rja&amp;docid=Dtm0bMNj0KSocM&amp;tbnid=DuUhrKXWz59EAM:&amp;ved=0CAUQjRw&amp;url=https://play.google.com/store/apps/details?id=com.walmart.android&amp;ei=VTwlUf_fNsOe2wW5toHoBg&amp;psig=AFQjCNFHMnhQ5I0-NGelrMWk_ENJO0wqDw&amp;ust=136148116926293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tanger+outlet+mall+utah&amp;source=images&amp;cd=&amp;cad=rja&amp;docid=rsDoBBJ8Hj1LhM&amp;tbnid=jC5hnhUXqmJTxM:&amp;ved=0CAUQjRw&amp;url=http://www.cityweekly.net/utah/event-132707-tanger-outlet-center-tree-lighting-ceremony.html&amp;ei=KT0lUcGLKsii2AXMooDAAg&amp;psig=AFQjCNHJwcNKHt1KKMrdFzvkt9o8p7a_fw&amp;ust=1361481374153771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http://www.google.com/url?sa=i&amp;rct=j&amp;q=delia+catalog&amp;source=images&amp;cd=&amp;cad=rja&amp;docid=SzSFELKI0M2tYM&amp;tbnid=_GB_ZCQLvbwbsM:&amp;ved=0CAUQjRw&amp;url=http://freebies.about.com/od/ladies-clothing-catalogs/p/delias-catalog.htm&amp;ei=Az4lUZyVMeXS2gW6lYGACw&amp;psig=AFQjCNH8Qarg6rWCxn-mWMt2_ZNnPK61TQ&amp;ust=1361481592327384" TargetMode="External"/><Relationship Id="rId4" Type="http://schemas.openxmlformats.org/officeDocument/2006/relationships/hyperlink" Target="http://www.google.com/url?sa=i&amp;rct=j&amp;q=target&amp;source=images&amp;cd=&amp;docid=6V9G8oKhhQWpCM&amp;tbnid=5D6VjgXIhHzxBM:&amp;ved=0CAUQjRw&amp;url=http://blackfriday.com/stores/target&amp;ei=pDwlUbovyZraBZq_gJAE&amp;psig=AFQjCNF5Wz3WTU5J0Tcyv1iOy1Z6TsPf_w&amp;ust=1361481237568714" TargetMode="Externa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hsn&amp;source=images&amp;cd=&amp;cad=rja&amp;docid=4gmhrCDOpkHEKM&amp;tbnid=il8rI4Fel6y2jM:&amp;ved=0CAUQjRw&amp;url=http://www.itvt.com/wordpress-tag/hsn&amp;ei=FT8lUa2nC4fj2QWU9oDYAQ&amp;psig=AFQjCNHQk3rMNn1GbRbKshRRnkwlKKtUcw&amp;ust=136148182093284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google.com/url?sa=i&amp;rct=j&amp;q=qVC&amp;source=images&amp;cd=&amp;cad=rja&amp;docid=jngqmDLkKOG_5M&amp;tbnid=qkRUw4FCa80VCM:&amp;ved=0CAUQjRw&amp;url=http://en.wikipedia.org/wiki/File:QVC.svg&amp;ei=Qj8lUZGYErSk2gXjlIGACw&amp;psig=AFQjCNFaZM-l2L2JJH6b19MzRpeKCoWM3A&amp;ust=1361481911510621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fashion+billboard&amp;source=images&amp;cd=&amp;cad=rja&amp;docid=o6KJX8LkwLUprM&amp;tbnid=RoTI-4jCrNurZM:&amp;ved=0CAUQjRw&amp;url=http://dailybillboard.blogspot.com/2011/02/banana-republic-love-present-billboard.html&amp;ei=VEglUZO6NvDo2gX18IHgBg&amp;psig=AFQjCNEbmuPTniymaQx8xGhiY6x_KFYbtA&amp;ust=136148418674696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fashion+press+kit&amp;source=images&amp;cd=&amp;cad=rja&amp;docid=SJQ9-qKO6bU_VM&amp;tbnid=CpenXiLe9yJ5NM:&amp;ved=0CAUQjRw&amp;url=http://whitehotimage.com/lamb.html&amp;ei=w0klUbq-Beng2AWV1IDwBg&amp;psig=AFQjCNGhBi_eX7jWmPKmnfA1ssNteDZtPQ&amp;ust=1361484588430425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ord 4"/>
          <p:cNvSpPr/>
          <p:nvPr/>
        </p:nvSpPr>
        <p:spPr>
          <a:xfrm rot="12783417">
            <a:off x="-119265" y="104170"/>
            <a:ext cx="3459758" cy="2839657"/>
          </a:xfrm>
          <a:prstGeom prst="chord">
            <a:avLst>
              <a:gd name="adj1" fmla="val 2700000"/>
              <a:gd name="adj2" fmla="val 1981868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hord 5"/>
          <p:cNvSpPr/>
          <p:nvPr/>
        </p:nvSpPr>
        <p:spPr>
          <a:xfrm rot="14050861">
            <a:off x="-733773" y="281254"/>
            <a:ext cx="3657600" cy="1752600"/>
          </a:xfrm>
          <a:prstGeom prst="chor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hord 6"/>
          <p:cNvSpPr/>
          <p:nvPr/>
        </p:nvSpPr>
        <p:spPr>
          <a:xfrm rot="12760673">
            <a:off x="-29677" y="-40982"/>
            <a:ext cx="1795334" cy="1827719"/>
          </a:xfrm>
          <a:prstGeom prst="chord">
            <a:avLst>
              <a:gd name="adj1" fmla="val 4983489"/>
              <a:gd name="adj2" fmla="val 1410921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/>
          <p:cNvSpPr/>
          <p:nvPr/>
        </p:nvSpPr>
        <p:spPr>
          <a:xfrm rot="5400000">
            <a:off x="-38100" y="38100"/>
            <a:ext cx="1371600" cy="1295400"/>
          </a:xfrm>
          <a:prstGeom prst="rt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Curved Connector 14"/>
          <p:cNvCxnSpPr/>
          <p:nvPr/>
        </p:nvCxnSpPr>
        <p:spPr>
          <a:xfrm>
            <a:off x="3352800" y="1981200"/>
            <a:ext cx="4953000" cy="426720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6200000" flipH="1">
            <a:off x="3314700" y="2019300"/>
            <a:ext cx="4648200" cy="457200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38600" y="990600"/>
            <a:ext cx="4495800" cy="128476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Fashion A: </a:t>
            </a:r>
            <a:br>
              <a:rPr 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Standard 5</a:t>
            </a:r>
            <a:endParaRPr lang="en-US" sz="4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905000" y="5715000"/>
            <a:ext cx="6172200" cy="63547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Fashion Retail and Promotion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Sales Promotion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Short-term incentives used to interest customers into buying products.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Fashion shows</a:t>
            </a:r>
          </a:p>
          <a:p>
            <a:pPr lvl="1"/>
            <a:r>
              <a:rPr lang="en-US" dirty="0" smtClean="0"/>
              <a:t>Special appearances</a:t>
            </a:r>
          </a:p>
          <a:p>
            <a:pPr lvl="1"/>
            <a:r>
              <a:rPr lang="en-US" dirty="0" smtClean="0"/>
              <a:t>Contests</a:t>
            </a:r>
          </a:p>
          <a:p>
            <a:pPr lvl="1"/>
            <a:r>
              <a:rPr lang="en-US" dirty="0" smtClean="0"/>
              <a:t>Premiums</a:t>
            </a:r>
          </a:p>
          <a:p>
            <a:pPr lvl="1"/>
            <a:r>
              <a:rPr lang="en-US" dirty="0" smtClean="0"/>
              <a:t>Samples </a:t>
            </a:r>
          </a:p>
          <a:p>
            <a:pPr lvl="1"/>
            <a:r>
              <a:rPr lang="en-US" dirty="0" smtClean="0"/>
              <a:t>Coupons</a:t>
            </a:r>
          </a:p>
          <a:p>
            <a:pPr lvl="1"/>
            <a:r>
              <a:rPr lang="en-US" dirty="0" smtClean="0"/>
              <a:t>E-mail offers</a:t>
            </a:r>
            <a:endParaRPr lang="en-US" dirty="0"/>
          </a:p>
        </p:txBody>
      </p:sp>
      <p:pic>
        <p:nvPicPr>
          <p:cNvPr id="1026" name="Picture 2" descr="http://www.agencypost.com/wp-content/uploads/2012/06/shutterstock_58737472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336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llnavycoupons.com/images/old-navy-printable-coupons-2012-canad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67200"/>
            <a:ext cx="1800012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2424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Visual Merchandising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integrated look of an entire store.</a:t>
            </a:r>
          </a:p>
          <a:p>
            <a:r>
              <a:rPr lang="en-US" sz="2400" dirty="0" smtClean="0"/>
              <a:t>The goal of effective visual merchandising is to sell goods by promoting the store image and creating a positive shopping experience for the customer.</a:t>
            </a:r>
            <a:endParaRPr lang="en-US" sz="2400" dirty="0"/>
          </a:p>
          <a:p>
            <a:r>
              <a:rPr lang="en-US" sz="2400" dirty="0"/>
              <a:t>Types of </a:t>
            </a:r>
            <a:r>
              <a:rPr lang="en-US" dirty="0" smtClean="0"/>
              <a:t>Visual Merchandising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en-US" sz="2000" dirty="0" smtClean="0"/>
              <a:t>Storefront</a:t>
            </a:r>
          </a:p>
          <a:p>
            <a:pPr lvl="1"/>
            <a:r>
              <a:rPr lang="en-US" sz="2000" dirty="0" smtClean="0"/>
              <a:t>Store layout</a:t>
            </a:r>
            <a:endParaRPr lang="en-US" sz="2000" dirty="0"/>
          </a:p>
          <a:p>
            <a:pPr lvl="1"/>
            <a:r>
              <a:rPr lang="en-US" sz="2000" dirty="0" smtClean="0"/>
              <a:t>Store interior</a:t>
            </a:r>
          </a:p>
          <a:p>
            <a:pPr lvl="1"/>
            <a:r>
              <a:rPr lang="en-US" sz="2000" dirty="0" smtClean="0"/>
              <a:t>Interior displays</a:t>
            </a:r>
            <a:endParaRPr lang="en-US" sz="2000" dirty="0"/>
          </a:p>
        </p:txBody>
      </p:sp>
      <p:pic>
        <p:nvPicPr>
          <p:cNvPr id="3074" name="Picture 2" descr="http://lanceurdemode.com/wp-content/uploads/2010/04/20100412_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4244803" cy="284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Visual Merchandising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Store front: exterior of the store, gives the first impression</a:t>
            </a:r>
          </a:p>
          <a:p>
            <a:pPr lvl="1"/>
            <a:r>
              <a:rPr lang="en-US" dirty="0" smtClean="0"/>
              <a:t>Signs, marquees, window displays</a:t>
            </a:r>
          </a:p>
          <a:p>
            <a:pPr lvl="1"/>
            <a:endParaRPr lang="en-US" dirty="0"/>
          </a:p>
          <a:p>
            <a:r>
              <a:rPr lang="en-US" dirty="0" smtClean="0"/>
              <a:t>Store layout: arrangement of floor space</a:t>
            </a:r>
          </a:p>
          <a:p>
            <a:pPr lvl="1"/>
            <a:r>
              <a:rPr lang="en-US" dirty="0" smtClean="0"/>
              <a:t>The customer should be able to walk through the store and easily view the merchandise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4098" name="Picture 2" descr="http://2.bp.blogspot.com/_1c5p-w2bfjI/TO0fduZN2hI/AAAAAAAAMKc/35gtCCx9KoI/s1600/Saks+%2526+C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171955" cy="312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ehance.vo.llnwd.net/profiles21/1648485/projects/5353021/c036584e5e13f7d28bba8dadaa432fe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082" y="3841297"/>
            <a:ext cx="4849118" cy="30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69741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Visual Merchandising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Store interior:</a:t>
            </a:r>
          </a:p>
          <a:p>
            <a:pPr lvl="1"/>
            <a:r>
              <a:rPr lang="en-US" dirty="0" smtClean="0"/>
              <a:t>Lighting, color schemes, store fixtures</a:t>
            </a:r>
          </a:p>
          <a:p>
            <a:pPr lvl="1"/>
            <a:endParaRPr lang="en-US" dirty="0"/>
          </a:p>
          <a:p>
            <a:r>
              <a:rPr lang="en-US" dirty="0" smtClean="0"/>
              <a:t>Interior displays:</a:t>
            </a:r>
          </a:p>
          <a:p>
            <a:pPr lvl="1"/>
            <a:r>
              <a:rPr lang="en-US" dirty="0" smtClean="0"/>
              <a:t>Space design, fixture and hardware, mannequins, floor and wall coverings, in-store signage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122" name="Picture 2" descr="http://retaildesignblog.net/wp-content/uploads/2011/07/CA-Brazil-Sao-Paul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438400"/>
            <a:ext cx="40977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55819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Personal Selling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Requires direct contact with the customer.</a:t>
            </a:r>
          </a:p>
          <a:p>
            <a:r>
              <a:rPr lang="en-US" dirty="0" smtClean="0"/>
              <a:t>Can take place in any of fashion industry segments.</a:t>
            </a:r>
          </a:p>
          <a:p>
            <a:r>
              <a:rPr lang="en-US" dirty="0" smtClean="0"/>
              <a:t>Final stage of a sale, after the customer has been prompted by advertising,</a:t>
            </a:r>
            <a:r>
              <a:rPr lang="en-US" dirty="0"/>
              <a:t> publicity</a:t>
            </a:r>
            <a:r>
              <a:rPr lang="en-US" dirty="0" smtClean="0"/>
              <a:t>, sales promotions and </a:t>
            </a:r>
            <a:r>
              <a:rPr lang="en-US" dirty="0"/>
              <a:t>visual </a:t>
            </a:r>
            <a:r>
              <a:rPr lang="en-US" dirty="0" smtClean="0"/>
              <a:t>merchandising.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2" name="Picture 4" descr="http://www.batc.edu/assets/images/100_6122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3733800" cy="497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51545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Objectives</a:t>
            </a:r>
            <a:endParaRPr lang="en-US" sz="5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b="1" u="sng" dirty="0" smtClean="0"/>
              <a:t>Students will understand forms of fashion retail and promotion. </a:t>
            </a:r>
            <a:endParaRPr lang="en-US" sz="2800" dirty="0" smtClean="0"/>
          </a:p>
          <a:p>
            <a:pPr lvl="1"/>
            <a:r>
              <a:rPr lang="en-US" sz="2400" i="1" dirty="0" smtClean="0"/>
              <a:t>Objective 1: </a:t>
            </a:r>
            <a:r>
              <a:rPr lang="en-US" sz="2400" dirty="0" smtClean="0"/>
              <a:t>Describe types of fashion retail</a:t>
            </a:r>
          </a:p>
          <a:p>
            <a:pPr lvl="1"/>
            <a:r>
              <a:rPr lang="en-US" sz="2400" i="1" dirty="0" smtClean="0"/>
              <a:t>Objective 2</a:t>
            </a:r>
            <a:r>
              <a:rPr lang="en-US" sz="2400" b="1" dirty="0" smtClean="0"/>
              <a:t>: </a:t>
            </a:r>
            <a:r>
              <a:rPr lang="en-US" sz="2400" dirty="0" smtClean="0"/>
              <a:t>Identify the types of fashion promotion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Types of </a:t>
            </a:r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Fashion Retailers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981200"/>
            <a:ext cx="8458200" cy="4419600"/>
          </a:xfrm>
        </p:spPr>
        <p:txBody>
          <a:bodyPr>
            <a:normAutofit/>
          </a:bodyPr>
          <a:lstStyle/>
          <a:p>
            <a:r>
              <a:rPr lang="en-US" i="1" u="sng" dirty="0"/>
              <a:t>Department Stores</a:t>
            </a:r>
            <a:r>
              <a:rPr lang="en-US" dirty="0"/>
              <a:t>:  retail establishments that </a:t>
            </a:r>
            <a:r>
              <a:rPr lang="en-US" dirty="0" smtClean="0"/>
              <a:t>carry different kinds of merchandise and house them in separate sections or departments.</a:t>
            </a:r>
          </a:p>
          <a:p>
            <a:pPr lvl="1"/>
            <a:r>
              <a:rPr lang="en-US" dirty="0" smtClean="0"/>
              <a:t>Ex: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i="1" u="sng" dirty="0" smtClean="0"/>
              <a:t>Flagship Stores</a:t>
            </a:r>
            <a:r>
              <a:rPr lang="en-US" dirty="0" smtClean="0"/>
              <a:t>:  Core stores for brand name retailers, usually the “original” store.</a:t>
            </a:r>
          </a:p>
          <a:p>
            <a:pPr lvl="1"/>
            <a:r>
              <a:rPr lang="en-US" dirty="0" smtClean="0"/>
              <a:t>Ex: Macy’s Herald Square, New York</a:t>
            </a:r>
            <a:endParaRPr lang="en-US" dirty="0"/>
          </a:p>
        </p:txBody>
      </p:sp>
      <p:pic>
        <p:nvPicPr>
          <p:cNvPr id="1028" name="Picture 4" descr="http://upload.wikimedia.org/wikipedia/commons/4/4e/Macys_dep_sto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226" y="4495800"/>
            <a:ext cx="256978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gcburbank.org/resources/1/macys_corpcomm_red_blk_20707_2700_96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9612"/>
            <a:ext cx="2561512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logodatabases.com/wp-content/uploads/2012/03/nordstrom-logo-wallpape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08816"/>
            <a:ext cx="3617169" cy="99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Types of Fashion Retailers</a:t>
            </a:r>
            <a:endParaRPr lang="en-US" sz="4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981200"/>
            <a:ext cx="83820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i="1" u="sng" dirty="0"/>
              <a:t>Specialty Stores:</a:t>
            </a:r>
            <a:r>
              <a:rPr lang="en-US" dirty="0"/>
              <a:t> stores that handle only apparel or even only one specific type of apparel. </a:t>
            </a:r>
          </a:p>
          <a:p>
            <a:pPr lvl="1"/>
            <a:r>
              <a:rPr lang="en-US" dirty="0"/>
              <a:t>Ex: Maternity, shoes, bridal, children’s apparel, etc.</a:t>
            </a:r>
          </a:p>
          <a:p>
            <a:r>
              <a:rPr lang="en-US" i="1" u="sng" dirty="0" smtClean="0"/>
              <a:t>Boutique: </a:t>
            </a:r>
            <a:r>
              <a:rPr lang="en-US" dirty="0" smtClean="0"/>
              <a:t>specialty store that offers a limited selection, items tend to be more trendy</a:t>
            </a:r>
          </a:p>
          <a:p>
            <a:pPr lvl="1"/>
            <a:r>
              <a:rPr lang="en-US" dirty="0" smtClean="0"/>
              <a:t>Ex: Bella Me</a:t>
            </a:r>
          </a:p>
          <a:p>
            <a:r>
              <a:rPr lang="en-US" i="1" u="sng" dirty="0" smtClean="0"/>
              <a:t>Chain Stores:</a:t>
            </a:r>
            <a:r>
              <a:rPr lang="en-US" dirty="0" smtClean="0"/>
              <a:t> a group of stores owned and managed by a central office.  </a:t>
            </a:r>
          </a:p>
          <a:p>
            <a:pPr lvl="1"/>
            <a:r>
              <a:rPr lang="en-US" dirty="0" smtClean="0"/>
              <a:t>Ex: American Eagle, most “mall” stores, etc.</a:t>
            </a:r>
          </a:p>
          <a:p>
            <a:r>
              <a:rPr lang="en-US" i="1" u="sng" dirty="0" smtClean="0"/>
              <a:t>Designer Stores: </a:t>
            </a:r>
            <a:r>
              <a:rPr lang="en-US" dirty="0" smtClean="0"/>
              <a:t>store that is owned and operated by a designer or manufacturer and carries only its own lines.</a:t>
            </a:r>
          </a:p>
          <a:p>
            <a:pPr lvl="1"/>
            <a:r>
              <a:rPr lang="en-US" dirty="0" smtClean="0"/>
              <a:t>Ex: Gucci, Chanel, Ralph Lauren. etc.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Types Fashion Retailers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u="sng" dirty="0" smtClean="0"/>
              <a:t>Outlets:</a:t>
            </a:r>
            <a:r>
              <a:rPr lang="en-US" dirty="0" smtClean="0"/>
              <a:t> an off-price retailer that sells overruns or damaged items from a prior season</a:t>
            </a:r>
          </a:p>
          <a:p>
            <a:pPr lvl="1"/>
            <a:r>
              <a:rPr lang="en-US" dirty="0" smtClean="0"/>
              <a:t>Ex: </a:t>
            </a:r>
            <a:r>
              <a:rPr lang="en-US" dirty="0" err="1" smtClean="0"/>
              <a:t>Tanger</a:t>
            </a:r>
            <a:r>
              <a:rPr lang="en-US" dirty="0" smtClean="0"/>
              <a:t> Outlet Center, Park City</a:t>
            </a:r>
          </a:p>
          <a:p>
            <a:r>
              <a:rPr lang="en-US" i="1" u="sng" dirty="0" smtClean="0"/>
              <a:t>Discount Stores:</a:t>
            </a:r>
            <a:r>
              <a:rPr lang="en-US" dirty="0" smtClean="0"/>
              <a:t> sell clothing and other merchandise at lower prices, may be private or national brands. </a:t>
            </a:r>
          </a:p>
          <a:p>
            <a:pPr lvl="1"/>
            <a:r>
              <a:rPr lang="en-US" dirty="0" smtClean="0"/>
              <a:t>Ex: </a:t>
            </a:r>
          </a:p>
          <a:p>
            <a:pPr marL="0" indent="0">
              <a:buNone/>
            </a:pPr>
            <a:endParaRPr lang="en-US" i="1" u="sng" dirty="0" smtClean="0"/>
          </a:p>
          <a:p>
            <a:r>
              <a:rPr lang="en-US" i="1" u="sng" dirty="0" smtClean="0"/>
              <a:t>Mail-order Houses:</a:t>
            </a:r>
            <a:r>
              <a:rPr lang="en-US" dirty="0" smtClean="0"/>
              <a:t>  Direct-mail marketing done by selling merchandise through the use of catalogs.  </a:t>
            </a:r>
          </a:p>
          <a:p>
            <a:pPr lvl="1"/>
            <a:r>
              <a:rPr lang="en-US" dirty="0" smtClean="0"/>
              <a:t>Ex:</a:t>
            </a:r>
          </a:p>
        </p:txBody>
      </p:sp>
      <p:pic>
        <p:nvPicPr>
          <p:cNvPr id="2050" name="Picture 2" descr="https://lh4.ggpht.com/4kR_DOOA7wM5TaJfEYjcc2i2C2BqQiNHYjSR4qrsXRvMnzUTcHTgorZX4kMn-ykZ-z4=w70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3714624"/>
            <a:ext cx="1597479" cy="69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1.gstatic.com/images?q=tbn:ANd9GcTp8OsX0ORnPqXMdD4ousWMZeDubEPqWkh-NfFjUixv71EfMrN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11442"/>
            <a:ext cx="695323" cy="69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ityweekly.net/utah/imgs/events/9320wide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0.tqn.com/d/freebies/1/G/D/S/alloy-catalog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10200"/>
            <a:ext cx="847876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0.tqn.com/d/freebies/1/G/v/R/delias-catalog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462" y="5366543"/>
            <a:ext cx="881138" cy="115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Other Types 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Fashion </a:t>
            </a:r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Retailing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u="sng" dirty="0" smtClean="0"/>
              <a:t>Television </a:t>
            </a:r>
            <a:r>
              <a:rPr lang="en-US" i="1" u="sng" dirty="0"/>
              <a:t>retailing:</a:t>
            </a:r>
          </a:p>
          <a:p>
            <a:pPr lvl="1"/>
            <a:r>
              <a:rPr lang="en-US" dirty="0"/>
              <a:t>Ex: </a:t>
            </a:r>
            <a:endParaRPr lang="en-US" dirty="0" smtClean="0"/>
          </a:p>
          <a:p>
            <a:pPr lvl="2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i="1" u="sng" dirty="0" smtClean="0"/>
              <a:t>On-line retailing: </a:t>
            </a:r>
            <a:r>
              <a:rPr lang="en-US" dirty="0" smtClean="0"/>
              <a:t>Almost every type of retailer- whether department store, boutique, discounter, or designer- offers online services. Customers are able to shop 24/7 and have the merchandise shipped directly to their home.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3074" name="Picture 2" descr="http://www.itvt.com/files/u3/HSN-logo-2008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1784621" cy="16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en/thumb/4/48/QVC.svg/287px-QVC.svg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66" y="2209799"/>
            <a:ext cx="1537324" cy="16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0449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Fashion Promotion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Promotion: 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Any form of communication a business uses to inform, persuade or remind people about its products.</a:t>
            </a:r>
          </a:p>
          <a:p>
            <a:pPr lvl="1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Types of </a:t>
            </a:r>
            <a:r>
              <a:rPr lang="en-US" dirty="0" smtClean="0"/>
              <a:t>Fashion Promotion</a:t>
            </a:r>
            <a:r>
              <a:rPr 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Advertising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Publicity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Sales Promotion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Visual Merchandising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Personal Selling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Advertising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 paid promotional message by an identified sponsor </a:t>
            </a:r>
            <a:r>
              <a:rPr lang="en-US" sz="2800" dirty="0" smtClean="0"/>
              <a:t>about its fashion products or ideas.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Companies use different types of media to get their message to the customer.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Broadcast Media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Television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Radio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Print Media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Magazine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Newspaper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Directory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Direct Mail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Outdoor (Billboards /Transit)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Online Media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Popup Ads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Banner Ads</a:t>
            </a:r>
          </a:p>
        </p:txBody>
      </p:sp>
      <p:pic>
        <p:nvPicPr>
          <p:cNvPr id="4098" name="Picture 2" descr="http://2.bp.blogspot.com/_GIchwvJ-aNk/TTDjOofNacI/AAAAAAAAYjQ/J-4OM69TGJ0/s1600/banana%2Brepublic%2Blove%2Bpresent%2Bbillboar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199"/>
            <a:ext cx="4495800" cy="337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uiExpand="1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Publicity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Includes </a:t>
            </a:r>
            <a:r>
              <a:rPr lang="en-US" sz="2400" dirty="0"/>
              <a:t>nonpaid messages to the public about a company’s merchandise, activities, or services. 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Press releases/ Press kits: sent out by </a:t>
            </a:r>
            <a:r>
              <a:rPr lang="en-US" sz="2400" dirty="0"/>
              <a:t>some companies to the press with </a:t>
            </a:r>
            <a:r>
              <a:rPr lang="en-US" dirty="0" smtClean="0"/>
              <a:t>information, written </a:t>
            </a:r>
            <a:r>
              <a:rPr lang="en-US" dirty="0"/>
              <a:t>as news stories, </a:t>
            </a:r>
            <a:r>
              <a:rPr lang="en-US" sz="2400" dirty="0"/>
              <a:t>hoping to have it included in news presentations.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Fashion businesses do not have control over the publicity they receive.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5122" name="Picture 2" descr="http://whitehotimage.com/images/lamb.jpg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3668889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uiExpand="1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YC twilight meeting presentation desig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2">
      <a:majorFont>
        <a:latin typeface="Maiandra GD"/>
        <a:ea typeface=""/>
        <a:cs typeface=""/>
      </a:majorFont>
      <a:minorFont>
        <a:latin typeface="Maiandra GD"/>
        <a:ea typeface=""/>
        <a:cs typeface="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NYC twilight meeting presentation design</Template>
  <TotalTime>489</TotalTime>
  <Words>647</Words>
  <Application>Microsoft Office PowerPoint</Application>
  <PresentationFormat>On-screen Show (4:3)</PresentationFormat>
  <Paragraphs>102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NYC twilight meeting presentation design</vt:lpstr>
      <vt:lpstr>Fashion A:  Standard 5</vt:lpstr>
      <vt:lpstr>Objectives</vt:lpstr>
      <vt:lpstr>Types of Fashion Retailers</vt:lpstr>
      <vt:lpstr>Types of Fashion Retailers</vt:lpstr>
      <vt:lpstr>Types Fashion Retailers</vt:lpstr>
      <vt:lpstr>Other Types Fashion Retailing</vt:lpstr>
      <vt:lpstr>Fashion Promotion</vt:lpstr>
      <vt:lpstr>Advertising</vt:lpstr>
      <vt:lpstr>Publicity</vt:lpstr>
      <vt:lpstr>Sales Promotion</vt:lpstr>
      <vt:lpstr>Visual Merchandising</vt:lpstr>
      <vt:lpstr>Visual Merchandising</vt:lpstr>
      <vt:lpstr>Visual Merchandising</vt:lpstr>
      <vt:lpstr>Personal Selling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Fashion A:  Standard 8</dc:title>
  <dc:creator>test</dc:creator>
  <cp:lastModifiedBy>Tori Fishburn</cp:lastModifiedBy>
  <cp:revision>36</cp:revision>
  <dcterms:created xsi:type="dcterms:W3CDTF">2008-08-21T13:39:18Z</dcterms:created>
  <dcterms:modified xsi:type="dcterms:W3CDTF">2013-04-01T18:22:24Z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TC300000631033</vt:lpwstr>
  </property>
</Properties>
</file>