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65" r:id="rId5"/>
    <p:sldId id="264" r:id="rId6"/>
    <p:sldId id="262" r:id="rId7"/>
    <p:sldId id="258" r:id="rId8"/>
    <p:sldId id="259" r:id="rId9"/>
    <p:sldId id="260" r:id="rId10"/>
    <p:sldId id="261"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CC3BD1ED-C054-4BB8-9E25-1A2FAF20E297}" type="datetimeFigureOut">
              <a:rPr lang="en-US" smtClean="0"/>
              <a:t>9/12/2015</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7A2084BF-75A0-41BF-B31C-4D65FF34BDBD}"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3BD1ED-C054-4BB8-9E25-1A2FAF20E297}" type="datetimeFigureOut">
              <a:rPr lang="en-US" smtClean="0"/>
              <a:t>9/12/2015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084BF-75A0-41BF-B31C-4D65FF34BDB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3BD1ED-C054-4BB8-9E25-1A2FAF20E297}" type="datetimeFigureOut">
              <a:rPr lang="en-US" smtClean="0"/>
              <a:t>9/12/2015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084BF-75A0-41BF-B31C-4D65FF34BDBD}"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C3BD1ED-C054-4BB8-9E25-1A2FAF20E297}" type="datetimeFigureOut">
              <a:rPr lang="en-US" smtClean="0"/>
              <a:t>9/12/2015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084BF-75A0-41BF-B31C-4D65FF34BDBD}"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CC3BD1ED-C054-4BB8-9E25-1A2FAF20E297}" type="datetimeFigureOut">
              <a:rPr lang="en-US" smtClean="0"/>
              <a:t>9/12/2015</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7A2084BF-75A0-41BF-B31C-4D65FF34BDBD}"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C3BD1ED-C054-4BB8-9E25-1A2FAF20E297}" type="datetimeFigureOut">
              <a:rPr lang="en-US" smtClean="0"/>
              <a:t>9/12/2015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084BF-75A0-41BF-B31C-4D65FF34BDBD}"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C3BD1ED-C054-4BB8-9E25-1A2FAF20E297}" type="datetimeFigureOut">
              <a:rPr lang="en-US" smtClean="0"/>
              <a:t>9/12/2015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2084BF-75A0-41BF-B31C-4D65FF34BDBD}"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C3BD1ED-C054-4BB8-9E25-1A2FAF20E297}" type="datetimeFigureOut">
              <a:rPr lang="en-US" smtClean="0"/>
              <a:t>9/12/2015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2084BF-75A0-41BF-B31C-4D65FF34BDBD}"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3BD1ED-C054-4BB8-9E25-1A2FAF20E297}" type="datetimeFigureOut">
              <a:rPr lang="en-US" smtClean="0"/>
              <a:t>9/12/2015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2084BF-75A0-41BF-B31C-4D65FF34BDBD}"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C3BD1ED-C054-4BB8-9E25-1A2FAF20E297}" type="datetimeFigureOut">
              <a:rPr lang="en-US" smtClean="0"/>
              <a:t>9/12/2015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084BF-75A0-41BF-B31C-4D65FF34BDBD}"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C3BD1ED-C054-4BB8-9E25-1A2FAF20E297}" type="datetimeFigureOut">
              <a:rPr lang="en-US" smtClean="0"/>
              <a:t>9/12/2015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084BF-75A0-41BF-B31C-4D65FF34BDBD}"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CC3BD1ED-C054-4BB8-9E25-1A2FAF20E297}" type="datetimeFigureOut">
              <a:rPr lang="en-US" smtClean="0"/>
              <a:t>9/12/2015</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7A2084BF-75A0-41BF-B31C-4D65FF34BDBD}"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2" y="0"/>
            <a:ext cx="9149892" cy="6853587"/>
          </a:xfrm>
          <a:prstGeom prst="rect">
            <a:avLst/>
          </a:prstGeom>
        </p:spPr>
      </p:pic>
      <p:sp>
        <p:nvSpPr>
          <p:cNvPr id="3" name="Subtitle 2"/>
          <p:cNvSpPr>
            <a:spLocks noGrp="1"/>
          </p:cNvSpPr>
          <p:nvPr>
            <p:ph type="subTitle" idx="1"/>
          </p:nvPr>
        </p:nvSpPr>
        <p:spPr>
          <a:xfrm>
            <a:off x="1371600" y="3886200"/>
            <a:ext cx="6400800" cy="1981200"/>
          </a:xfrm>
        </p:spPr>
        <p:txBody>
          <a:bodyPr>
            <a:normAutofit/>
          </a:bodyPr>
          <a:lstStyle/>
          <a:p>
            <a:r>
              <a:rPr lang="en-US" b="1" dirty="0" smtClean="0">
                <a:solidFill>
                  <a:srgbClr val="FFFF00"/>
                </a:solidFill>
                <a:effectLst>
                  <a:outerShdw blurRad="38100" dist="38100" dir="2700000" algn="tl">
                    <a:srgbClr val="000000">
                      <a:alpha val="43137"/>
                    </a:srgbClr>
                  </a:outerShdw>
                </a:effectLst>
              </a:rPr>
              <a:t>Created By:</a:t>
            </a:r>
          </a:p>
          <a:p>
            <a:r>
              <a:rPr lang="en-US" b="1" dirty="0" smtClean="0">
                <a:solidFill>
                  <a:srgbClr val="FFFF00"/>
                </a:solidFill>
                <a:effectLst>
                  <a:outerShdw blurRad="38100" dist="38100" dir="2700000" algn="tl">
                    <a:srgbClr val="000000">
                      <a:alpha val="43137"/>
                    </a:srgbClr>
                  </a:outerShdw>
                </a:effectLst>
              </a:rPr>
              <a:t>Mrs. Christine Holt</a:t>
            </a:r>
          </a:p>
          <a:p>
            <a:r>
              <a:rPr lang="en-US" b="1" dirty="0" smtClean="0">
                <a:solidFill>
                  <a:srgbClr val="FFFF00"/>
                </a:solidFill>
                <a:effectLst>
                  <a:outerShdw blurRad="38100" dist="38100" dir="2700000" algn="tl">
                    <a:srgbClr val="000000">
                      <a:alpha val="43137"/>
                    </a:srgbClr>
                  </a:outerShdw>
                </a:effectLst>
              </a:rPr>
              <a:t>FACS Educator</a:t>
            </a:r>
          </a:p>
          <a:p>
            <a:r>
              <a:rPr lang="en-US" b="1" dirty="0" smtClean="0">
                <a:solidFill>
                  <a:srgbClr val="FFFF00"/>
                </a:solidFill>
                <a:effectLst>
                  <a:outerShdw blurRad="38100" dist="38100" dir="2700000" algn="tl">
                    <a:srgbClr val="000000">
                      <a:alpha val="43137"/>
                    </a:srgbClr>
                  </a:outerShdw>
                </a:effectLst>
              </a:rPr>
              <a:t>Westlake High School</a:t>
            </a:r>
            <a:endParaRPr lang="en-US" b="1"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1981200" y="685800"/>
            <a:ext cx="5638800" cy="2800767"/>
          </a:xfrm>
          <a:prstGeom prst="rect">
            <a:avLst/>
          </a:prstGeom>
          <a:noFill/>
        </p:spPr>
        <p:txBody>
          <a:bodyPr wrap="square" rtlCol="0">
            <a:spAutoFit/>
          </a:bodyPr>
          <a:lstStyle/>
          <a:p>
            <a:pPr algn="ctr"/>
            <a:r>
              <a:rPr lang="en-US" sz="8800" b="1" dirty="0" smtClean="0">
                <a:solidFill>
                  <a:srgbClr val="FFFF00"/>
                </a:solidFill>
                <a:effectLst>
                  <a:outerShdw blurRad="38100" dist="38100" dir="2700000" algn="tl">
                    <a:srgbClr val="000000">
                      <a:alpha val="43137"/>
                    </a:srgbClr>
                  </a:outerShdw>
                </a:effectLst>
              </a:rPr>
              <a:t>Textile Fibers</a:t>
            </a:r>
            <a:endParaRPr lang="en-US" sz="8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71682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Cotton</a:t>
            </a:r>
            <a:endParaRPr lang="en-US" sz="4000" dirty="0"/>
          </a:p>
        </p:txBody>
      </p:sp>
      <p:sp>
        <p:nvSpPr>
          <p:cNvPr id="3" name="Content Placeholder 2"/>
          <p:cNvSpPr>
            <a:spLocks noGrp="1"/>
          </p:cNvSpPr>
          <p:nvPr>
            <p:ph sz="quarter" idx="1"/>
          </p:nvPr>
        </p:nvSpPr>
        <p:spPr/>
        <p:txBody>
          <a:bodyPr>
            <a:normAutofit/>
          </a:bodyPr>
          <a:lstStyle/>
          <a:p>
            <a:r>
              <a:rPr lang="en-US" dirty="0" smtClean="0"/>
              <a:t>Cotton is a </a:t>
            </a:r>
            <a:r>
              <a:rPr lang="en-US" u="sng" dirty="0" smtClean="0"/>
              <a:t>natural fiber</a:t>
            </a:r>
            <a:r>
              <a:rPr lang="en-US" dirty="0" smtClean="0"/>
              <a:t> that is obtained from the </a:t>
            </a:r>
            <a:r>
              <a:rPr lang="en-US" u="sng" dirty="0" smtClean="0"/>
              <a:t>cotton plant</a:t>
            </a:r>
            <a:r>
              <a:rPr lang="en-US" dirty="0" smtClean="0"/>
              <a:t>.  It is the </a:t>
            </a:r>
            <a:r>
              <a:rPr lang="en-US" u="sng" dirty="0" smtClean="0"/>
              <a:t>most widely used natural fiber</a:t>
            </a:r>
            <a:r>
              <a:rPr lang="en-US" dirty="0" smtClean="0"/>
              <a:t>.</a:t>
            </a:r>
          </a:p>
          <a:p>
            <a:r>
              <a:rPr lang="en-US" dirty="0" smtClean="0"/>
              <a:t>The cotton plant can grow in any part of the world where the growing season lasts </a:t>
            </a:r>
            <a:r>
              <a:rPr lang="en-US" u="sng" dirty="0" smtClean="0"/>
              <a:t>six or seven months</a:t>
            </a:r>
            <a:r>
              <a:rPr lang="en-US" dirty="0" smtClean="0"/>
              <a:t>.  </a:t>
            </a:r>
            <a:r>
              <a:rPr lang="en-US" u="sng" dirty="0" smtClean="0"/>
              <a:t>China</a:t>
            </a:r>
            <a:r>
              <a:rPr lang="en-US" dirty="0" smtClean="0"/>
              <a:t> leads in cotton production, followed by the </a:t>
            </a:r>
            <a:r>
              <a:rPr lang="en-US" u="sng" dirty="0" smtClean="0"/>
              <a:t>United States and India.</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600" y="3352800"/>
            <a:ext cx="4114800" cy="3087602"/>
          </a:xfrm>
          <a:prstGeom prst="rect">
            <a:avLst/>
          </a:prstGeom>
        </p:spPr>
      </p:pic>
    </p:spTree>
    <p:extLst>
      <p:ext uri="{BB962C8B-B14F-4D97-AF65-F5344CB8AC3E}">
        <p14:creationId xmlns:p14="http://schemas.microsoft.com/office/powerpoint/2010/main" val="1119770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Advantages &amp; Disadvantages of Cotton</a:t>
            </a:r>
            <a:endParaRPr lang="en-US" dirty="0"/>
          </a:p>
        </p:txBody>
      </p:sp>
      <p:sp>
        <p:nvSpPr>
          <p:cNvPr id="5" name="Text Placeholder 4"/>
          <p:cNvSpPr>
            <a:spLocks noGrp="1"/>
          </p:cNvSpPr>
          <p:nvPr>
            <p:ph type="body" idx="1"/>
          </p:nvPr>
        </p:nvSpPr>
        <p:spPr/>
        <p:txBody>
          <a:bodyPr/>
          <a:lstStyle/>
          <a:p>
            <a:r>
              <a:rPr lang="en-US" dirty="0" smtClean="0">
                <a:solidFill>
                  <a:schemeClr val="accent1"/>
                </a:solidFill>
              </a:rPr>
              <a:t>Advantages</a:t>
            </a:r>
            <a:endParaRPr lang="en-US" dirty="0">
              <a:solidFill>
                <a:schemeClr val="accent1"/>
              </a:solidFill>
            </a:endParaRPr>
          </a:p>
        </p:txBody>
      </p:sp>
      <p:sp>
        <p:nvSpPr>
          <p:cNvPr id="7" name="Text Placeholder 6"/>
          <p:cNvSpPr>
            <a:spLocks noGrp="1"/>
          </p:cNvSpPr>
          <p:nvPr>
            <p:ph type="body" sz="half" idx="3"/>
          </p:nvPr>
        </p:nvSpPr>
        <p:spPr/>
        <p:txBody>
          <a:bodyPr/>
          <a:lstStyle/>
          <a:p>
            <a:r>
              <a:rPr lang="en-US" dirty="0" smtClean="0">
                <a:solidFill>
                  <a:schemeClr val="accent1"/>
                </a:solidFill>
              </a:rPr>
              <a:t>Disadvantages</a:t>
            </a:r>
            <a:endParaRPr lang="en-US" dirty="0">
              <a:solidFill>
                <a:schemeClr val="accent1"/>
              </a:solidFill>
            </a:endParaRPr>
          </a:p>
        </p:txBody>
      </p:sp>
      <p:sp>
        <p:nvSpPr>
          <p:cNvPr id="6" name="Content Placeholder 5"/>
          <p:cNvSpPr>
            <a:spLocks noGrp="1"/>
          </p:cNvSpPr>
          <p:nvPr>
            <p:ph sz="quarter" idx="2"/>
          </p:nvPr>
        </p:nvSpPr>
        <p:spPr/>
        <p:txBody>
          <a:bodyPr/>
          <a:lstStyle/>
          <a:p>
            <a:r>
              <a:rPr lang="en-US" u="sng" dirty="0" smtClean="0"/>
              <a:t>Inexpensive</a:t>
            </a:r>
          </a:p>
          <a:p>
            <a:r>
              <a:rPr lang="en-US" u="sng" dirty="0" smtClean="0"/>
              <a:t>Launders Well</a:t>
            </a:r>
          </a:p>
          <a:p>
            <a:r>
              <a:rPr lang="en-US" u="sng" dirty="0" smtClean="0"/>
              <a:t>Soft</a:t>
            </a:r>
          </a:p>
          <a:p>
            <a:r>
              <a:rPr lang="en-US" u="sng" dirty="0" smtClean="0"/>
              <a:t>Hydrophilic—Absorbent</a:t>
            </a:r>
          </a:p>
          <a:p>
            <a:r>
              <a:rPr lang="en-US" u="sng" dirty="0" smtClean="0"/>
              <a:t>Dyes Well</a:t>
            </a:r>
            <a:endParaRPr lang="en-US" u="sng" dirty="0"/>
          </a:p>
        </p:txBody>
      </p:sp>
      <p:sp>
        <p:nvSpPr>
          <p:cNvPr id="8" name="Content Placeholder 7"/>
          <p:cNvSpPr>
            <a:spLocks noGrp="1"/>
          </p:cNvSpPr>
          <p:nvPr>
            <p:ph sz="quarter" idx="4"/>
          </p:nvPr>
        </p:nvSpPr>
        <p:spPr/>
        <p:txBody>
          <a:bodyPr/>
          <a:lstStyle/>
          <a:p>
            <a:r>
              <a:rPr lang="en-US" u="sng" dirty="0" smtClean="0"/>
              <a:t>Wrinkles Easily</a:t>
            </a:r>
          </a:p>
          <a:p>
            <a:r>
              <a:rPr lang="en-US" u="sng" dirty="0" smtClean="0"/>
              <a:t>Soils Easily</a:t>
            </a:r>
          </a:p>
          <a:p>
            <a:r>
              <a:rPr lang="en-US" u="sng" dirty="0" smtClean="0"/>
              <a:t>Mildews is stored damp.</a:t>
            </a:r>
          </a:p>
          <a:p>
            <a:pPr lvl="1"/>
            <a:r>
              <a:rPr lang="en-US" dirty="0" smtClean="0"/>
              <a:t>A discoloration caused by a fungus that grows on the fabric when it is stored moist over a period of time.</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4038600"/>
            <a:ext cx="2667000" cy="2667000"/>
          </a:xfrm>
          <a:prstGeom prst="rect">
            <a:avLst/>
          </a:prstGeom>
        </p:spPr>
      </p:pic>
    </p:spTree>
    <p:extLst>
      <p:ext uri="{BB962C8B-B14F-4D97-AF65-F5344CB8AC3E}">
        <p14:creationId xmlns:p14="http://schemas.microsoft.com/office/powerpoint/2010/main" val="534280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dirty="0" smtClean="0"/>
              <a:t>Flax (Linen)</a:t>
            </a:r>
            <a:endParaRPr lang="en-US" sz="4000" dirty="0"/>
          </a:p>
        </p:txBody>
      </p:sp>
      <p:sp>
        <p:nvSpPr>
          <p:cNvPr id="8" name="Content Placeholder 7"/>
          <p:cNvSpPr>
            <a:spLocks noGrp="1"/>
          </p:cNvSpPr>
          <p:nvPr>
            <p:ph sz="quarter" idx="1"/>
          </p:nvPr>
        </p:nvSpPr>
        <p:spPr/>
        <p:txBody>
          <a:bodyPr/>
          <a:lstStyle/>
          <a:p>
            <a:r>
              <a:rPr lang="en-US" u="sng" dirty="0" smtClean="0"/>
              <a:t>Flax</a:t>
            </a:r>
            <a:r>
              <a:rPr lang="en-US" dirty="0" smtClean="0"/>
              <a:t> is the fiber used to make </a:t>
            </a:r>
            <a:r>
              <a:rPr lang="en-US" u="sng" dirty="0" smtClean="0"/>
              <a:t>linen</a:t>
            </a:r>
            <a:r>
              <a:rPr lang="en-US" dirty="0" smtClean="0"/>
              <a:t> fabric.  It was the first </a:t>
            </a:r>
            <a:r>
              <a:rPr lang="en-US" u="sng" dirty="0" smtClean="0"/>
              <a:t>cellulosic fiber</a:t>
            </a:r>
            <a:r>
              <a:rPr lang="en-US" dirty="0" smtClean="0"/>
              <a:t> used for making fabric.  </a:t>
            </a:r>
          </a:p>
          <a:p>
            <a:r>
              <a:rPr lang="en-US" dirty="0" smtClean="0"/>
              <a:t>The Egyptians grew fields of </a:t>
            </a:r>
            <a:r>
              <a:rPr lang="en-US" u="sng" dirty="0" smtClean="0"/>
              <a:t>flax</a:t>
            </a:r>
            <a:r>
              <a:rPr lang="en-US" dirty="0" smtClean="0"/>
              <a:t> along the Nile River over 4000 years ago and made it into </a:t>
            </a:r>
            <a:r>
              <a:rPr lang="en-US" u="sng" dirty="0" smtClean="0"/>
              <a:t>fine cloth</a:t>
            </a:r>
            <a:r>
              <a:rPr lang="en-US" dirty="0" smtClean="0"/>
              <a:t>.  Pieces of </a:t>
            </a:r>
            <a:r>
              <a:rPr lang="en-US" u="sng" dirty="0" smtClean="0"/>
              <a:t>linen</a:t>
            </a:r>
            <a:r>
              <a:rPr lang="en-US" dirty="0" smtClean="0"/>
              <a:t> have been found in </a:t>
            </a:r>
            <a:r>
              <a:rPr lang="en-US" u="sng" dirty="0" smtClean="0"/>
              <a:t>tombs of the Pharaohs</a:t>
            </a:r>
            <a:r>
              <a:rPr lang="en-US" dirty="0" smtClean="0"/>
              <a:t>.  </a:t>
            </a:r>
            <a:r>
              <a:rPr lang="en-US" u="sng" dirty="0" smtClean="0"/>
              <a:t>Egyptian mummies, wrapped in linen</a:t>
            </a:r>
            <a:r>
              <a:rPr lang="en-US" dirty="0" smtClean="0"/>
              <a:t>, are still seen in museums.  </a:t>
            </a:r>
          </a:p>
          <a:p>
            <a:r>
              <a:rPr lang="en-US" dirty="0" smtClean="0"/>
              <a:t>Today, </a:t>
            </a:r>
            <a:r>
              <a:rPr lang="en-US" u="sng" dirty="0" smtClean="0"/>
              <a:t>Belgium, France, the Netherlands, and Poland</a:t>
            </a:r>
            <a:r>
              <a:rPr lang="en-US" dirty="0" smtClean="0"/>
              <a:t> produce most of the linen fabric. </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2265" y="4267200"/>
            <a:ext cx="2950197" cy="2209800"/>
          </a:xfrm>
          <a:prstGeom prst="rect">
            <a:avLst/>
          </a:prstGeom>
        </p:spPr>
      </p:pic>
    </p:spTree>
    <p:extLst>
      <p:ext uri="{BB962C8B-B14F-4D97-AF65-F5344CB8AC3E}">
        <p14:creationId xmlns:p14="http://schemas.microsoft.com/office/powerpoint/2010/main" val="1206385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Advantages &amp; Disadvantages of Linen</a:t>
            </a:r>
            <a:endParaRPr lang="en-US" dirty="0"/>
          </a:p>
        </p:txBody>
      </p:sp>
      <p:sp>
        <p:nvSpPr>
          <p:cNvPr id="5" name="Text Placeholder 4"/>
          <p:cNvSpPr>
            <a:spLocks noGrp="1"/>
          </p:cNvSpPr>
          <p:nvPr>
            <p:ph type="body" idx="1"/>
          </p:nvPr>
        </p:nvSpPr>
        <p:spPr/>
        <p:txBody>
          <a:bodyPr/>
          <a:lstStyle/>
          <a:p>
            <a:r>
              <a:rPr lang="en-US" dirty="0" smtClean="0">
                <a:solidFill>
                  <a:schemeClr val="accent1"/>
                </a:solidFill>
              </a:rPr>
              <a:t>Advantages</a:t>
            </a:r>
            <a:endParaRPr lang="en-US" dirty="0">
              <a:solidFill>
                <a:schemeClr val="accent1"/>
              </a:solidFill>
            </a:endParaRPr>
          </a:p>
        </p:txBody>
      </p:sp>
      <p:sp>
        <p:nvSpPr>
          <p:cNvPr id="7" name="Text Placeholder 6"/>
          <p:cNvSpPr>
            <a:spLocks noGrp="1"/>
          </p:cNvSpPr>
          <p:nvPr>
            <p:ph type="body" sz="half" idx="3"/>
          </p:nvPr>
        </p:nvSpPr>
        <p:spPr/>
        <p:txBody>
          <a:bodyPr/>
          <a:lstStyle/>
          <a:p>
            <a:r>
              <a:rPr lang="en-US" dirty="0" smtClean="0">
                <a:solidFill>
                  <a:schemeClr val="accent1"/>
                </a:solidFill>
              </a:rPr>
              <a:t>Disadvantages</a:t>
            </a:r>
            <a:endParaRPr lang="en-US" dirty="0">
              <a:solidFill>
                <a:schemeClr val="accent1"/>
              </a:solidFill>
            </a:endParaRPr>
          </a:p>
        </p:txBody>
      </p:sp>
      <p:sp>
        <p:nvSpPr>
          <p:cNvPr id="6" name="Content Placeholder 5"/>
          <p:cNvSpPr>
            <a:spLocks noGrp="1"/>
          </p:cNvSpPr>
          <p:nvPr>
            <p:ph sz="quarter" idx="2"/>
          </p:nvPr>
        </p:nvSpPr>
        <p:spPr/>
        <p:txBody>
          <a:bodyPr/>
          <a:lstStyle/>
          <a:p>
            <a:r>
              <a:rPr lang="en-US" u="sng" dirty="0" smtClean="0"/>
              <a:t>Durability</a:t>
            </a:r>
          </a:p>
          <a:p>
            <a:r>
              <a:rPr lang="en-US" u="sng" dirty="0" smtClean="0"/>
              <a:t>Absorbent</a:t>
            </a:r>
          </a:p>
          <a:p>
            <a:r>
              <a:rPr lang="en-US" u="sng" dirty="0" smtClean="0"/>
              <a:t>Lint Free</a:t>
            </a:r>
          </a:p>
          <a:p>
            <a:r>
              <a:rPr lang="en-US" u="sng" dirty="0" smtClean="0"/>
              <a:t>Harder to soil</a:t>
            </a:r>
          </a:p>
          <a:p>
            <a:endParaRPr lang="en-US" dirty="0"/>
          </a:p>
        </p:txBody>
      </p:sp>
      <p:sp>
        <p:nvSpPr>
          <p:cNvPr id="8" name="Content Placeholder 7"/>
          <p:cNvSpPr>
            <a:spLocks noGrp="1"/>
          </p:cNvSpPr>
          <p:nvPr>
            <p:ph sz="quarter" idx="4"/>
          </p:nvPr>
        </p:nvSpPr>
        <p:spPr/>
        <p:txBody>
          <a:bodyPr/>
          <a:lstStyle/>
          <a:p>
            <a:r>
              <a:rPr lang="en-US" u="sng" dirty="0" smtClean="0"/>
              <a:t>Wrinkles Easily</a:t>
            </a:r>
          </a:p>
          <a:p>
            <a:r>
              <a:rPr lang="en-US" u="sng" dirty="0" smtClean="0"/>
              <a:t>Expensive</a:t>
            </a:r>
            <a:endParaRPr lang="en-US" u="sng"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3505200"/>
            <a:ext cx="3657600" cy="2743200"/>
          </a:xfrm>
          <a:prstGeom prst="rect">
            <a:avLst/>
          </a:prstGeom>
        </p:spPr>
      </p:pic>
    </p:spTree>
    <p:extLst>
      <p:ext uri="{BB962C8B-B14F-4D97-AF65-F5344CB8AC3E}">
        <p14:creationId xmlns:p14="http://schemas.microsoft.com/office/powerpoint/2010/main" val="2440861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dirty="0" smtClean="0"/>
              <a:t>Wool</a:t>
            </a:r>
            <a:endParaRPr lang="en-US" sz="4000" dirty="0"/>
          </a:p>
        </p:txBody>
      </p:sp>
      <p:sp>
        <p:nvSpPr>
          <p:cNvPr id="8" name="Content Placeholder 7"/>
          <p:cNvSpPr>
            <a:spLocks noGrp="1"/>
          </p:cNvSpPr>
          <p:nvPr>
            <p:ph sz="quarter" idx="1"/>
          </p:nvPr>
        </p:nvSpPr>
        <p:spPr/>
        <p:txBody>
          <a:bodyPr/>
          <a:lstStyle/>
          <a:p>
            <a:r>
              <a:rPr lang="en-US" dirty="0" smtClean="0"/>
              <a:t>Wool is made from the </a:t>
            </a:r>
            <a:r>
              <a:rPr lang="en-US" u="sng" dirty="0" smtClean="0"/>
              <a:t>fleece/hair of the sheep or lambs</a:t>
            </a:r>
            <a:r>
              <a:rPr lang="en-US" dirty="0" smtClean="0"/>
              <a:t>.  It is the </a:t>
            </a:r>
            <a:r>
              <a:rPr lang="en-US" u="sng" dirty="0" smtClean="0"/>
              <a:t>most common animal fiber</a:t>
            </a:r>
            <a:r>
              <a:rPr lang="en-US" dirty="0" smtClean="0"/>
              <a:t> people wear today, but its use goes back to early times.  </a:t>
            </a:r>
          </a:p>
          <a:p>
            <a:r>
              <a:rPr lang="en-US" dirty="0" smtClean="0"/>
              <a:t>Crude wool fabrics have been found in the </a:t>
            </a:r>
            <a:r>
              <a:rPr lang="en-US" u="sng" dirty="0" smtClean="0"/>
              <a:t>ruins of the Stone Age</a:t>
            </a:r>
            <a:r>
              <a:rPr lang="en-US" dirty="0" smtClean="0"/>
              <a:t>.  Even then, people knew that the </a:t>
            </a:r>
            <a:r>
              <a:rPr lang="en-US" u="sng" dirty="0" smtClean="0"/>
              <a:t>fleece</a:t>
            </a:r>
            <a:r>
              <a:rPr lang="en-US" dirty="0" smtClean="0"/>
              <a:t> of the sheep was </a:t>
            </a:r>
            <a:r>
              <a:rPr lang="en-US" u="sng" dirty="0" smtClean="0"/>
              <a:t>softer and warmer</a:t>
            </a:r>
            <a:r>
              <a:rPr lang="en-US" dirty="0" smtClean="0"/>
              <a:t> than the skins of other animals.  </a:t>
            </a:r>
          </a:p>
          <a:p>
            <a:r>
              <a:rPr lang="en-US" dirty="0" smtClean="0"/>
              <a:t>Sheep were the </a:t>
            </a:r>
            <a:r>
              <a:rPr lang="en-US" u="sng" dirty="0" smtClean="0"/>
              <a:t>first animals</a:t>
            </a:r>
            <a:r>
              <a:rPr lang="en-US" dirty="0" smtClean="0"/>
              <a:t> to be </a:t>
            </a:r>
            <a:r>
              <a:rPr lang="en-US" u="sng" dirty="0" smtClean="0"/>
              <a:t>domesticated</a:t>
            </a:r>
            <a:r>
              <a:rPr lang="en-US" dirty="0" smtClean="0"/>
              <a:t> and raised for </a:t>
            </a:r>
            <a:r>
              <a:rPr lang="en-US" u="sng" dirty="0" smtClean="0"/>
              <a:t>their fleece</a:t>
            </a:r>
            <a:r>
              <a:rPr lang="en-US" dirty="0" smtClean="0"/>
              <a:t>.</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4648200"/>
            <a:ext cx="3124200" cy="2071480"/>
          </a:xfrm>
          <a:prstGeom prst="rect">
            <a:avLst/>
          </a:prstGeom>
        </p:spPr>
      </p:pic>
    </p:spTree>
    <p:extLst>
      <p:ext uri="{BB962C8B-B14F-4D97-AF65-F5344CB8AC3E}">
        <p14:creationId xmlns:p14="http://schemas.microsoft.com/office/powerpoint/2010/main" val="4187584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Advantages &amp; Disadvantages of Wool</a:t>
            </a:r>
            <a:endParaRPr lang="en-US" dirty="0"/>
          </a:p>
        </p:txBody>
      </p:sp>
      <p:sp>
        <p:nvSpPr>
          <p:cNvPr id="5" name="Text Placeholder 4"/>
          <p:cNvSpPr>
            <a:spLocks noGrp="1"/>
          </p:cNvSpPr>
          <p:nvPr>
            <p:ph type="body" idx="1"/>
          </p:nvPr>
        </p:nvSpPr>
        <p:spPr/>
        <p:txBody>
          <a:bodyPr/>
          <a:lstStyle/>
          <a:p>
            <a:r>
              <a:rPr lang="en-US" dirty="0" smtClean="0">
                <a:solidFill>
                  <a:schemeClr val="accent1"/>
                </a:solidFill>
              </a:rPr>
              <a:t>Advantages</a:t>
            </a:r>
            <a:endParaRPr lang="en-US" dirty="0">
              <a:solidFill>
                <a:schemeClr val="accent1"/>
              </a:solidFill>
            </a:endParaRPr>
          </a:p>
        </p:txBody>
      </p:sp>
      <p:sp>
        <p:nvSpPr>
          <p:cNvPr id="7" name="Text Placeholder 6"/>
          <p:cNvSpPr>
            <a:spLocks noGrp="1"/>
          </p:cNvSpPr>
          <p:nvPr>
            <p:ph type="body" sz="half" idx="3"/>
          </p:nvPr>
        </p:nvSpPr>
        <p:spPr/>
        <p:txBody>
          <a:bodyPr/>
          <a:lstStyle/>
          <a:p>
            <a:r>
              <a:rPr lang="en-US" dirty="0" smtClean="0">
                <a:solidFill>
                  <a:schemeClr val="accent1"/>
                </a:solidFill>
              </a:rPr>
              <a:t>Disadvantages</a:t>
            </a:r>
            <a:endParaRPr lang="en-US" dirty="0">
              <a:solidFill>
                <a:schemeClr val="accent1"/>
              </a:solidFill>
            </a:endParaRPr>
          </a:p>
        </p:txBody>
      </p:sp>
      <p:sp>
        <p:nvSpPr>
          <p:cNvPr id="6" name="Content Placeholder 5"/>
          <p:cNvSpPr>
            <a:spLocks noGrp="1"/>
          </p:cNvSpPr>
          <p:nvPr>
            <p:ph sz="quarter" idx="2"/>
          </p:nvPr>
        </p:nvSpPr>
        <p:spPr/>
        <p:txBody>
          <a:bodyPr/>
          <a:lstStyle/>
          <a:p>
            <a:r>
              <a:rPr lang="en-US" u="sng" dirty="0" smtClean="0"/>
              <a:t>Warmest Natural Fiber</a:t>
            </a:r>
          </a:p>
          <a:p>
            <a:r>
              <a:rPr lang="en-US" u="sng" dirty="0" smtClean="0"/>
              <a:t>Natural Insulator</a:t>
            </a:r>
          </a:p>
          <a:p>
            <a:r>
              <a:rPr lang="en-US" u="sng" dirty="0" smtClean="0"/>
              <a:t>Strong and Durable</a:t>
            </a:r>
          </a:p>
          <a:p>
            <a:r>
              <a:rPr lang="en-US" u="sng" dirty="0" smtClean="0"/>
              <a:t>Lightweight</a:t>
            </a:r>
          </a:p>
          <a:p>
            <a:r>
              <a:rPr lang="en-US" u="sng" dirty="0" smtClean="0"/>
              <a:t>Absorbent</a:t>
            </a:r>
          </a:p>
          <a:p>
            <a:r>
              <a:rPr lang="en-US" u="sng" dirty="0" smtClean="0"/>
              <a:t>Wrinkle-Resistance</a:t>
            </a:r>
          </a:p>
          <a:p>
            <a:r>
              <a:rPr lang="en-US" u="sng" dirty="0" smtClean="0"/>
              <a:t>Fire </a:t>
            </a:r>
            <a:r>
              <a:rPr lang="en-US" u="sng" dirty="0" smtClean="0"/>
              <a:t>Retardant</a:t>
            </a:r>
            <a:endParaRPr lang="en-US" u="sng" dirty="0" smtClean="0"/>
          </a:p>
        </p:txBody>
      </p:sp>
      <p:sp>
        <p:nvSpPr>
          <p:cNvPr id="8" name="Content Placeholder 7"/>
          <p:cNvSpPr>
            <a:spLocks noGrp="1"/>
          </p:cNvSpPr>
          <p:nvPr>
            <p:ph sz="quarter" idx="4"/>
          </p:nvPr>
        </p:nvSpPr>
        <p:spPr/>
        <p:txBody>
          <a:bodyPr/>
          <a:lstStyle/>
          <a:p>
            <a:r>
              <a:rPr lang="en-US" u="sng" dirty="0" smtClean="0"/>
              <a:t>Shrinks easily</a:t>
            </a:r>
          </a:p>
          <a:p>
            <a:r>
              <a:rPr lang="en-US" u="sng" dirty="0" smtClean="0"/>
              <a:t>Requires dry cleaning.</a:t>
            </a:r>
          </a:p>
          <a:p>
            <a:r>
              <a:rPr lang="en-US" u="sng" dirty="0" smtClean="0"/>
              <a:t>Expensive</a:t>
            </a:r>
            <a:endParaRPr lang="en-US" u="sng"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3962399"/>
            <a:ext cx="3124200" cy="2763833"/>
          </a:xfrm>
          <a:prstGeom prst="rect">
            <a:avLst/>
          </a:prstGeom>
        </p:spPr>
      </p:pic>
    </p:spTree>
    <p:extLst>
      <p:ext uri="{BB962C8B-B14F-4D97-AF65-F5344CB8AC3E}">
        <p14:creationId xmlns:p14="http://schemas.microsoft.com/office/powerpoint/2010/main" val="3848807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dirty="0" smtClean="0"/>
              <a:t>Silk</a:t>
            </a:r>
            <a:endParaRPr lang="en-US" sz="4000" dirty="0"/>
          </a:p>
        </p:txBody>
      </p:sp>
      <p:sp>
        <p:nvSpPr>
          <p:cNvPr id="8" name="Content Placeholder 7"/>
          <p:cNvSpPr>
            <a:spLocks noGrp="1"/>
          </p:cNvSpPr>
          <p:nvPr>
            <p:ph sz="quarter" idx="1"/>
          </p:nvPr>
        </p:nvSpPr>
        <p:spPr/>
        <p:txBody>
          <a:bodyPr/>
          <a:lstStyle/>
          <a:p>
            <a:r>
              <a:rPr lang="en-US" dirty="0" smtClean="0"/>
              <a:t>Silk is a protein fiber that comes from </a:t>
            </a:r>
            <a:r>
              <a:rPr lang="en-US" u="sng" dirty="0" smtClean="0"/>
              <a:t>the cocoons of silkworms</a:t>
            </a:r>
            <a:r>
              <a:rPr lang="en-US" dirty="0" smtClean="0"/>
              <a:t>.  Manufactures </a:t>
            </a:r>
            <a:r>
              <a:rPr lang="en-US" u="sng" dirty="0" smtClean="0"/>
              <a:t>unwind the cocoons</a:t>
            </a:r>
            <a:r>
              <a:rPr lang="en-US" dirty="0" smtClean="0"/>
              <a:t> to obtain the fiber.  The silk fiber is the </a:t>
            </a:r>
            <a:r>
              <a:rPr lang="en-US" u="sng" dirty="0" smtClean="0"/>
              <a:t>longest natural fiber</a:t>
            </a:r>
            <a:r>
              <a:rPr lang="en-US" dirty="0" smtClean="0"/>
              <a:t>, sometimes reaching a </a:t>
            </a:r>
            <a:r>
              <a:rPr lang="en-US" u="sng" dirty="0" smtClean="0"/>
              <a:t>thousand yards or more</a:t>
            </a:r>
            <a:r>
              <a:rPr lang="en-US" dirty="0" smtClean="0"/>
              <a:t>.</a:t>
            </a:r>
          </a:p>
          <a:p>
            <a:r>
              <a:rPr lang="en-US" u="sng" dirty="0" smtClean="0"/>
              <a:t>Japan</a:t>
            </a:r>
            <a:r>
              <a:rPr lang="en-US" dirty="0" smtClean="0"/>
              <a:t> is the leading producer of raw silk today.  </a:t>
            </a:r>
            <a:r>
              <a:rPr lang="en-US" u="sng" dirty="0" smtClean="0"/>
              <a:t>China, Italy, France, and India</a:t>
            </a:r>
            <a:r>
              <a:rPr lang="en-US" dirty="0" smtClean="0"/>
              <a:t> also produce large amounts of silk.  The </a:t>
            </a:r>
            <a:r>
              <a:rPr lang="en-US" u="sng" dirty="0" smtClean="0"/>
              <a:t>United States</a:t>
            </a:r>
            <a:r>
              <a:rPr lang="en-US" dirty="0" smtClean="0"/>
              <a:t> does not produce raw silk because of the high cost of labor.  However, it is the </a:t>
            </a:r>
            <a:r>
              <a:rPr lang="en-US" u="sng" dirty="0" smtClean="0"/>
              <a:t>world’s largest manufacturer</a:t>
            </a:r>
            <a:r>
              <a:rPr lang="en-US" dirty="0" smtClean="0"/>
              <a:t> of silk products.</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0764" y="4648199"/>
            <a:ext cx="3200400" cy="2056257"/>
          </a:xfrm>
          <a:prstGeom prst="rect">
            <a:avLst/>
          </a:prstGeom>
        </p:spPr>
      </p:pic>
    </p:spTree>
    <p:extLst>
      <p:ext uri="{BB962C8B-B14F-4D97-AF65-F5344CB8AC3E}">
        <p14:creationId xmlns:p14="http://schemas.microsoft.com/office/powerpoint/2010/main" val="344101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Advantages &amp; Disadvantages of Silk</a:t>
            </a:r>
            <a:endParaRPr lang="en-US" dirty="0"/>
          </a:p>
        </p:txBody>
      </p:sp>
      <p:sp>
        <p:nvSpPr>
          <p:cNvPr id="5" name="Text Placeholder 4"/>
          <p:cNvSpPr>
            <a:spLocks noGrp="1"/>
          </p:cNvSpPr>
          <p:nvPr>
            <p:ph type="body" idx="1"/>
          </p:nvPr>
        </p:nvSpPr>
        <p:spPr/>
        <p:txBody>
          <a:bodyPr/>
          <a:lstStyle/>
          <a:p>
            <a:r>
              <a:rPr lang="en-US" dirty="0" smtClean="0">
                <a:solidFill>
                  <a:schemeClr val="accent1"/>
                </a:solidFill>
              </a:rPr>
              <a:t>Advantages</a:t>
            </a:r>
            <a:endParaRPr lang="en-US" dirty="0">
              <a:solidFill>
                <a:schemeClr val="accent1"/>
              </a:solidFill>
            </a:endParaRPr>
          </a:p>
        </p:txBody>
      </p:sp>
      <p:sp>
        <p:nvSpPr>
          <p:cNvPr id="7" name="Text Placeholder 6"/>
          <p:cNvSpPr>
            <a:spLocks noGrp="1"/>
          </p:cNvSpPr>
          <p:nvPr>
            <p:ph type="body" sz="half" idx="3"/>
          </p:nvPr>
        </p:nvSpPr>
        <p:spPr/>
        <p:txBody>
          <a:bodyPr/>
          <a:lstStyle/>
          <a:p>
            <a:r>
              <a:rPr lang="en-US" dirty="0" smtClean="0">
                <a:solidFill>
                  <a:schemeClr val="accent1"/>
                </a:solidFill>
              </a:rPr>
              <a:t>Disadvantages</a:t>
            </a:r>
            <a:endParaRPr lang="en-US" dirty="0">
              <a:solidFill>
                <a:schemeClr val="accent1"/>
              </a:solidFill>
            </a:endParaRPr>
          </a:p>
        </p:txBody>
      </p:sp>
      <p:sp>
        <p:nvSpPr>
          <p:cNvPr id="6" name="Content Placeholder 5"/>
          <p:cNvSpPr>
            <a:spLocks noGrp="1"/>
          </p:cNvSpPr>
          <p:nvPr>
            <p:ph sz="quarter" idx="2"/>
          </p:nvPr>
        </p:nvSpPr>
        <p:spPr/>
        <p:txBody>
          <a:bodyPr/>
          <a:lstStyle/>
          <a:p>
            <a:r>
              <a:rPr lang="en-US" u="sng" dirty="0" smtClean="0"/>
              <a:t>One of the strongest fibers.</a:t>
            </a:r>
          </a:p>
          <a:p>
            <a:r>
              <a:rPr lang="en-US" u="sng" dirty="0" smtClean="0"/>
              <a:t>Has a natural shine or luster giving fabrics a luxurious look.</a:t>
            </a:r>
          </a:p>
          <a:p>
            <a:r>
              <a:rPr lang="en-US" u="sng" dirty="0" smtClean="0"/>
              <a:t>Very Elastic</a:t>
            </a:r>
          </a:p>
          <a:p>
            <a:r>
              <a:rPr lang="en-US" u="sng" dirty="0" smtClean="0"/>
              <a:t>Resists Wrinkling</a:t>
            </a:r>
          </a:p>
          <a:p>
            <a:r>
              <a:rPr lang="en-US" u="sng" dirty="0" smtClean="0"/>
              <a:t>So smooth that dirt doesn't cling to it.</a:t>
            </a:r>
            <a:endParaRPr lang="en-US" u="sng" dirty="0"/>
          </a:p>
        </p:txBody>
      </p:sp>
      <p:sp>
        <p:nvSpPr>
          <p:cNvPr id="8" name="Content Placeholder 7"/>
          <p:cNvSpPr>
            <a:spLocks noGrp="1"/>
          </p:cNvSpPr>
          <p:nvPr>
            <p:ph sz="quarter" idx="4"/>
          </p:nvPr>
        </p:nvSpPr>
        <p:spPr/>
        <p:txBody>
          <a:bodyPr/>
          <a:lstStyle/>
          <a:p>
            <a:r>
              <a:rPr lang="en-US" u="sng" dirty="0" smtClean="0"/>
              <a:t>Hard to wash, usually requires dry cleaning.</a:t>
            </a:r>
          </a:p>
          <a:p>
            <a:r>
              <a:rPr lang="en-US" u="sng" dirty="0" smtClean="0"/>
              <a:t>Expensive</a:t>
            </a:r>
          </a:p>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3632403"/>
            <a:ext cx="4448175" cy="2968421"/>
          </a:xfrm>
          <a:prstGeom prst="rect">
            <a:avLst/>
          </a:prstGeom>
        </p:spPr>
      </p:pic>
    </p:spTree>
    <p:extLst>
      <p:ext uri="{BB962C8B-B14F-4D97-AF65-F5344CB8AC3E}">
        <p14:creationId xmlns:p14="http://schemas.microsoft.com/office/powerpoint/2010/main" val="1404433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27"/>
            <a:ext cx="9149892" cy="6853587"/>
          </a:xfrm>
          <a:prstGeom prst="rect">
            <a:avLst/>
          </a:prstGeom>
        </p:spPr>
      </p:pic>
      <p:sp>
        <p:nvSpPr>
          <p:cNvPr id="8" name="Subtitle 7"/>
          <p:cNvSpPr>
            <a:spLocks noGrp="1"/>
          </p:cNvSpPr>
          <p:nvPr>
            <p:ph type="subTitle" idx="1"/>
          </p:nvPr>
        </p:nvSpPr>
        <p:spPr>
          <a:xfrm>
            <a:off x="1295400" y="2590800"/>
            <a:ext cx="6858000" cy="2133600"/>
          </a:xfrm>
        </p:spPr>
        <p:txBody>
          <a:bodyPr>
            <a:normAutofit lnSpcReduction="10000"/>
          </a:bodyPr>
          <a:lstStyle/>
          <a:p>
            <a:pPr algn="ctr"/>
            <a:r>
              <a:rPr lang="en-US" sz="7000" b="1" dirty="0" smtClean="0">
                <a:solidFill>
                  <a:srgbClr val="FFFF00"/>
                </a:solidFill>
                <a:effectLst>
                  <a:outerShdw blurRad="38100" dist="38100" dir="2700000" algn="tl">
                    <a:srgbClr val="000000">
                      <a:alpha val="43137"/>
                    </a:srgbClr>
                  </a:outerShdw>
                </a:effectLst>
                <a:latin typeface="+mn-lt"/>
              </a:rPr>
              <a:t>Manufactured Fibers</a:t>
            </a:r>
            <a:endParaRPr lang="en-US" sz="7000" b="1" dirty="0">
              <a:solidFill>
                <a:srgbClr val="FFFF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814807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Manufactured Fibers</a:t>
            </a:r>
            <a:endParaRPr lang="en-US" sz="4000" dirty="0"/>
          </a:p>
        </p:txBody>
      </p:sp>
      <p:sp>
        <p:nvSpPr>
          <p:cNvPr id="3" name="Content Placeholder 2"/>
          <p:cNvSpPr>
            <a:spLocks noGrp="1"/>
          </p:cNvSpPr>
          <p:nvPr>
            <p:ph sz="quarter" idx="1"/>
          </p:nvPr>
        </p:nvSpPr>
        <p:spPr/>
        <p:txBody>
          <a:bodyPr/>
          <a:lstStyle/>
          <a:p>
            <a:r>
              <a:rPr lang="en-US" dirty="0" smtClean="0"/>
              <a:t>Rayon was the </a:t>
            </a:r>
            <a:r>
              <a:rPr lang="en-US" u="sng" dirty="0" smtClean="0"/>
              <a:t>first commercially</a:t>
            </a:r>
            <a:r>
              <a:rPr lang="en-US" dirty="0" smtClean="0"/>
              <a:t> produced fiber.  It was followed by </a:t>
            </a:r>
            <a:r>
              <a:rPr lang="en-US" u="sng" dirty="0" smtClean="0"/>
              <a:t>acetate</a:t>
            </a:r>
            <a:r>
              <a:rPr lang="en-US" dirty="0" smtClean="0"/>
              <a:t>.  These fibers are made from </a:t>
            </a:r>
            <a:r>
              <a:rPr lang="en-US" u="sng" dirty="0" smtClean="0"/>
              <a:t>cellulose, the fibrous substance in plant life</a:t>
            </a:r>
            <a:r>
              <a:rPr lang="en-US" dirty="0" smtClean="0"/>
              <a:t>.  They are called </a:t>
            </a:r>
            <a:r>
              <a:rPr lang="en-US" u="sng" dirty="0" smtClean="0"/>
              <a:t>cellulosic</a:t>
            </a:r>
            <a:r>
              <a:rPr lang="en-US" dirty="0" smtClean="0"/>
              <a:t> fibers.</a:t>
            </a:r>
          </a:p>
          <a:p>
            <a:r>
              <a:rPr lang="en-US" dirty="0" smtClean="0"/>
              <a:t>Combining molecules of </a:t>
            </a:r>
            <a:r>
              <a:rPr lang="en-US" u="sng" dirty="0" smtClean="0"/>
              <a:t>nitrogen, oxygen, hydrogen, and carbon</a:t>
            </a:r>
            <a:r>
              <a:rPr lang="en-US" dirty="0" smtClean="0"/>
              <a:t> makes most other manufactured fibers.  The molecules are linked in various ways to form </a:t>
            </a:r>
            <a:r>
              <a:rPr lang="en-US" u="sng" dirty="0" smtClean="0"/>
              <a:t>chemical compounds called polymers</a:t>
            </a:r>
            <a:r>
              <a:rPr lang="en-US" dirty="0" smtClean="0"/>
              <a:t>.  These manufactured fibers are called </a:t>
            </a:r>
            <a:r>
              <a:rPr lang="en-US" u="sng" dirty="0" smtClean="0"/>
              <a:t>synthetic fibers</a:t>
            </a:r>
            <a:r>
              <a:rPr lang="en-US" dirty="0" smtClean="0"/>
              <a:t> since they are made from </a:t>
            </a:r>
            <a:r>
              <a:rPr lang="en-US" u="sng" dirty="0" smtClean="0"/>
              <a:t>chemicals</a:t>
            </a:r>
            <a:r>
              <a:rPr lang="en-US" dirty="0" smtClean="0"/>
              <a:t>.</a:t>
            </a:r>
            <a:endParaRPr lang="en-US" dirty="0"/>
          </a:p>
        </p:txBody>
      </p:sp>
    </p:spTree>
    <p:extLst>
      <p:ext uri="{BB962C8B-B14F-4D97-AF65-F5344CB8AC3E}">
        <p14:creationId xmlns:p14="http://schemas.microsoft.com/office/powerpoint/2010/main" val="2621602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What are Fibers?</a:t>
            </a:r>
            <a:endParaRPr lang="en-US" sz="4800" dirty="0"/>
          </a:p>
        </p:txBody>
      </p:sp>
      <p:sp>
        <p:nvSpPr>
          <p:cNvPr id="3" name="Content Placeholder 2"/>
          <p:cNvSpPr>
            <a:spLocks noGrp="1"/>
          </p:cNvSpPr>
          <p:nvPr>
            <p:ph sz="quarter" idx="1"/>
          </p:nvPr>
        </p:nvSpPr>
        <p:spPr/>
        <p:txBody>
          <a:bodyPr>
            <a:normAutofit lnSpcReduction="10000"/>
          </a:bodyPr>
          <a:lstStyle/>
          <a:p>
            <a:r>
              <a:rPr lang="en-US" sz="4000" dirty="0" smtClean="0"/>
              <a:t>Fibers are the </a:t>
            </a:r>
            <a:r>
              <a:rPr lang="en-US" sz="4000" u="sng" dirty="0" smtClean="0"/>
              <a:t>basic units</a:t>
            </a:r>
            <a:r>
              <a:rPr lang="en-US" sz="4000" dirty="0" smtClean="0"/>
              <a:t> of all </a:t>
            </a:r>
            <a:r>
              <a:rPr lang="en-US" sz="4000" u="sng" dirty="0" smtClean="0"/>
              <a:t>textiles</a:t>
            </a:r>
            <a:r>
              <a:rPr lang="en-US" sz="4000" dirty="0" smtClean="0"/>
              <a:t>.   Textiles are a </a:t>
            </a:r>
            <a:r>
              <a:rPr lang="en-US" sz="4000" u="sng" dirty="0" smtClean="0"/>
              <a:t>form of cloth or fabric</a:t>
            </a:r>
            <a:r>
              <a:rPr lang="en-US" sz="4000" dirty="0" smtClean="0"/>
              <a:t> from which clothing and other items are made. </a:t>
            </a:r>
            <a:r>
              <a:rPr lang="en-US" sz="4000" dirty="0"/>
              <a:t>F</a:t>
            </a:r>
            <a:r>
              <a:rPr lang="en-US" sz="4000" dirty="0" smtClean="0"/>
              <a:t>ibers are put together to form a </a:t>
            </a:r>
            <a:r>
              <a:rPr lang="en-US" sz="4000" u="sng" dirty="0" smtClean="0"/>
              <a:t>continuous strand</a:t>
            </a:r>
            <a:r>
              <a:rPr lang="en-US" sz="4000" dirty="0" smtClean="0"/>
              <a:t>, making a </a:t>
            </a:r>
            <a:r>
              <a:rPr lang="en-US" sz="4000" u="sng" dirty="0" smtClean="0"/>
              <a:t>yarn</a:t>
            </a:r>
            <a:r>
              <a:rPr lang="en-US" sz="4000" dirty="0"/>
              <a:t>.</a:t>
            </a:r>
            <a:r>
              <a:rPr lang="en-US" sz="4000" dirty="0" smtClean="0"/>
              <a:t>  </a:t>
            </a:r>
            <a:r>
              <a:rPr lang="en-US" sz="4000" u="sng" dirty="0" smtClean="0"/>
              <a:t>Yarns</a:t>
            </a:r>
            <a:r>
              <a:rPr lang="en-US" sz="4000" dirty="0" smtClean="0"/>
              <a:t> are </a:t>
            </a:r>
            <a:r>
              <a:rPr lang="en-US" sz="4000" u="sng" dirty="0" smtClean="0"/>
              <a:t>woven or knitted</a:t>
            </a:r>
            <a:r>
              <a:rPr lang="en-US" sz="4000" dirty="0" smtClean="0"/>
              <a:t> together to make fabrics.</a:t>
            </a:r>
          </a:p>
          <a:p>
            <a:pPr marL="0" indent="0">
              <a:buNone/>
            </a:pPr>
            <a:endParaRPr lang="en-US" sz="3200" dirty="0"/>
          </a:p>
        </p:txBody>
      </p:sp>
    </p:spTree>
    <p:extLst>
      <p:ext uri="{BB962C8B-B14F-4D97-AF65-F5344CB8AC3E}">
        <p14:creationId xmlns:p14="http://schemas.microsoft.com/office/powerpoint/2010/main" val="3071347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Manufactured Fibers are Made</a:t>
            </a:r>
            <a:endParaRPr lang="en-US" dirty="0"/>
          </a:p>
        </p:txBody>
      </p:sp>
      <p:sp>
        <p:nvSpPr>
          <p:cNvPr id="3" name="Content Placeholder 2"/>
          <p:cNvSpPr>
            <a:spLocks noGrp="1"/>
          </p:cNvSpPr>
          <p:nvPr>
            <p:ph sz="quarter" idx="1"/>
          </p:nvPr>
        </p:nvSpPr>
        <p:spPr/>
        <p:txBody>
          <a:bodyPr/>
          <a:lstStyle/>
          <a:p>
            <a:r>
              <a:rPr lang="en-US" dirty="0" smtClean="0"/>
              <a:t>The raw materials and chemicals used to make manufactured fibers can vary.  They all go through the same basic steps before they become fibers:</a:t>
            </a:r>
          </a:p>
          <a:p>
            <a:pPr marL="731520" lvl="1" indent="-457200">
              <a:buFont typeface="+mj-lt"/>
              <a:buAutoNum type="arabicPeriod"/>
            </a:pPr>
            <a:r>
              <a:rPr lang="en-US" u="sng" dirty="0" smtClean="0"/>
              <a:t>The solid raw material is changed to a liquid.</a:t>
            </a:r>
          </a:p>
          <a:p>
            <a:pPr marL="731520" lvl="1" indent="-457200">
              <a:buFont typeface="+mj-lt"/>
              <a:buAutoNum type="arabicPeriod"/>
            </a:pPr>
            <a:r>
              <a:rPr lang="en-US" u="sng" dirty="0" smtClean="0"/>
              <a:t>The liquid is extruded (forced or pushed) throughout a spinneret—a small nozzle with many tiny holes, similar to a bathroom showerhead.</a:t>
            </a:r>
          </a:p>
          <a:p>
            <a:pPr marL="731520" lvl="1" indent="-457200">
              <a:buFont typeface="+mj-lt"/>
              <a:buAutoNum type="arabicPeriod"/>
            </a:pPr>
            <a:r>
              <a:rPr lang="en-US" u="sng" dirty="0" smtClean="0"/>
              <a:t>The liquid hardens in the form of a fiber often called a filament.  A filament is a continuous strand of fiber.   Any manufactured fiber can be made in filament form.</a:t>
            </a:r>
          </a:p>
          <a:p>
            <a:pPr marL="1005840" lvl="2" indent="-457200">
              <a:buFont typeface="Wingdings" panose="05000000000000000000" pitchFamily="2" charset="2"/>
              <a:buChar char="§"/>
            </a:pPr>
            <a:r>
              <a:rPr lang="en-US" dirty="0" smtClean="0"/>
              <a:t>Silk is the only natural fiber that comes in a filament form.</a:t>
            </a:r>
          </a:p>
          <a:p>
            <a:pPr marL="1005840" lvl="2" indent="-457200">
              <a:buFont typeface="Wingdings" panose="05000000000000000000" pitchFamily="2" charset="2"/>
              <a:buChar char="§"/>
            </a:pPr>
            <a:r>
              <a:rPr lang="en-US" dirty="0" smtClean="0"/>
              <a:t>Other natural fibers are short and are called staple fibers.</a:t>
            </a:r>
            <a:endParaRPr lang="en-US" dirty="0"/>
          </a:p>
        </p:txBody>
      </p:sp>
    </p:spTree>
    <p:extLst>
      <p:ext uri="{BB962C8B-B14F-4D97-AF65-F5344CB8AC3E}">
        <p14:creationId xmlns:p14="http://schemas.microsoft.com/office/powerpoint/2010/main" val="571505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990600"/>
          </a:xfrm>
        </p:spPr>
        <p:txBody>
          <a:bodyPr>
            <a:normAutofit fontScale="90000"/>
          </a:bodyPr>
          <a:lstStyle/>
          <a:p>
            <a:r>
              <a:rPr lang="en-US" sz="4000" dirty="0" smtClean="0"/>
              <a:t>How Manufactured Fibers are Made (2)</a:t>
            </a:r>
            <a:endParaRPr lang="en-US" sz="4000"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31537" y="2133600"/>
            <a:ext cx="8926286" cy="3124200"/>
          </a:xfrm>
        </p:spPr>
      </p:pic>
    </p:spTree>
    <p:extLst>
      <p:ext uri="{BB962C8B-B14F-4D97-AF65-F5344CB8AC3E}">
        <p14:creationId xmlns:p14="http://schemas.microsoft.com/office/powerpoint/2010/main" val="1748427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dirty="0" smtClean="0"/>
              <a:t>Rayon</a:t>
            </a:r>
            <a:endParaRPr lang="en-US" sz="4000" dirty="0"/>
          </a:p>
        </p:txBody>
      </p:sp>
      <p:sp>
        <p:nvSpPr>
          <p:cNvPr id="8" name="Content Placeholder 7"/>
          <p:cNvSpPr>
            <a:spLocks noGrp="1"/>
          </p:cNvSpPr>
          <p:nvPr>
            <p:ph sz="quarter" idx="1"/>
          </p:nvPr>
        </p:nvSpPr>
        <p:spPr/>
        <p:txBody>
          <a:bodyPr/>
          <a:lstStyle/>
          <a:p>
            <a:r>
              <a:rPr lang="en-US" dirty="0"/>
              <a:t>Rayon is a manufactured </a:t>
            </a:r>
            <a:r>
              <a:rPr lang="en-US" u="sng" dirty="0"/>
              <a:t>regenerated cellulose</a:t>
            </a:r>
            <a:r>
              <a:rPr lang="en-US" dirty="0"/>
              <a:t> fiber. It is made from purified cellulose, primarily from </a:t>
            </a:r>
            <a:r>
              <a:rPr lang="en-US" u="sng" dirty="0"/>
              <a:t>wood pulp</a:t>
            </a:r>
            <a:r>
              <a:rPr lang="en-US" dirty="0"/>
              <a:t>, which is </a:t>
            </a:r>
            <a:r>
              <a:rPr lang="en-US" u="sng" dirty="0"/>
              <a:t>chemically converted into a soluble compound</a:t>
            </a:r>
            <a:r>
              <a:rPr lang="en-US" dirty="0"/>
              <a:t>.</a:t>
            </a:r>
          </a:p>
          <a:p>
            <a:r>
              <a:rPr lang="en-US" dirty="0" smtClean="0"/>
              <a:t>Has many of the same characteristics as </a:t>
            </a:r>
            <a:r>
              <a:rPr lang="en-US" u="sng" dirty="0" smtClean="0"/>
              <a:t>cotton</a:t>
            </a:r>
            <a:r>
              <a:rPr lang="en-US" dirty="0" smtClean="0"/>
              <a:t>.  It was the </a:t>
            </a:r>
            <a:r>
              <a:rPr lang="en-US" u="sng" dirty="0" smtClean="0"/>
              <a:t>first manufactured fiber</a:t>
            </a:r>
            <a:r>
              <a:rPr lang="en-US" dirty="0" smtClean="0"/>
              <a:t>.  Often found in </a:t>
            </a:r>
            <a:r>
              <a:rPr lang="en-US" u="sng" dirty="0" smtClean="0"/>
              <a:t>lingerie, shirts, blouses, dresses, slacks, coats, and work clothes</a:t>
            </a:r>
            <a:r>
              <a:rPr lang="en-US" dirty="0" smtClean="0"/>
              <a:t>.</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3924300"/>
            <a:ext cx="4724400" cy="2659488"/>
          </a:xfrm>
          <a:prstGeom prst="rect">
            <a:avLst/>
          </a:prstGeom>
        </p:spPr>
      </p:pic>
    </p:spTree>
    <p:extLst>
      <p:ext uri="{BB962C8B-B14F-4D97-AF65-F5344CB8AC3E}">
        <p14:creationId xmlns:p14="http://schemas.microsoft.com/office/powerpoint/2010/main" val="1846223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Advantages &amp; Disadvantages Rayon</a:t>
            </a:r>
            <a:endParaRPr lang="en-US" sz="4000" dirty="0"/>
          </a:p>
        </p:txBody>
      </p:sp>
      <p:sp>
        <p:nvSpPr>
          <p:cNvPr id="4" name="Text Placeholder 3"/>
          <p:cNvSpPr>
            <a:spLocks noGrp="1"/>
          </p:cNvSpPr>
          <p:nvPr>
            <p:ph type="body" idx="1"/>
          </p:nvPr>
        </p:nvSpPr>
        <p:spPr/>
        <p:txBody>
          <a:bodyPr/>
          <a:lstStyle/>
          <a:p>
            <a:r>
              <a:rPr lang="en-US" dirty="0">
                <a:solidFill>
                  <a:schemeClr val="accent1"/>
                </a:solidFill>
              </a:rPr>
              <a:t>A</a:t>
            </a:r>
            <a:r>
              <a:rPr lang="en-US" dirty="0" smtClean="0">
                <a:solidFill>
                  <a:schemeClr val="accent1"/>
                </a:solidFill>
              </a:rPr>
              <a:t>dvantages</a:t>
            </a:r>
            <a:endParaRPr lang="en-US" dirty="0">
              <a:solidFill>
                <a:schemeClr val="accent1"/>
              </a:solidFill>
            </a:endParaRPr>
          </a:p>
        </p:txBody>
      </p:sp>
      <p:sp>
        <p:nvSpPr>
          <p:cNvPr id="5" name="Text Placeholder 4"/>
          <p:cNvSpPr>
            <a:spLocks noGrp="1"/>
          </p:cNvSpPr>
          <p:nvPr>
            <p:ph type="body" sz="half" idx="3"/>
          </p:nvPr>
        </p:nvSpPr>
        <p:spPr/>
        <p:txBody>
          <a:bodyPr/>
          <a:lstStyle/>
          <a:p>
            <a:r>
              <a:rPr lang="en-US" dirty="0" smtClean="0">
                <a:solidFill>
                  <a:schemeClr val="accent1"/>
                </a:solidFill>
              </a:rPr>
              <a:t>Disadvantages</a:t>
            </a:r>
            <a:endParaRPr lang="en-US" dirty="0">
              <a:solidFill>
                <a:schemeClr val="accent1"/>
              </a:solidFill>
            </a:endParaRPr>
          </a:p>
        </p:txBody>
      </p:sp>
      <p:sp>
        <p:nvSpPr>
          <p:cNvPr id="3" name="Content Placeholder 2"/>
          <p:cNvSpPr>
            <a:spLocks noGrp="1"/>
          </p:cNvSpPr>
          <p:nvPr>
            <p:ph sz="quarter" idx="2"/>
          </p:nvPr>
        </p:nvSpPr>
        <p:spPr/>
        <p:txBody>
          <a:bodyPr/>
          <a:lstStyle/>
          <a:p>
            <a:r>
              <a:rPr lang="en-US" u="sng" dirty="0" smtClean="0"/>
              <a:t>Soft</a:t>
            </a:r>
          </a:p>
          <a:p>
            <a:r>
              <a:rPr lang="en-US" u="sng" dirty="0" smtClean="0"/>
              <a:t>Comfortable</a:t>
            </a:r>
          </a:p>
          <a:p>
            <a:r>
              <a:rPr lang="en-US" u="sng" dirty="0" smtClean="0"/>
              <a:t>Absorbent</a:t>
            </a:r>
          </a:p>
          <a:p>
            <a:r>
              <a:rPr lang="en-US" u="sng" dirty="0" smtClean="0"/>
              <a:t>Inexpensive</a:t>
            </a:r>
          </a:p>
          <a:p>
            <a:r>
              <a:rPr lang="en-US" u="sng" dirty="0" smtClean="0"/>
              <a:t>Versatile</a:t>
            </a:r>
            <a:endParaRPr lang="en-US" u="sng" dirty="0"/>
          </a:p>
        </p:txBody>
      </p:sp>
      <p:sp>
        <p:nvSpPr>
          <p:cNvPr id="6" name="Content Placeholder 5"/>
          <p:cNvSpPr>
            <a:spLocks noGrp="1"/>
          </p:cNvSpPr>
          <p:nvPr>
            <p:ph sz="quarter" idx="4"/>
          </p:nvPr>
        </p:nvSpPr>
        <p:spPr/>
        <p:txBody>
          <a:bodyPr/>
          <a:lstStyle/>
          <a:p>
            <a:r>
              <a:rPr lang="en-US" u="sng" dirty="0" smtClean="0"/>
              <a:t>Shrinks  &amp; wrinkles easily</a:t>
            </a:r>
          </a:p>
          <a:p>
            <a:r>
              <a:rPr lang="en-US" u="sng" dirty="0" smtClean="0"/>
              <a:t>Low Resiliency</a:t>
            </a:r>
          </a:p>
          <a:p>
            <a:r>
              <a:rPr lang="en-US" u="sng" dirty="0" smtClean="0"/>
              <a:t>Heat sensitive</a:t>
            </a:r>
          </a:p>
          <a:p>
            <a:r>
              <a:rPr lang="en-US" u="sng" dirty="0" smtClean="0"/>
              <a:t>Mildews</a:t>
            </a:r>
          </a:p>
          <a:p>
            <a:r>
              <a:rPr lang="en-US" u="sng" dirty="0" smtClean="0"/>
              <a:t>Dry Clean or Hand Wash Only.</a:t>
            </a:r>
            <a:endParaRPr lang="en-US" u="sng"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4854971"/>
            <a:ext cx="4787900" cy="1750576"/>
          </a:xfrm>
          <a:prstGeom prst="rect">
            <a:avLst/>
          </a:prstGeom>
        </p:spPr>
      </p:pic>
    </p:spTree>
    <p:extLst>
      <p:ext uri="{BB962C8B-B14F-4D97-AF65-F5344CB8AC3E}">
        <p14:creationId xmlns:p14="http://schemas.microsoft.com/office/powerpoint/2010/main" val="2370789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dirty="0" smtClean="0"/>
              <a:t>Acetate</a:t>
            </a:r>
            <a:endParaRPr lang="en-US" sz="4000" dirty="0"/>
          </a:p>
        </p:txBody>
      </p:sp>
      <p:sp>
        <p:nvSpPr>
          <p:cNvPr id="8" name="Content Placeholder 7"/>
          <p:cNvSpPr>
            <a:spLocks noGrp="1"/>
          </p:cNvSpPr>
          <p:nvPr>
            <p:ph sz="quarter" idx="1"/>
          </p:nvPr>
        </p:nvSpPr>
        <p:spPr/>
        <p:txBody>
          <a:bodyPr/>
          <a:lstStyle/>
          <a:p>
            <a:r>
              <a:rPr lang="en-US" dirty="0"/>
              <a:t>Acetate is </a:t>
            </a:r>
            <a:r>
              <a:rPr lang="en-US" dirty="0" smtClean="0"/>
              <a:t>a chemical compound made of </a:t>
            </a:r>
            <a:r>
              <a:rPr lang="en-US" u="sng" dirty="0" smtClean="0"/>
              <a:t>salt </a:t>
            </a:r>
            <a:r>
              <a:rPr lang="en-US" u="sng" dirty="0"/>
              <a:t>or ester of acetic acid</a:t>
            </a:r>
            <a:r>
              <a:rPr lang="en-US" dirty="0"/>
              <a:t>. </a:t>
            </a:r>
            <a:r>
              <a:rPr lang="en-US" dirty="0" smtClean="0"/>
              <a:t>  Also known as </a:t>
            </a:r>
            <a:r>
              <a:rPr lang="en-US" u="sng" dirty="0"/>
              <a:t>acetate rayon</a:t>
            </a:r>
            <a:r>
              <a:rPr lang="en-US" dirty="0"/>
              <a:t>. </a:t>
            </a:r>
            <a:r>
              <a:rPr lang="en-US" dirty="0" smtClean="0"/>
              <a:t>  A </a:t>
            </a:r>
            <a:r>
              <a:rPr lang="en-US" dirty="0"/>
              <a:t>synthetic filament, yarn, or fabric composed of a derivative of the </a:t>
            </a:r>
            <a:r>
              <a:rPr lang="en-US" u="sng" dirty="0"/>
              <a:t>acetic ester of cellulose</a:t>
            </a:r>
            <a:r>
              <a:rPr lang="en-US" dirty="0"/>
              <a:t>, differing from viscose rayon in having </a:t>
            </a:r>
            <a:r>
              <a:rPr lang="en-US" u="sng" dirty="0"/>
              <a:t>greater strength when wet and greater sensitivity to high temperatures.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3276600"/>
            <a:ext cx="2372850" cy="3429000"/>
          </a:xfrm>
          <a:prstGeom prst="rect">
            <a:avLst/>
          </a:prstGeom>
        </p:spPr>
      </p:pic>
    </p:spTree>
    <p:extLst>
      <p:ext uri="{BB962C8B-B14F-4D97-AF65-F5344CB8AC3E}">
        <p14:creationId xmlns:p14="http://schemas.microsoft.com/office/powerpoint/2010/main" val="403779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Advantages &amp; Disadvantages of Acetate</a:t>
            </a:r>
            <a:endParaRPr lang="en-US" dirty="0"/>
          </a:p>
        </p:txBody>
      </p:sp>
      <p:sp>
        <p:nvSpPr>
          <p:cNvPr id="5" name="Text Placeholder 4"/>
          <p:cNvSpPr>
            <a:spLocks noGrp="1"/>
          </p:cNvSpPr>
          <p:nvPr>
            <p:ph type="body" idx="1"/>
          </p:nvPr>
        </p:nvSpPr>
        <p:spPr/>
        <p:txBody>
          <a:bodyPr/>
          <a:lstStyle/>
          <a:p>
            <a:r>
              <a:rPr lang="en-US" dirty="0" smtClean="0">
                <a:solidFill>
                  <a:schemeClr val="accent1"/>
                </a:solidFill>
              </a:rPr>
              <a:t>Advantages</a:t>
            </a:r>
            <a:endParaRPr lang="en-US" dirty="0">
              <a:solidFill>
                <a:schemeClr val="accent1"/>
              </a:solidFill>
            </a:endParaRPr>
          </a:p>
        </p:txBody>
      </p:sp>
      <p:sp>
        <p:nvSpPr>
          <p:cNvPr id="7" name="Text Placeholder 6"/>
          <p:cNvSpPr>
            <a:spLocks noGrp="1"/>
          </p:cNvSpPr>
          <p:nvPr>
            <p:ph type="body" sz="half" idx="3"/>
          </p:nvPr>
        </p:nvSpPr>
        <p:spPr/>
        <p:txBody>
          <a:bodyPr/>
          <a:lstStyle/>
          <a:p>
            <a:r>
              <a:rPr lang="en-US" dirty="0" smtClean="0">
                <a:solidFill>
                  <a:schemeClr val="accent1"/>
                </a:solidFill>
              </a:rPr>
              <a:t>Disadvantages </a:t>
            </a:r>
            <a:endParaRPr lang="en-US" dirty="0">
              <a:solidFill>
                <a:schemeClr val="accent1"/>
              </a:solidFill>
            </a:endParaRPr>
          </a:p>
        </p:txBody>
      </p:sp>
      <p:sp>
        <p:nvSpPr>
          <p:cNvPr id="6" name="Content Placeholder 5"/>
          <p:cNvSpPr>
            <a:spLocks noGrp="1"/>
          </p:cNvSpPr>
          <p:nvPr>
            <p:ph sz="quarter" idx="2"/>
          </p:nvPr>
        </p:nvSpPr>
        <p:spPr/>
        <p:txBody>
          <a:bodyPr/>
          <a:lstStyle/>
          <a:p>
            <a:r>
              <a:rPr lang="en-US" u="sng" dirty="0" smtClean="0"/>
              <a:t>Looks and Feels Luxurious</a:t>
            </a:r>
          </a:p>
          <a:p>
            <a:pPr lvl="1">
              <a:buFont typeface="Wingdings" panose="05000000000000000000" pitchFamily="2" charset="2"/>
              <a:buChar char="§"/>
            </a:pPr>
            <a:r>
              <a:rPr lang="en-US" u="sng" dirty="0" smtClean="0"/>
              <a:t>Silky appearance &amp; feel</a:t>
            </a:r>
          </a:p>
          <a:p>
            <a:r>
              <a:rPr lang="en-US" u="sng" dirty="0" smtClean="0"/>
              <a:t>Crisp and Drapes well</a:t>
            </a:r>
          </a:p>
          <a:p>
            <a:r>
              <a:rPr lang="en-US" u="sng" dirty="0" smtClean="0"/>
              <a:t>Dyed in a range of colors.</a:t>
            </a:r>
          </a:p>
          <a:p>
            <a:r>
              <a:rPr lang="en-US" u="sng" dirty="0" smtClean="0"/>
              <a:t>Resistance to moths and mildew.</a:t>
            </a:r>
          </a:p>
          <a:p>
            <a:r>
              <a:rPr lang="en-US" u="sng" dirty="0" smtClean="0"/>
              <a:t>Absorbent &amp; dries quickly.</a:t>
            </a:r>
          </a:p>
          <a:p>
            <a:r>
              <a:rPr lang="en-US" u="sng" dirty="0" smtClean="0"/>
              <a:t>Inexpensive</a:t>
            </a:r>
          </a:p>
        </p:txBody>
      </p:sp>
      <p:sp>
        <p:nvSpPr>
          <p:cNvPr id="8" name="Content Placeholder 7"/>
          <p:cNvSpPr>
            <a:spLocks noGrp="1"/>
          </p:cNvSpPr>
          <p:nvPr>
            <p:ph sz="quarter" idx="4"/>
          </p:nvPr>
        </p:nvSpPr>
        <p:spPr/>
        <p:txBody>
          <a:bodyPr/>
          <a:lstStyle/>
          <a:p>
            <a:r>
              <a:rPr lang="en-US" u="sng" dirty="0" smtClean="0"/>
              <a:t>Poor abrasion resistance</a:t>
            </a:r>
          </a:p>
          <a:p>
            <a:r>
              <a:rPr lang="en-US" u="sng" dirty="0" smtClean="0"/>
              <a:t>Weak</a:t>
            </a:r>
          </a:p>
          <a:p>
            <a:r>
              <a:rPr lang="en-US" u="sng" dirty="0" smtClean="0"/>
              <a:t>Dry Cleaned Only</a:t>
            </a:r>
          </a:p>
          <a:p>
            <a:r>
              <a:rPr lang="en-US" u="sng" dirty="0" smtClean="0"/>
              <a:t>Melts under High Heat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4114800"/>
            <a:ext cx="3225851" cy="2419993"/>
          </a:xfrm>
          <a:prstGeom prst="rect">
            <a:avLst/>
          </a:prstGeom>
        </p:spPr>
      </p:pic>
    </p:spTree>
    <p:extLst>
      <p:ext uri="{BB962C8B-B14F-4D97-AF65-F5344CB8AC3E}">
        <p14:creationId xmlns:p14="http://schemas.microsoft.com/office/powerpoint/2010/main" val="2074140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dirty="0" smtClean="0"/>
              <a:t>Nylon</a:t>
            </a:r>
            <a:endParaRPr lang="en-US" sz="4000" dirty="0"/>
          </a:p>
        </p:txBody>
      </p:sp>
      <p:sp>
        <p:nvSpPr>
          <p:cNvPr id="8" name="Content Placeholder 7"/>
          <p:cNvSpPr>
            <a:spLocks noGrp="1"/>
          </p:cNvSpPr>
          <p:nvPr>
            <p:ph sz="quarter" idx="1"/>
          </p:nvPr>
        </p:nvSpPr>
        <p:spPr/>
        <p:txBody>
          <a:bodyPr/>
          <a:lstStyle/>
          <a:p>
            <a:r>
              <a:rPr lang="en-US" dirty="0" smtClean="0"/>
              <a:t>A </a:t>
            </a:r>
            <a:r>
              <a:rPr lang="en-US" u="sng" dirty="0"/>
              <a:t>tough, lightweight, elastic synthetic polymer</a:t>
            </a:r>
            <a:r>
              <a:rPr lang="en-US" dirty="0"/>
              <a:t> with a </a:t>
            </a:r>
            <a:r>
              <a:rPr lang="en-US" dirty="0" smtClean="0"/>
              <a:t>protein-like </a:t>
            </a:r>
            <a:r>
              <a:rPr lang="en-US" dirty="0"/>
              <a:t>chemical structure, able to be produced as </a:t>
            </a:r>
            <a:r>
              <a:rPr lang="en-US" u="sng" dirty="0"/>
              <a:t>filaments, sheets, or molded objects</a:t>
            </a:r>
            <a:r>
              <a:rPr lang="en-US" dirty="0" smtClean="0"/>
              <a:t>.</a:t>
            </a:r>
          </a:p>
          <a:p>
            <a:r>
              <a:rPr lang="en-US" dirty="0"/>
              <a:t>Nylon is </a:t>
            </a:r>
            <a:r>
              <a:rPr lang="en-US" u="sng" dirty="0"/>
              <a:t>very strong and durable</a:t>
            </a:r>
            <a:r>
              <a:rPr lang="en-US" dirty="0"/>
              <a:t> and the </a:t>
            </a:r>
            <a:r>
              <a:rPr lang="en-US" u="sng" dirty="0"/>
              <a:t>strongest</a:t>
            </a:r>
            <a:r>
              <a:rPr lang="en-US" dirty="0"/>
              <a:t> out of all the fibers.  </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3124200"/>
            <a:ext cx="4802372" cy="3048000"/>
          </a:xfrm>
          <a:prstGeom prst="rect">
            <a:avLst/>
          </a:prstGeom>
        </p:spPr>
      </p:pic>
    </p:spTree>
    <p:extLst>
      <p:ext uri="{BB962C8B-B14F-4D97-AF65-F5344CB8AC3E}">
        <p14:creationId xmlns:p14="http://schemas.microsoft.com/office/powerpoint/2010/main" val="409940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Advantages &amp; Disadvantages of Nylon</a:t>
            </a:r>
            <a:endParaRPr lang="en-US" dirty="0"/>
          </a:p>
        </p:txBody>
      </p:sp>
      <p:sp>
        <p:nvSpPr>
          <p:cNvPr id="5" name="Text Placeholder 4"/>
          <p:cNvSpPr>
            <a:spLocks noGrp="1"/>
          </p:cNvSpPr>
          <p:nvPr>
            <p:ph type="body" idx="1"/>
          </p:nvPr>
        </p:nvSpPr>
        <p:spPr/>
        <p:txBody>
          <a:bodyPr/>
          <a:lstStyle/>
          <a:p>
            <a:r>
              <a:rPr lang="en-US" dirty="0" smtClean="0">
                <a:solidFill>
                  <a:schemeClr val="accent1"/>
                </a:solidFill>
              </a:rPr>
              <a:t>Advantages</a:t>
            </a:r>
            <a:endParaRPr lang="en-US" dirty="0">
              <a:solidFill>
                <a:schemeClr val="accent1"/>
              </a:solidFill>
            </a:endParaRPr>
          </a:p>
        </p:txBody>
      </p:sp>
      <p:sp>
        <p:nvSpPr>
          <p:cNvPr id="7" name="Text Placeholder 6"/>
          <p:cNvSpPr>
            <a:spLocks noGrp="1"/>
          </p:cNvSpPr>
          <p:nvPr>
            <p:ph type="body" sz="half" idx="3"/>
          </p:nvPr>
        </p:nvSpPr>
        <p:spPr/>
        <p:txBody>
          <a:bodyPr/>
          <a:lstStyle/>
          <a:p>
            <a:r>
              <a:rPr lang="en-US" dirty="0" smtClean="0">
                <a:solidFill>
                  <a:schemeClr val="accent1"/>
                </a:solidFill>
              </a:rPr>
              <a:t>Disadvantages</a:t>
            </a:r>
            <a:endParaRPr lang="en-US" dirty="0">
              <a:solidFill>
                <a:schemeClr val="accent1"/>
              </a:solidFill>
            </a:endParaRPr>
          </a:p>
        </p:txBody>
      </p:sp>
      <p:sp>
        <p:nvSpPr>
          <p:cNvPr id="6" name="Content Placeholder 5"/>
          <p:cNvSpPr>
            <a:spLocks noGrp="1"/>
          </p:cNvSpPr>
          <p:nvPr>
            <p:ph sz="quarter" idx="2"/>
          </p:nvPr>
        </p:nvSpPr>
        <p:spPr/>
        <p:txBody>
          <a:bodyPr/>
          <a:lstStyle/>
          <a:p>
            <a:r>
              <a:rPr lang="en-US" u="sng" dirty="0" smtClean="0"/>
              <a:t>Elastic but able to retain it’s shape.</a:t>
            </a:r>
          </a:p>
          <a:p>
            <a:r>
              <a:rPr lang="en-US" u="sng" dirty="0" smtClean="0"/>
              <a:t>Lightweight, lustrous, and easy to dye.</a:t>
            </a:r>
          </a:p>
        </p:txBody>
      </p:sp>
      <p:sp>
        <p:nvSpPr>
          <p:cNvPr id="8" name="Content Placeholder 7"/>
          <p:cNvSpPr>
            <a:spLocks noGrp="1"/>
          </p:cNvSpPr>
          <p:nvPr>
            <p:ph sz="quarter" idx="4"/>
          </p:nvPr>
        </p:nvSpPr>
        <p:spPr/>
        <p:txBody>
          <a:bodyPr>
            <a:normAutofit fontScale="92500" lnSpcReduction="10000"/>
          </a:bodyPr>
          <a:lstStyle/>
          <a:p>
            <a:r>
              <a:rPr lang="en-US" u="sng" dirty="0" smtClean="0"/>
              <a:t>Heat sensitive</a:t>
            </a:r>
          </a:p>
          <a:p>
            <a:r>
              <a:rPr lang="en-US" u="sng" dirty="0" smtClean="0"/>
              <a:t>Damaged by sun</a:t>
            </a:r>
          </a:p>
          <a:p>
            <a:r>
              <a:rPr lang="en-US" u="sng" dirty="0" smtClean="0"/>
              <a:t>Picks up oils and dyes when washed</a:t>
            </a:r>
          </a:p>
          <a:p>
            <a:r>
              <a:rPr lang="en-US" u="sng" dirty="0" smtClean="0"/>
              <a:t>Low absorbency leading to high amounts of static electricity.</a:t>
            </a:r>
          </a:p>
          <a:p>
            <a:r>
              <a:rPr lang="en-US" u="sng" dirty="0" smtClean="0"/>
              <a:t>Pilling is a huge problem.</a:t>
            </a:r>
          </a:p>
          <a:p>
            <a:pPr lvl="1"/>
            <a:r>
              <a:rPr lang="en-US" dirty="0" smtClean="0"/>
              <a:t>Formation of small balls of fibers on the fabric surface due to wear.</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886200"/>
            <a:ext cx="3581400" cy="2387600"/>
          </a:xfrm>
          <a:prstGeom prst="rect">
            <a:avLst/>
          </a:prstGeom>
        </p:spPr>
      </p:pic>
    </p:spTree>
    <p:extLst>
      <p:ext uri="{BB962C8B-B14F-4D97-AF65-F5344CB8AC3E}">
        <p14:creationId xmlns:p14="http://schemas.microsoft.com/office/powerpoint/2010/main" val="1389244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dirty="0" smtClean="0"/>
              <a:t>Polyester</a:t>
            </a:r>
            <a:endParaRPr lang="en-US" sz="4000" dirty="0"/>
          </a:p>
        </p:txBody>
      </p:sp>
      <p:sp>
        <p:nvSpPr>
          <p:cNvPr id="8" name="Content Placeholder 7"/>
          <p:cNvSpPr>
            <a:spLocks noGrp="1"/>
          </p:cNvSpPr>
          <p:nvPr>
            <p:ph sz="quarter" idx="1"/>
          </p:nvPr>
        </p:nvSpPr>
        <p:spPr/>
        <p:txBody>
          <a:bodyPr/>
          <a:lstStyle/>
          <a:p>
            <a:r>
              <a:rPr lang="en-US" dirty="0" smtClean="0"/>
              <a:t>A </a:t>
            </a:r>
            <a:r>
              <a:rPr lang="en-US" dirty="0"/>
              <a:t>synthetic resin in which the </a:t>
            </a:r>
            <a:r>
              <a:rPr lang="en-US" u="sng" dirty="0"/>
              <a:t>polymer units are linked by ester groups</a:t>
            </a:r>
            <a:r>
              <a:rPr lang="en-US" dirty="0"/>
              <a:t>, used chiefly to make </a:t>
            </a:r>
            <a:r>
              <a:rPr lang="en-US" u="sng" dirty="0"/>
              <a:t>synthetic textile fibers</a:t>
            </a:r>
            <a:r>
              <a:rPr lang="en-US" dirty="0" smtClean="0"/>
              <a:t>.  </a:t>
            </a:r>
          </a:p>
          <a:p>
            <a:r>
              <a:rPr lang="en-US" dirty="0" smtClean="0"/>
              <a:t>It is the </a:t>
            </a:r>
            <a:r>
              <a:rPr lang="en-US" u="sng" dirty="0" smtClean="0"/>
              <a:t>most widely used</a:t>
            </a:r>
            <a:r>
              <a:rPr lang="en-US" dirty="0" smtClean="0"/>
              <a:t> out of all the fibers.</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612570"/>
            <a:ext cx="4613896" cy="3455969"/>
          </a:xfrm>
          <a:prstGeom prst="rect">
            <a:avLst/>
          </a:prstGeom>
        </p:spPr>
      </p:pic>
    </p:spTree>
    <p:extLst>
      <p:ext uri="{BB962C8B-B14F-4D97-AF65-F5344CB8AC3E}">
        <p14:creationId xmlns:p14="http://schemas.microsoft.com/office/powerpoint/2010/main" val="2645153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Advantages &amp; Disadvantages of Polyester</a:t>
            </a:r>
            <a:endParaRPr lang="en-US" dirty="0"/>
          </a:p>
        </p:txBody>
      </p:sp>
      <p:sp>
        <p:nvSpPr>
          <p:cNvPr id="5" name="Text Placeholder 4"/>
          <p:cNvSpPr>
            <a:spLocks noGrp="1"/>
          </p:cNvSpPr>
          <p:nvPr>
            <p:ph type="body" idx="1"/>
          </p:nvPr>
        </p:nvSpPr>
        <p:spPr/>
        <p:txBody>
          <a:bodyPr/>
          <a:lstStyle/>
          <a:p>
            <a:r>
              <a:rPr lang="en-US" dirty="0" smtClean="0">
                <a:solidFill>
                  <a:schemeClr val="accent1"/>
                </a:solidFill>
              </a:rPr>
              <a:t>Advantages</a:t>
            </a:r>
            <a:endParaRPr lang="en-US" dirty="0">
              <a:solidFill>
                <a:schemeClr val="accent1"/>
              </a:solidFill>
            </a:endParaRPr>
          </a:p>
        </p:txBody>
      </p:sp>
      <p:sp>
        <p:nvSpPr>
          <p:cNvPr id="7" name="Text Placeholder 6"/>
          <p:cNvSpPr>
            <a:spLocks noGrp="1"/>
          </p:cNvSpPr>
          <p:nvPr>
            <p:ph type="body" sz="half" idx="3"/>
          </p:nvPr>
        </p:nvSpPr>
        <p:spPr/>
        <p:txBody>
          <a:bodyPr/>
          <a:lstStyle/>
          <a:p>
            <a:r>
              <a:rPr lang="en-US" dirty="0" smtClean="0">
                <a:solidFill>
                  <a:schemeClr val="accent1"/>
                </a:solidFill>
              </a:rPr>
              <a:t>Disadvantages</a:t>
            </a:r>
            <a:endParaRPr lang="en-US" dirty="0">
              <a:solidFill>
                <a:schemeClr val="accent1"/>
              </a:solidFill>
            </a:endParaRPr>
          </a:p>
        </p:txBody>
      </p:sp>
      <p:sp>
        <p:nvSpPr>
          <p:cNvPr id="6" name="Content Placeholder 5"/>
          <p:cNvSpPr>
            <a:spLocks noGrp="1"/>
          </p:cNvSpPr>
          <p:nvPr>
            <p:ph sz="quarter" idx="2"/>
          </p:nvPr>
        </p:nvSpPr>
        <p:spPr/>
        <p:txBody>
          <a:bodyPr/>
          <a:lstStyle/>
          <a:p>
            <a:r>
              <a:rPr lang="en-US" u="sng" dirty="0" smtClean="0"/>
              <a:t>Very resistant to wrinkling, stretching, shrinking, bleach, sunlight, moths, and mildew.</a:t>
            </a:r>
            <a:endParaRPr lang="en-US" u="sng" dirty="0"/>
          </a:p>
        </p:txBody>
      </p:sp>
      <p:sp>
        <p:nvSpPr>
          <p:cNvPr id="8" name="Content Placeholder 7"/>
          <p:cNvSpPr>
            <a:spLocks noGrp="1"/>
          </p:cNvSpPr>
          <p:nvPr>
            <p:ph sz="quarter" idx="4"/>
          </p:nvPr>
        </p:nvSpPr>
        <p:spPr/>
        <p:txBody>
          <a:bodyPr/>
          <a:lstStyle/>
          <a:p>
            <a:r>
              <a:rPr lang="en-US" u="sng" dirty="0" smtClean="0"/>
              <a:t>Retains oily stains.</a:t>
            </a:r>
          </a:p>
          <a:p>
            <a:r>
              <a:rPr lang="en-US" u="sng" dirty="0" smtClean="0"/>
              <a:t>Hydrophobic—doesn’t absorb moisture well</a:t>
            </a:r>
          </a:p>
          <a:p>
            <a:r>
              <a:rPr lang="en-US" u="sng" dirty="0" smtClean="0"/>
              <a:t>Static electricity</a:t>
            </a:r>
            <a:endParaRPr lang="en-US" u="sng"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7308" y="3962400"/>
            <a:ext cx="3722942" cy="2424049"/>
          </a:xfrm>
          <a:prstGeom prst="rect">
            <a:avLst/>
          </a:prstGeom>
        </p:spPr>
      </p:pic>
    </p:spTree>
    <p:extLst>
      <p:ext uri="{BB962C8B-B14F-4D97-AF65-F5344CB8AC3E}">
        <p14:creationId xmlns:p14="http://schemas.microsoft.com/office/powerpoint/2010/main" val="1409922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Fiber Characteristics</a:t>
            </a:r>
            <a:endParaRPr lang="en-US" sz="4000" dirty="0"/>
          </a:p>
        </p:txBody>
      </p:sp>
      <p:sp>
        <p:nvSpPr>
          <p:cNvPr id="3" name="Content Placeholder 2"/>
          <p:cNvSpPr>
            <a:spLocks noGrp="1"/>
          </p:cNvSpPr>
          <p:nvPr>
            <p:ph sz="quarter" idx="1"/>
          </p:nvPr>
        </p:nvSpPr>
        <p:spPr/>
        <p:txBody>
          <a:bodyPr>
            <a:normAutofit lnSpcReduction="10000"/>
          </a:bodyPr>
          <a:lstStyle/>
          <a:p>
            <a:r>
              <a:rPr lang="en-US" sz="3200" dirty="0" smtClean="0"/>
              <a:t>Knowledge of fiber characteristics will help you select the right fabric for your needs.</a:t>
            </a:r>
          </a:p>
          <a:p>
            <a:pPr lvl="1">
              <a:buFont typeface="Wingdings" panose="05000000000000000000" pitchFamily="2" charset="2"/>
              <a:buChar char="§"/>
            </a:pPr>
            <a:r>
              <a:rPr lang="en-US" sz="2800" dirty="0" smtClean="0"/>
              <a:t>Strength: </a:t>
            </a:r>
            <a:r>
              <a:rPr lang="en-US" sz="2800" u="sng" dirty="0" smtClean="0"/>
              <a:t>the ability to withstand pulling and twisting.</a:t>
            </a:r>
          </a:p>
          <a:p>
            <a:pPr lvl="1">
              <a:buFont typeface="Wingdings" panose="05000000000000000000" pitchFamily="2" charset="2"/>
              <a:buChar char="§"/>
            </a:pPr>
            <a:r>
              <a:rPr lang="en-US" sz="2800" dirty="0" smtClean="0"/>
              <a:t>Shrinkage: </a:t>
            </a:r>
            <a:r>
              <a:rPr lang="en-US" sz="2800" u="sng" dirty="0" smtClean="0"/>
              <a:t>the ability to maintain size</a:t>
            </a:r>
            <a:r>
              <a:rPr lang="en-US" sz="2800" dirty="0" smtClean="0"/>
              <a:t>.</a:t>
            </a:r>
          </a:p>
          <a:p>
            <a:pPr lvl="1">
              <a:buFont typeface="Wingdings" panose="05000000000000000000" pitchFamily="2" charset="2"/>
              <a:buChar char="§"/>
            </a:pPr>
            <a:r>
              <a:rPr lang="en-US" sz="2800" dirty="0" smtClean="0"/>
              <a:t>Warmth: </a:t>
            </a:r>
            <a:r>
              <a:rPr lang="en-US" sz="2800" u="sng" dirty="0" smtClean="0"/>
              <a:t>the ability to maintain body temperature</a:t>
            </a:r>
            <a:r>
              <a:rPr lang="en-US" sz="2800" dirty="0" smtClean="0"/>
              <a:t>.</a:t>
            </a:r>
          </a:p>
          <a:p>
            <a:pPr lvl="1">
              <a:buFont typeface="Wingdings" panose="05000000000000000000" pitchFamily="2" charset="2"/>
              <a:buChar char="§"/>
            </a:pPr>
            <a:r>
              <a:rPr lang="en-US" sz="2800" dirty="0" smtClean="0"/>
              <a:t>Durability: </a:t>
            </a:r>
            <a:r>
              <a:rPr lang="en-US" sz="2800" u="sng" dirty="0" smtClean="0"/>
              <a:t>the ability to hold up to repeated usage.</a:t>
            </a:r>
          </a:p>
          <a:p>
            <a:pPr lvl="1">
              <a:buFont typeface="Wingdings" panose="05000000000000000000" pitchFamily="2" charset="2"/>
              <a:buChar char="§"/>
            </a:pPr>
            <a:r>
              <a:rPr lang="en-US" sz="2800" dirty="0" smtClean="0"/>
              <a:t>Absorbency: </a:t>
            </a:r>
            <a:r>
              <a:rPr lang="en-US" sz="2800" u="sng" dirty="0" smtClean="0"/>
              <a:t>the ability to take in moisture</a:t>
            </a:r>
            <a:r>
              <a:rPr lang="en-US" sz="2800" dirty="0" smtClean="0"/>
              <a:t>.</a:t>
            </a:r>
          </a:p>
          <a:p>
            <a:pPr lvl="1">
              <a:buFont typeface="Wingdings" panose="05000000000000000000" pitchFamily="2" charset="2"/>
              <a:buChar char="§"/>
            </a:pPr>
            <a:r>
              <a:rPr lang="en-US" sz="2800" dirty="0" smtClean="0"/>
              <a:t>Wicking: </a:t>
            </a:r>
            <a:r>
              <a:rPr lang="en-US" sz="2800" u="sng" dirty="0" smtClean="0"/>
              <a:t>the ability to pull moisture away from the body and toward the surface of the fabric where it can evaporate quickly.</a:t>
            </a:r>
          </a:p>
        </p:txBody>
      </p:sp>
    </p:spTree>
    <p:extLst>
      <p:ext uri="{BB962C8B-B14F-4D97-AF65-F5344CB8AC3E}">
        <p14:creationId xmlns:p14="http://schemas.microsoft.com/office/powerpoint/2010/main" val="4146203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dirty="0" smtClean="0"/>
              <a:t>Acrylic</a:t>
            </a:r>
            <a:endParaRPr lang="en-US" sz="4000" dirty="0"/>
          </a:p>
        </p:txBody>
      </p:sp>
      <p:sp>
        <p:nvSpPr>
          <p:cNvPr id="8" name="Content Placeholder 7"/>
          <p:cNvSpPr>
            <a:spLocks noGrp="1"/>
          </p:cNvSpPr>
          <p:nvPr>
            <p:ph sz="quarter" idx="1"/>
          </p:nvPr>
        </p:nvSpPr>
        <p:spPr/>
        <p:txBody>
          <a:bodyPr/>
          <a:lstStyle/>
          <a:p>
            <a:r>
              <a:rPr lang="en-US" dirty="0" smtClean="0"/>
              <a:t>Acrylic is </a:t>
            </a:r>
            <a:r>
              <a:rPr lang="en-US" u="sng" dirty="0" smtClean="0"/>
              <a:t>synthetic </a:t>
            </a:r>
            <a:r>
              <a:rPr lang="en-US" u="sng" dirty="0"/>
              <a:t>resins and textile </a:t>
            </a:r>
            <a:r>
              <a:rPr lang="en-US" u="sng" dirty="0" smtClean="0"/>
              <a:t>fibers</a:t>
            </a:r>
            <a:r>
              <a:rPr lang="en-US" dirty="0" smtClean="0"/>
              <a:t> made </a:t>
            </a:r>
            <a:r>
              <a:rPr lang="en-US" dirty="0"/>
              <a:t>from polymers of </a:t>
            </a:r>
            <a:r>
              <a:rPr lang="en-US" u="sng" dirty="0"/>
              <a:t>acrylic acid or acrylates</a:t>
            </a:r>
            <a:r>
              <a:rPr lang="en-US" dirty="0"/>
              <a:t>.</a:t>
            </a:r>
          </a:p>
          <a:p>
            <a:r>
              <a:rPr lang="en-US" dirty="0" smtClean="0"/>
              <a:t>Acrylic is often a </a:t>
            </a:r>
            <a:r>
              <a:rPr lang="en-US" u="sng" dirty="0" smtClean="0"/>
              <a:t>replacement for wool</a:t>
            </a:r>
            <a:r>
              <a:rPr lang="en-US" dirty="0" smtClean="0"/>
              <a:t> in garments.</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9700" y="2590800"/>
            <a:ext cx="3784600" cy="3784600"/>
          </a:xfrm>
          <a:prstGeom prst="rect">
            <a:avLst/>
          </a:prstGeom>
        </p:spPr>
      </p:pic>
    </p:spTree>
    <p:extLst>
      <p:ext uri="{BB962C8B-B14F-4D97-AF65-F5344CB8AC3E}">
        <p14:creationId xmlns:p14="http://schemas.microsoft.com/office/powerpoint/2010/main" val="3853994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Advantages &amp; Disadvantages of Acrylic </a:t>
            </a:r>
            <a:endParaRPr lang="en-US" dirty="0"/>
          </a:p>
        </p:txBody>
      </p:sp>
      <p:sp>
        <p:nvSpPr>
          <p:cNvPr id="5" name="Text Placeholder 4"/>
          <p:cNvSpPr>
            <a:spLocks noGrp="1"/>
          </p:cNvSpPr>
          <p:nvPr>
            <p:ph type="body" idx="1"/>
          </p:nvPr>
        </p:nvSpPr>
        <p:spPr/>
        <p:txBody>
          <a:bodyPr/>
          <a:lstStyle/>
          <a:p>
            <a:r>
              <a:rPr lang="en-US" dirty="0" smtClean="0">
                <a:solidFill>
                  <a:schemeClr val="accent1"/>
                </a:solidFill>
              </a:rPr>
              <a:t>Advantages</a:t>
            </a:r>
            <a:endParaRPr lang="en-US" dirty="0">
              <a:solidFill>
                <a:schemeClr val="accent1"/>
              </a:solidFill>
            </a:endParaRPr>
          </a:p>
        </p:txBody>
      </p:sp>
      <p:sp>
        <p:nvSpPr>
          <p:cNvPr id="7" name="Text Placeholder 6"/>
          <p:cNvSpPr>
            <a:spLocks noGrp="1"/>
          </p:cNvSpPr>
          <p:nvPr>
            <p:ph type="body" sz="half" idx="3"/>
          </p:nvPr>
        </p:nvSpPr>
        <p:spPr/>
        <p:txBody>
          <a:bodyPr/>
          <a:lstStyle/>
          <a:p>
            <a:r>
              <a:rPr lang="en-US" dirty="0" smtClean="0">
                <a:solidFill>
                  <a:schemeClr val="accent1"/>
                </a:solidFill>
              </a:rPr>
              <a:t>Disadvantages</a:t>
            </a:r>
            <a:endParaRPr lang="en-US" dirty="0">
              <a:solidFill>
                <a:schemeClr val="accent1"/>
              </a:solidFill>
            </a:endParaRPr>
          </a:p>
        </p:txBody>
      </p:sp>
      <p:sp>
        <p:nvSpPr>
          <p:cNvPr id="6" name="Content Placeholder 5"/>
          <p:cNvSpPr>
            <a:spLocks noGrp="1"/>
          </p:cNvSpPr>
          <p:nvPr>
            <p:ph sz="quarter" idx="2"/>
          </p:nvPr>
        </p:nvSpPr>
        <p:spPr/>
        <p:txBody>
          <a:bodyPr/>
          <a:lstStyle/>
          <a:p>
            <a:r>
              <a:rPr lang="en-US" u="sng" dirty="0" smtClean="0"/>
              <a:t>Soft, warm, and lightweight.</a:t>
            </a:r>
          </a:p>
          <a:p>
            <a:r>
              <a:rPr lang="en-US" u="sng" dirty="0" smtClean="0"/>
              <a:t>Keeps it shape well.</a:t>
            </a:r>
          </a:p>
          <a:p>
            <a:r>
              <a:rPr lang="en-US" u="sng" dirty="0" smtClean="0"/>
              <a:t>Resists sunlight damage and wrinkles.</a:t>
            </a:r>
          </a:p>
          <a:p>
            <a:endParaRPr lang="en-US" dirty="0"/>
          </a:p>
        </p:txBody>
      </p:sp>
      <p:sp>
        <p:nvSpPr>
          <p:cNvPr id="8" name="Content Placeholder 7"/>
          <p:cNvSpPr>
            <a:spLocks noGrp="1"/>
          </p:cNvSpPr>
          <p:nvPr>
            <p:ph sz="quarter" idx="4"/>
          </p:nvPr>
        </p:nvSpPr>
        <p:spPr/>
        <p:txBody>
          <a:bodyPr/>
          <a:lstStyle/>
          <a:p>
            <a:r>
              <a:rPr lang="en-US" u="sng" dirty="0" smtClean="0"/>
              <a:t>Pills easily</a:t>
            </a:r>
          </a:p>
          <a:p>
            <a:r>
              <a:rPr lang="en-US" u="sng" dirty="0" smtClean="0"/>
              <a:t>Prone to static electricity</a:t>
            </a:r>
          </a:p>
          <a:p>
            <a:r>
              <a:rPr lang="en-US" u="sng" dirty="0" smtClean="0"/>
              <a:t>Low absorbency</a:t>
            </a:r>
          </a:p>
          <a:p>
            <a:r>
              <a:rPr lang="en-US" u="sng" dirty="0" smtClean="0"/>
              <a:t>Heat </a:t>
            </a:r>
            <a:r>
              <a:rPr lang="en-US" u="sng" dirty="0" smtClean="0"/>
              <a:t>sensitive</a:t>
            </a:r>
            <a:endParaRPr lang="en-US" u="sng"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4267200"/>
            <a:ext cx="3784600" cy="2270760"/>
          </a:xfrm>
          <a:prstGeom prst="rect">
            <a:avLst/>
          </a:prstGeom>
        </p:spPr>
      </p:pic>
    </p:spTree>
    <p:extLst>
      <p:ext uri="{BB962C8B-B14F-4D97-AF65-F5344CB8AC3E}">
        <p14:creationId xmlns:p14="http://schemas.microsoft.com/office/powerpoint/2010/main" val="2681999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Spandex</a:t>
            </a:r>
            <a:endParaRPr lang="en-US" dirty="0"/>
          </a:p>
        </p:txBody>
      </p:sp>
      <p:sp>
        <p:nvSpPr>
          <p:cNvPr id="8" name="Content Placeholder 7"/>
          <p:cNvSpPr>
            <a:spLocks noGrp="1"/>
          </p:cNvSpPr>
          <p:nvPr>
            <p:ph sz="quarter" idx="1"/>
          </p:nvPr>
        </p:nvSpPr>
        <p:spPr/>
        <p:txBody>
          <a:bodyPr/>
          <a:lstStyle/>
          <a:p>
            <a:r>
              <a:rPr lang="en-US" dirty="0"/>
              <a:t>Spandex is a type of </a:t>
            </a:r>
            <a:r>
              <a:rPr lang="en-US" u="sng" dirty="0"/>
              <a:t>stretchy </a:t>
            </a:r>
            <a:r>
              <a:rPr lang="en-US" u="sng" dirty="0" smtClean="0"/>
              <a:t>polyurethane</a:t>
            </a:r>
            <a:r>
              <a:rPr lang="en-US" dirty="0" smtClean="0"/>
              <a:t> </a:t>
            </a:r>
            <a:r>
              <a:rPr lang="en-US" dirty="0"/>
              <a:t>fabric</a:t>
            </a:r>
            <a:r>
              <a:rPr lang="en-US" dirty="0" smtClean="0"/>
              <a:t>.  Used in a variety of different clothing styles, especially </a:t>
            </a:r>
            <a:r>
              <a:rPr lang="en-US" u="sng" dirty="0" smtClean="0"/>
              <a:t>under garments.</a:t>
            </a:r>
            <a:endParaRPr lang="en-US" u="sng"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438400"/>
            <a:ext cx="3657600" cy="3657600"/>
          </a:xfrm>
          <a:prstGeom prst="rect">
            <a:avLst/>
          </a:prstGeom>
        </p:spPr>
      </p:pic>
    </p:spTree>
    <p:extLst>
      <p:ext uri="{BB962C8B-B14F-4D97-AF65-F5344CB8AC3E}">
        <p14:creationId xmlns:p14="http://schemas.microsoft.com/office/powerpoint/2010/main" val="3135006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Advantages &amp; Disadvantages of Spandex</a:t>
            </a:r>
            <a:endParaRPr lang="en-US" dirty="0"/>
          </a:p>
        </p:txBody>
      </p:sp>
      <p:sp>
        <p:nvSpPr>
          <p:cNvPr id="5" name="Text Placeholder 4"/>
          <p:cNvSpPr>
            <a:spLocks noGrp="1"/>
          </p:cNvSpPr>
          <p:nvPr>
            <p:ph type="body" idx="1"/>
          </p:nvPr>
        </p:nvSpPr>
        <p:spPr/>
        <p:txBody>
          <a:bodyPr/>
          <a:lstStyle/>
          <a:p>
            <a:r>
              <a:rPr lang="en-US" dirty="0" smtClean="0">
                <a:solidFill>
                  <a:schemeClr val="accent1"/>
                </a:solidFill>
              </a:rPr>
              <a:t>Advantages</a:t>
            </a:r>
            <a:endParaRPr lang="en-US" dirty="0">
              <a:solidFill>
                <a:schemeClr val="accent1"/>
              </a:solidFill>
            </a:endParaRPr>
          </a:p>
        </p:txBody>
      </p:sp>
      <p:sp>
        <p:nvSpPr>
          <p:cNvPr id="7" name="Text Placeholder 6"/>
          <p:cNvSpPr>
            <a:spLocks noGrp="1"/>
          </p:cNvSpPr>
          <p:nvPr>
            <p:ph type="body" sz="half" idx="3"/>
          </p:nvPr>
        </p:nvSpPr>
        <p:spPr/>
        <p:txBody>
          <a:bodyPr/>
          <a:lstStyle/>
          <a:p>
            <a:r>
              <a:rPr lang="en-US" dirty="0" smtClean="0">
                <a:solidFill>
                  <a:schemeClr val="accent1"/>
                </a:solidFill>
              </a:rPr>
              <a:t>Disadvantages</a:t>
            </a:r>
            <a:endParaRPr lang="en-US" dirty="0">
              <a:solidFill>
                <a:schemeClr val="accent1"/>
              </a:solidFill>
            </a:endParaRPr>
          </a:p>
        </p:txBody>
      </p:sp>
      <p:sp>
        <p:nvSpPr>
          <p:cNvPr id="6" name="Content Placeholder 5"/>
          <p:cNvSpPr>
            <a:spLocks noGrp="1"/>
          </p:cNvSpPr>
          <p:nvPr>
            <p:ph sz="quarter" idx="2"/>
          </p:nvPr>
        </p:nvSpPr>
        <p:spPr/>
        <p:txBody>
          <a:bodyPr/>
          <a:lstStyle/>
          <a:p>
            <a:r>
              <a:rPr lang="en-US" u="sng" dirty="0" smtClean="0"/>
              <a:t>Great stretch and will retain shape quickly.</a:t>
            </a:r>
          </a:p>
          <a:p>
            <a:r>
              <a:rPr lang="en-US" u="sng" dirty="0" smtClean="0"/>
              <a:t>Resistant to sunlight, oil,  perspiration, and abrasion.</a:t>
            </a:r>
          </a:p>
          <a:p>
            <a:r>
              <a:rPr lang="en-US" u="sng" dirty="0" smtClean="0"/>
              <a:t>Lightweight</a:t>
            </a:r>
          </a:p>
          <a:p>
            <a:r>
              <a:rPr lang="en-US" u="sng" dirty="0" smtClean="0"/>
              <a:t>Strong and durable</a:t>
            </a:r>
          </a:p>
          <a:p>
            <a:r>
              <a:rPr lang="en-US" u="sng" dirty="0" smtClean="0"/>
              <a:t>Soft and smooth</a:t>
            </a:r>
          </a:p>
          <a:p>
            <a:r>
              <a:rPr lang="en-US" u="sng" dirty="0" smtClean="0"/>
              <a:t>Easy care.</a:t>
            </a:r>
            <a:endParaRPr lang="en-US" u="sng" dirty="0"/>
          </a:p>
        </p:txBody>
      </p:sp>
      <p:sp>
        <p:nvSpPr>
          <p:cNvPr id="8" name="Content Placeholder 7"/>
          <p:cNvSpPr>
            <a:spLocks noGrp="1"/>
          </p:cNvSpPr>
          <p:nvPr>
            <p:ph sz="quarter" idx="4"/>
          </p:nvPr>
        </p:nvSpPr>
        <p:spPr/>
        <p:txBody>
          <a:bodyPr/>
          <a:lstStyle/>
          <a:p>
            <a:r>
              <a:rPr lang="en-US" u="sng" dirty="0" smtClean="0"/>
              <a:t>Heat sensitive</a:t>
            </a:r>
          </a:p>
          <a:p>
            <a:r>
              <a:rPr lang="en-US" u="sng" dirty="0" smtClean="0"/>
              <a:t>Nonabsorbent</a:t>
            </a:r>
          </a:p>
          <a:p>
            <a:r>
              <a:rPr lang="en-US" u="sng" dirty="0" smtClean="0"/>
              <a:t>Yellows with age</a:t>
            </a:r>
          </a:p>
          <a:p>
            <a:r>
              <a:rPr lang="en-US" u="sng" dirty="0" smtClean="0"/>
              <a:t>Harmed by chlorine bleach</a:t>
            </a:r>
            <a:endParaRPr lang="en-US" u="sng"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4901" y="4419600"/>
            <a:ext cx="2768600" cy="2311589"/>
          </a:xfrm>
          <a:prstGeom prst="rect">
            <a:avLst/>
          </a:prstGeom>
        </p:spPr>
      </p:pic>
    </p:spTree>
    <p:extLst>
      <p:ext uri="{BB962C8B-B14F-4D97-AF65-F5344CB8AC3E}">
        <p14:creationId xmlns:p14="http://schemas.microsoft.com/office/powerpoint/2010/main" val="2961584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9892" cy="6853587"/>
          </a:xfrm>
          <a:prstGeom prst="rect">
            <a:avLst/>
          </a:prstGeom>
        </p:spPr>
      </p:pic>
      <p:sp>
        <p:nvSpPr>
          <p:cNvPr id="8" name="Subtitle 7"/>
          <p:cNvSpPr>
            <a:spLocks noGrp="1"/>
          </p:cNvSpPr>
          <p:nvPr>
            <p:ph type="subTitle" idx="1"/>
          </p:nvPr>
        </p:nvSpPr>
        <p:spPr>
          <a:xfrm>
            <a:off x="1145946" y="2057400"/>
            <a:ext cx="6858000" cy="2514600"/>
          </a:xfrm>
        </p:spPr>
        <p:txBody>
          <a:bodyPr>
            <a:normAutofit/>
          </a:bodyPr>
          <a:lstStyle/>
          <a:p>
            <a:pPr algn="ctr"/>
            <a:r>
              <a:rPr lang="en-US" sz="7000" b="1" dirty="0" smtClean="0">
                <a:solidFill>
                  <a:srgbClr val="FFFF00"/>
                </a:solidFill>
                <a:effectLst>
                  <a:outerShdw blurRad="38100" dist="38100" dir="2700000" algn="tl">
                    <a:srgbClr val="000000">
                      <a:alpha val="43137"/>
                    </a:srgbClr>
                  </a:outerShdw>
                </a:effectLst>
                <a:latin typeface="+mn-lt"/>
              </a:rPr>
              <a:t>Fabric Construction</a:t>
            </a:r>
            <a:endParaRPr lang="en-US" sz="7000" b="1" dirty="0">
              <a:solidFill>
                <a:srgbClr val="FFFF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714858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Making of Fabric</a:t>
            </a:r>
            <a:endParaRPr lang="en-US" sz="4000" dirty="0"/>
          </a:p>
        </p:txBody>
      </p:sp>
      <p:sp>
        <p:nvSpPr>
          <p:cNvPr id="3" name="Content Placeholder 2"/>
          <p:cNvSpPr>
            <a:spLocks noGrp="1"/>
          </p:cNvSpPr>
          <p:nvPr>
            <p:ph sz="quarter" idx="1"/>
          </p:nvPr>
        </p:nvSpPr>
        <p:spPr/>
        <p:txBody>
          <a:bodyPr/>
          <a:lstStyle/>
          <a:p>
            <a:r>
              <a:rPr lang="en-US" dirty="0" smtClean="0"/>
              <a:t>The two most common methods of making fabric are </a:t>
            </a:r>
            <a:r>
              <a:rPr lang="en-US" u="sng" dirty="0" smtClean="0"/>
              <a:t>weaving and knitting</a:t>
            </a:r>
            <a:r>
              <a:rPr lang="en-US" dirty="0" smtClean="0"/>
              <a:t>.  Other methods include </a:t>
            </a:r>
            <a:r>
              <a:rPr lang="en-US" u="sng" dirty="0" smtClean="0"/>
              <a:t>felting and bonding</a:t>
            </a:r>
            <a:r>
              <a:rPr lang="en-US" dirty="0" smtClean="0"/>
              <a:t>.  From only a </a:t>
            </a:r>
            <a:r>
              <a:rPr lang="en-US" u="sng" dirty="0" smtClean="0"/>
              <a:t>few construction methods</a:t>
            </a:r>
            <a:r>
              <a:rPr lang="en-US" dirty="0" smtClean="0"/>
              <a:t> come many different fabrics.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2819400"/>
            <a:ext cx="4038600" cy="3879878"/>
          </a:xfrm>
          <a:prstGeom prst="rect">
            <a:avLst/>
          </a:prstGeom>
        </p:spPr>
      </p:pic>
    </p:spTree>
    <p:extLst>
      <p:ext uri="{BB962C8B-B14F-4D97-AF65-F5344CB8AC3E}">
        <p14:creationId xmlns:p14="http://schemas.microsoft.com/office/powerpoint/2010/main" val="2771262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Weaving Fabrics</a:t>
            </a:r>
            <a:endParaRPr lang="en-US" sz="4000" dirty="0"/>
          </a:p>
        </p:txBody>
      </p:sp>
      <p:sp>
        <p:nvSpPr>
          <p:cNvPr id="3" name="Content Placeholder 2"/>
          <p:cNvSpPr>
            <a:spLocks noGrp="1"/>
          </p:cNvSpPr>
          <p:nvPr>
            <p:ph sz="quarter" idx="1"/>
          </p:nvPr>
        </p:nvSpPr>
        <p:spPr>
          <a:xfrm>
            <a:off x="457200" y="1219200"/>
            <a:ext cx="8229600" cy="5334000"/>
          </a:xfrm>
        </p:spPr>
        <p:txBody>
          <a:bodyPr>
            <a:normAutofit fontScale="92500"/>
          </a:bodyPr>
          <a:lstStyle/>
          <a:p>
            <a:r>
              <a:rPr lang="en-US" dirty="0" smtClean="0"/>
              <a:t>Weaving is the process of </a:t>
            </a:r>
            <a:r>
              <a:rPr lang="en-US" u="sng" dirty="0" smtClean="0"/>
              <a:t>interlacing yarns at right angles</a:t>
            </a:r>
            <a:r>
              <a:rPr lang="en-US" dirty="0" smtClean="0"/>
              <a:t> to each other to create a woven fabric.  </a:t>
            </a:r>
            <a:r>
              <a:rPr lang="en-US" dirty="0" smtClean="0"/>
              <a:t>It’s </a:t>
            </a:r>
            <a:r>
              <a:rPr lang="en-US" dirty="0" smtClean="0"/>
              <a:t>done on machines called </a:t>
            </a:r>
            <a:r>
              <a:rPr lang="en-US" u="sng" dirty="0" smtClean="0"/>
              <a:t>looms</a:t>
            </a:r>
            <a:r>
              <a:rPr lang="en-US" dirty="0" smtClean="0"/>
              <a:t>.  For generations, weaving was done by hand.</a:t>
            </a:r>
          </a:p>
          <a:p>
            <a:r>
              <a:rPr lang="en-US" dirty="0" smtClean="0"/>
              <a:t>Weaving requires the use of </a:t>
            </a:r>
            <a:r>
              <a:rPr lang="en-US" u="sng" dirty="0" smtClean="0"/>
              <a:t>two sets of yarns</a:t>
            </a:r>
            <a:r>
              <a:rPr lang="en-US" dirty="0" smtClean="0"/>
              <a:t>.  The </a:t>
            </a:r>
            <a:r>
              <a:rPr lang="en-US" u="sng" dirty="0" smtClean="0"/>
              <a:t>lengthwise</a:t>
            </a:r>
            <a:r>
              <a:rPr lang="en-US" dirty="0" smtClean="0"/>
              <a:t> yarns are the </a:t>
            </a:r>
            <a:r>
              <a:rPr lang="en-US" u="sng" dirty="0" smtClean="0"/>
              <a:t>warp</a:t>
            </a:r>
            <a:r>
              <a:rPr lang="en-US" dirty="0" smtClean="0"/>
              <a:t> yarns.  The </a:t>
            </a:r>
            <a:r>
              <a:rPr lang="en-US" u="sng" dirty="0" smtClean="0"/>
              <a:t>crosswise</a:t>
            </a:r>
            <a:r>
              <a:rPr lang="en-US" dirty="0" smtClean="0"/>
              <a:t> yarns are the </a:t>
            </a:r>
            <a:r>
              <a:rPr lang="en-US" u="sng" dirty="0" smtClean="0"/>
              <a:t>filling</a:t>
            </a:r>
            <a:r>
              <a:rPr lang="en-US" dirty="0" smtClean="0"/>
              <a:t> yarns.  The </a:t>
            </a:r>
            <a:r>
              <a:rPr lang="en-US" u="sng" dirty="0" smtClean="0"/>
              <a:t>warp</a:t>
            </a:r>
            <a:r>
              <a:rPr lang="en-US" dirty="0" smtClean="0"/>
              <a:t> yarns are threaded onto the </a:t>
            </a:r>
            <a:r>
              <a:rPr lang="en-US" u="sng" dirty="0" smtClean="0"/>
              <a:t>loom</a:t>
            </a:r>
            <a:r>
              <a:rPr lang="en-US" dirty="0" smtClean="0"/>
              <a:t>.  They must be </a:t>
            </a:r>
            <a:r>
              <a:rPr lang="en-US" u="sng" dirty="0" smtClean="0"/>
              <a:t>strong and durable</a:t>
            </a:r>
            <a:r>
              <a:rPr lang="en-US" dirty="0" smtClean="0"/>
              <a:t> to withstand the strain of the weaving process.</a:t>
            </a:r>
          </a:p>
          <a:p>
            <a:r>
              <a:rPr lang="en-US" dirty="0" smtClean="0"/>
              <a:t>The </a:t>
            </a:r>
            <a:r>
              <a:rPr lang="en-US" u="sng" dirty="0" smtClean="0"/>
              <a:t>filling</a:t>
            </a:r>
            <a:r>
              <a:rPr lang="en-US" dirty="0" smtClean="0"/>
              <a:t> yarns pass </a:t>
            </a:r>
            <a:r>
              <a:rPr lang="en-US" u="sng" dirty="0" smtClean="0"/>
              <a:t>over and under</a:t>
            </a:r>
            <a:r>
              <a:rPr lang="en-US" dirty="0" smtClean="0"/>
              <a:t> the </a:t>
            </a:r>
            <a:r>
              <a:rPr lang="en-US" u="sng" dirty="0" smtClean="0"/>
              <a:t>warp</a:t>
            </a:r>
            <a:r>
              <a:rPr lang="en-US" dirty="0" smtClean="0"/>
              <a:t> yarns.  When they reach the edge, they turn back and weave across the wrap yarns in the other direction.  The turned filling yarns along each side of the woven fabric form the </a:t>
            </a:r>
            <a:r>
              <a:rPr lang="en-US" u="sng" dirty="0" smtClean="0"/>
              <a:t>selvage—the fabric edge that is very strong and will not ravel.</a:t>
            </a:r>
            <a:endParaRPr lang="en-US" u="sng" dirty="0"/>
          </a:p>
        </p:txBody>
      </p:sp>
    </p:spTree>
    <p:extLst>
      <p:ext uri="{BB962C8B-B14F-4D97-AF65-F5344CB8AC3E}">
        <p14:creationId xmlns:p14="http://schemas.microsoft.com/office/powerpoint/2010/main" val="3523086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Types of Weaves</a:t>
            </a:r>
            <a:endParaRPr lang="en-US" sz="4000" dirty="0"/>
          </a:p>
        </p:txBody>
      </p:sp>
      <p:sp>
        <p:nvSpPr>
          <p:cNvPr id="3" name="Content Placeholder 2"/>
          <p:cNvSpPr>
            <a:spLocks noGrp="1"/>
          </p:cNvSpPr>
          <p:nvPr>
            <p:ph sz="quarter" idx="1"/>
          </p:nvPr>
        </p:nvSpPr>
        <p:spPr/>
        <p:txBody>
          <a:bodyPr/>
          <a:lstStyle/>
          <a:p>
            <a:r>
              <a:rPr lang="en-US" sz="3600" dirty="0" smtClean="0"/>
              <a:t>Through the weaving process, passing the filling yarns over and under different numbers of warp yarns can create various types of woven fabric.  There are three basic types of weaves:</a:t>
            </a:r>
          </a:p>
          <a:p>
            <a:pPr marL="731520" lvl="1" indent="-457200">
              <a:buFont typeface="+mj-lt"/>
              <a:buAutoNum type="arabicPeriod"/>
            </a:pPr>
            <a:r>
              <a:rPr lang="en-US" sz="3200" u="sng" dirty="0" smtClean="0"/>
              <a:t>Plain Weave</a:t>
            </a:r>
          </a:p>
          <a:p>
            <a:pPr marL="731520" lvl="1" indent="-457200">
              <a:buFont typeface="+mj-lt"/>
              <a:buAutoNum type="arabicPeriod"/>
            </a:pPr>
            <a:r>
              <a:rPr lang="en-US" sz="3200" u="sng" dirty="0" smtClean="0"/>
              <a:t>Twill Weave</a:t>
            </a:r>
          </a:p>
          <a:p>
            <a:pPr marL="731520" lvl="1" indent="-457200">
              <a:buFont typeface="+mj-lt"/>
              <a:buAutoNum type="arabicPeriod"/>
            </a:pPr>
            <a:r>
              <a:rPr lang="en-US" sz="3200" u="sng" dirty="0" smtClean="0"/>
              <a:t>Satin Weave</a:t>
            </a:r>
            <a:endParaRPr lang="en-US" sz="3200" u="sng" dirty="0"/>
          </a:p>
        </p:txBody>
      </p:sp>
    </p:spTree>
    <p:extLst>
      <p:ext uri="{BB962C8B-B14F-4D97-AF65-F5344CB8AC3E}">
        <p14:creationId xmlns:p14="http://schemas.microsoft.com/office/powerpoint/2010/main" val="26194648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Plain Weave</a:t>
            </a:r>
            <a:endParaRPr lang="en-US" sz="4000" dirty="0"/>
          </a:p>
        </p:txBody>
      </p:sp>
      <p:sp>
        <p:nvSpPr>
          <p:cNvPr id="3" name="Content Placeholder 2"/>
          <p:cNvSpPr>
            <a:spLocks noGrp="1"/>
          </p:cNvSpPr>
          <p:nvPr>
            <p:ph sz="quarter" idx="1"/>
          </p:nvPr>
        </p:nvSpPr>
        <p:spPr/>
        <p:txBody>
          <a:bodyPr>
            <a:normAutofit lnSpcReduction="10000"/>
          </a:bodyPr>
          <a:lstStyle/>
          <a:p>
            <a:r>
              <a:rPr lang="en-US" dirty="0" smtClean="0"/>
              <a:t>Passing a filling yarn </a:t>
            </a:r>
            <a:r>
              <a:rPr lang="en-US" u="sng" dirty="0" smtClean="0"/>
              <a:t>over one wrap and then under one wrap</a:t>
            </a:r>
            <a:r>
              <a:rPr lang="en-US" dirty="0" smtClean="0"/>
              <a:t> yarn makes the plain weave.  </a:t>
            </a:r>
            <a:r>
              <a:rPr lang="en-US" u="sng" dirty="0" smtClean="0"/>
              <a:t>The netting of a tennis racket</a:t>
            </a:r>
            <a:r>
              <a:rPr lang="en-US" dirty="0" smtClean="0"/>
              <a:t> is an example of the plain weave.</a:t>
            </a:r>
          </a:p>
          <a:p>
            <a:r>
              <a:rPr lang="en-US" dirty="0" smtClean="0"/>
              <a:t>Plain weave fabrics are </a:t>
            </a:r>
            <a:r>
              <a:rPr lang="en-US" u="sng" dirty="0" smtClean="0"/>
              <a:t>strong, durable, and easy to sew</a:t>
            </a:r>
            <a:r>
              <a:rPr lang="en-US" dirty="0" smtClean="0"/>
              <a:t>.  They </a:t>
            </a:r>
            <a:r>
              <a:rPr lang="en-US" u="sng" dirty="0" smtClean="0"/>
              <a:t>wrinkle more and absorb less moisture</a:t>
            </a:r>
            <a:r>
              <a:rPr lang="en-US" dirty="0" smtClean="0"/>
              <a:t> than fabrics of other weaves.</a:t>
            </a:r>
            <a:endParaRPr lang="en-US" dirty="0"/>
          </a:p>
        </p:txBody>
      </p:sp>
      <p:pic>
        <p:nvPicPr>
          <p:cNvPr id="5" name="Content Placeholder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506911" y="1752600"/>
            <a:ext cx="4354286" cy="3810000"/>
          </a:xfrm>
        </p:spPr>
      </p:pic>
    </p:spTree>
    <p:extLst>
      <p:ext uri="{BB962C8B-B14F-4D97-AF65-F5344CB8AC3E}">
        <p14:creationId xmlns:p14="http://schemas.microsoft.com/office/powerpoint/2010/main" val="1295465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Twill Weave</a:t>
            </a:r>
            <a:endParaRPr lang="en-US" sz="4000" dirty="0"/>
          </a:p>
        </p:txBody>
      </p:sp>
      <p:sp>
        <p:nvSpPr>
          <p:cNvPr id="3" name="Content Placeholder 2"/>
          <p:cNvSpPr>
            <a:spLocks noGrp="1"/>
          </p:cNvSpPr>
          <p:nvPr>
            <p:ph sz="quarter" idx="1"/>
          </p:nvPr>
        </p:nvSpPr>
        <p:spPr/>
        <p:txBody>
          <a:bodyPr>
            <a:normAutofit fontScale="92500" lnSpcReduction="20000"/>
          </a:bodyPr>
          <a:lstStyle/>
          <a:p>
            <a:r>
              <a:rPr lang="en-US" dirty="0" smtClean="0"/>
              <a:t>The twill weave forms when </a:t>
            </a:r>
            <a:r>
              <a:rPr lang="en-US" u="sng" dirty="0" smtClean="0"/>
              <a:t>a yarn in one direction floats over two or more yarns in the other direction</a:t>
            </a:r>
            <a:r>
              <a:rPr lang="en-US" dirty="0" smtClean="0"/>
              <a:t>.  Each float begins one yarn over from the last one.  The floats can be either filling or wraps yarns.  Twill weaves fabrics have a </a:t>
            </a:r>
            <a:r>
              <a:rPr lang="en-US" u="sng" dirty="0" smtClean="0"/>
              <a:t>distinct diagonal line or wale.</a:t>
            </a:r>
          </a:p>
          <a:p>
            <a:r>
              <a:rPr lang="en-US" dirty="0" smtClean="0"/>
              <a:t>Twill weaves are </a:t>
            </a:r>
            <a:r>
              <a:rPr lang="en-US" u="sng" dirty="0" smtClean="0"/>
              <a:t>very durable wrinkle-resistant, and hide soil.  </a:t>
            </a:r>
            <a:r>
              <a:rPr lang="en-US" dirty="0" smtClean="0"/>
              <a:t>They are less stiff than plain weave fabrics that have the same number of yarns.</a:t>
            </a:r>
            <a:endParaRPr lang="en-US" dirty="0"/>
          </a:p>
        </p:txBody>
      </p:sp>
      <p:pic>
        <p:nvPicPr>
          <p:cNvPr id="5" name="Content Placeholder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495800" y="1828800"/>
            <a:ext cx="4476281" cy="3429000"/>
          </a:xfrm>
        </p:spPr>
      </p:pic>
    </p:spTree>
    <p:extLst>
      <p:ext uri="{BB962C8B-B14F-4D97-AF65-F5344CB8AC3E}">
        <p14:creationId xmlns:p14="http://schemas.microsoft.com/office/powerpoint/2010/main" val="2660849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Fiber Characteristic Continued (2)</a:t>
            </a:r>
            <a:endParaRPr lang="en-US" sz="3600" dirty="0"/>
          </a:p>
        </p:txBody>
      </p:sp>
      <p:sp>
        <p:nvSpPr>
          <p:cNvPr id="3" name="Content Placeholder 2"/>
          <p:cNvSpPr>
            <a:spLocks noGrp="1"/>
          </p:cNvSpPr>
          <p:nvPr>
            <p:ph sz="quarter" idx="1"/>
          </p:nvPr>
        </p:nvSpPr>
        <p:spPr/>
        <p:txBody>
          <a:bodyPr>
            <a:normAutofit lnSpcReduction="10000"/>
          </a:bodyPr>
          <a:lstStyle/>
          <a:p>
            <a:pPr lvl="1">
              <a:buFont typeface="Wingdings" panose="05000000000000000000" pitchFamily="2" charset="2"/>
              <a:buChar char="§"/>
            </a:pPr>
            <a:r>
              <a:rPr lang="en-US" sz="2800" dirty="0"/>
              <a:t>Wrinkle Resistance: </a:t>
            </a:r>
            <a:r>
              <a:rPr lang="en-US" sz="2800" u="sng" dirty="0"/>
              <a:t>the ability to resist creasing</a:t>
            </a:r>
            <a:r>
              <a:rPr lang="en-US" sz="2800" dirty="0"/>
              <a:t>.</a:t>
            </a:r>
          </a:p>
          <a:p>
            <a:pPr lvl="1">
              <a:buFont typeface="Wingdings" panose="05000000000000000000" pitchFamily="2" charset="2"/>
              <a:buChar char="§"/>
            </a:pPr>
            <a:r>
              <a:rPr lang="en-US" sz="2800" dirty="0"/>
              <a:t>Resiliency: </a:t>
            </a:r>
            <a:r>
              <a:rPr lang="en-US" sz="2800" u="sng" dirty="0"/>
              <a:t>the ability to spring back when crushed or wrinkled.</a:t>
            </a:r>
          </a:p>
          <a:p>
            <a:pPr lvl="1">
              <a:buFont typeface="Wingdings" panose="05000000000000000000" pitchFamily="2" charset="2"/>
              <a:buChar char="§"/>
            </a:pPr>
            <a:r>
              <a:rPr lang="en-US" sz="2800" dirty="0"/>
              <a:t>Elasticity: </a:t>
            </a:r>
            <a:r>
              <a:rPr lang="en-US" sz="2800" u="sng" dirty="0"/>
              <a:t>the ability to return to its original size</a:t>
            </a:r>
            <a:r>
              <a:rPr lang="en-US" sz="2800" dirty="0"/>
              <a:t>.</a:t>
            </a:r>
          </a:p>
          <a:p>
            <a:pPr lvl="1">
              <a:buFont typeface="Wingdings" panose="05000000000000000000" pitchFamily="2" charset="2"/>
              <a:buChar char="§"/>
            </a:pPr>
            <a:r>
              <a:rPr lang="en-US" sz="2800" dirty="0"/>
              <a:t>Shape </a:t>
            </a:r>
            <a:r>
              <a:rPr lang="en-US" sz="2800" dirty="0" smtClean="0"/>
              <a:t>Retention</a:t>
            </a:r>
            <a:r>
              <a:rPr lang="en-US" sz="2800" dirty="0"/>
              <a:t>: </a:t>
            </a:r>
            <a:r>
              <a:rPr lang="en-US" sz="2800" u="sng" dirty="0"/>
              <a:t>the ability to retain the original shape.</a:t>
            </a:r>
          </a:p>
          <a:p>
            <a:pPr lvl="1">
              <a:buFont typeface="Wingdings" panose="05000000000000000000" pitchFamily="2" charset="2"/>
              <a:buChar char="§"/>
            </a:pPr>
            <a:r>
              <a:rPr lang="en-US" sz="2800" dirty="0"/>
              <a:t>Abrasion Resistance: </a:t>
            </a:r>
            <a:r>
              <a:rPr lang="en-US" sz="2800" u="sng" dirty="0"/>
              <a:t>the ability to withstand rubbing.</a:t>
            </a:r>
          </a:p>
          <a:p>
            <a:pPr lvl="1">
              <a:buFont typeface="Wingdings" panose="05000000000000000000" pitchFamily="2" charset="2"/>
              <a:buChar char="§"/>
            </a:pPr>
            <a:r>
              <a:rPr lang="en-US" sz="2800" dirty="0"/>
              <a:t>Luster: </a:t>
            </a:r>
            <a:r>
              <a:rPr lang="en-US" sz="2800" u="sng" dirty="0"/>
              <a:t>the natural sheen or shine of some fibers.</a:t>
            </a:r>
          </a:p>
          <a:p>
            <a:pPr lvl="1">
              <a:buFont typeface="Wingdings" panose="05000000000000000000" pitchFamily="2" charset="2"/>
              <a:buChar char="§"/>
            </a:pPr>
            <a:r>
              <a:rPr lang="en-US" sz="2800" dirty="0"/>
              <a:t>Static Resistance: </a:t>
            </a:r>
            <a:r>
              <a:rPr lang="en-US" sz="2800" u="sng" dirty="0"/>
              <a:t>the ability to withstand the buildup of electricity.</a:t>
            </a:r>
          </a:p>
          <a:p>
            <a:endParaRPr lang="en-US" dirty="0"/>
          </a:p>
        </p:txBody>
      </p:sp>
    </p:spTree>
    <p:extLst>
      <p:ext uri="{BB962C8B-B14F-4D97-AF65-F5344CB8AC3E}">
        <p14:creationId xmlns:p14="http://schemas.microsoft.com/office/powerpoint/2010/main" val="135767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Satin Weave</a:t>
            </a:r>
            <a:endParaRPr lang="en-US" sz="4000" dirty="0"/>
          </a:p>
        </p:txBody>
      </p:sp>
      <p:sp>
        <p:nvSpPr>
          <p:cNvPr id="3" name="Content Placeholder 2"/>
          <p:cNvSpPr>
            <a:spLocks noGrp="1"/>
          </p:cNvSpPr>
          <p:nvPr>
            <p:ph sz="quarter" idx="1"/>
          </p:nvPr>
        </p:nvSpPr>
        <p:spPr>
          <a:xfrm>
            <a:off x="457200" y="1066800"/>
            <a:ext cx="4041648" cy="5257800"/>
          </a:xfrm>
        </p:spPr>
        <p:txBody>
          <a:bodyPr>
            <a:noAutofit/>
          </a:bodyPr>
          <a:lstStyle/>
          <a:p>
            <a:r>
              <a:rPr lang="en-US" sz="2000" dirty="0" smtClean="0"/>
              <a:t>The satin weave forms by </a:t>
            </a:r>
            <a:r>
              <a:rPr lang="en-US" sz="2000" u="sng" dirty="0" smtClean="0"/>
              <a:t>floating a yarn from one direction over four or more yarns from the other direction and then under one yarn</a:t>
            </a:r>
            <a:r>
              <a:rPr lang="en-US" sz="2000" dirty="0" smtClean="0"/>
              <a:t>.  Each float begins two yarns over from where the last float began.  </a:t>
            </a:r>
            <a:r>
              <a:rPr lang="en-US" sz="2000" u="sng" dirty="0" smtClean="0"/>
              <a:t>It is used to make fabrics with a smooth surface.</a:t>
            </a:r>
          </a:p>
          <a:p>
            <a:r>
              <a:rPr lang="en-US" sz="2000" dirty="0" smtClean="0"/>
              <a:t>Satin weaves fabrics have great </a:t>
            </a:r>
            <a:r>
              <a:rPr lang="en-US" sz="2000" u="sng" dirty="0" smtClean="0"/>
              <a:t>luster.  The luster is due to the exposed floats reflecting light</a:t>
            </a:r>
            <a:r>
              <a:rPr lang="en-US" sz="2000" dirty="0" smtClean="0"/>
              <a:t>.  Satin weaves </a:t>
            </a:r>
            <a:r>
              <a:rPr lang="en-US" sz="2000" u="sng" dirty="0" smtClean="0"/>
              <a:t>feel smooth and are drapable</a:t>
            </a:r>
            <a:r>
              <a:rPr lang="en-US" sz="2000" dirty="0" smtClean="0"/>
              <a:t>.  However, satin weaves </a:t>
            </a:r>
            <a:r>
              <a:rPr lang="en-US" sz="2000" u="sng" dirty="0" smtClean="0"/>
              <a:t>are not very durable</a:t>
            </a:r>
            <a:r>
              <a:rPr lang="en-US" sz="2000" dirty="0" smtClean="0"/>
              <a:t>.  The floats tend to catch other surfaces, causing them to </a:t>
            </a:r>
            <a:r>
              <a:rPr lang="en-US" sz="2000" u="sng" dirty="0" smtClean="0"/>
              <a:t>snag or break</a:t>
            </a:r>
            <a:r>
              <a:rPr lang="en-US" sz="2000" dirty="0" smtClean="0"/>
              <a:t>.</a:t>
            </a:r>
            <a:endParaRPr lang="en-US" sz="2000" dirty="0"/>
          </a:p>
        </p:txBody>
      </p:sp>
      <p:pic>
        <p:nvPicPr>
          <p:cNvPr id="5" name="Content Placeholder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514261" y="1981200"/>
            <a:ext cx="4454885" cy="3276600"/>
          </a:xfrm>
        </p:spPr>
      </p:pic>
    </p:spTree>
    <p:extLst>
      <p:ext uri="{BB962C8B-B14F-4D97-AF65-F5344CB8AC3E}">
        <p14:creationId xmlns:p14="http://schemas.microsoft.com/office/powerpoint/2010/main" val="35758373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smtClean="0"/>
              <a:t>Knitted Fabrics</a:t>
            </a:r>
            <a:endParaRPr lang="en-US" sz="4000" dirty="0"/>
          </a:p>
        </p:txBody>
      </p:sp>
      <p:sp>
        <p:nvSpPr>
          <p:cNvPr id="6" name="Content Placeholder 5"/>
          <p:cNvSpPr>
            <a:spLocks noGrp="1"/>
          </p:cNvSpPr>
          <p:nvPr>
            <p:ph sz="quarter" idx="1"/>
          </p:nvPr>
        </p:nvSpPr>
        <p:spPr/>
        <p:txBody>
          <a:bodyPr>
            <a:normAutofit lnSpcReduction="10000"/>
          </a:bodyPr>
          <a:lstStyle/>
          <a:p>
            <a:r>
              <a:rPr lang="en-US" dirty="0" smtClean="0"/>
              <a:t>Knitting is a process that </a:t>
            </a:r>
            <a:r>
              <a:rPr lang="en-US" u="sng" dirty="0" smtClean="0"/>
              <a:t>loops yarns together.  One loop of yarn is pulled through another loop, just as you would knit at home.</a:t>
            </a:r>
            <a:r>
              <a:rPr lang="en-US" dirty="0" smtClean="0"/>
              <a:t>  The loops or stitches can be varied to create different patterns and textures.  Different yarns produce different effects.  Textured filament yarns are often used in knits.</a:t>
            </a:r>
            <a:endParaRPr lang="en-US" dirty="0"/>
          </a:p>
        </p:txBody>
      </p:sp>
      <p:pic>
        <p:nvPicPr>
          <p:cNvPr id="8" name="Content Placeholder 7"/>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927598" y="1650999"/>
            <a:ext cx="3759201" cy="3759201"/>
          </a:xfrm>
        </p:spPr>
      </p:pic>
    </p:spTree>
    <p:extLst>
      <p:ext uri="{BB962C8B-B14F-4D97-AF65-F5344CB8AC3E}">
        <p14:creationId xmlns:p14="http://schemas.microsoft.com/office/powerpoint/2010/main" val="1029970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Felt Fabrics</a:t>
            </a:r>
            <a:endParaRPr lang="en-US" sz="4000" dirty="0"/>
          </a:p>
        </p:txBody>
      </p:sp>
      <p:sp>
        <p:nvSpPr>
          <p:cNvPr id="3" name="Content Placeholder 2"/>
          <p:cNvSpPr>
            <a:spLocks noGrp="1"/>
          </p:cNvSpPr>
          <p:nvPr>
            <p:ph sz="quarter" idx="1"/>
          </p:nvPr>
        </p:nvSpPr>
        <p:spPr/>
        <p:txBody>
          <a:bodyPr/>
          <a:lstStyle/>
          <a:p>
            <a:r>
              <a:rPr lang="en-US" dirty="0" smtClean="0"/>
              <a:t>Felt is made from </a:t>
            </a:r>
            <a:r>
              <a:rPr lang="en-US" u="sng" dirty="0" smtClean="0"/>
              <a:t>short wool fibers</a:t>
            </a:r>
            <a:r>
              <a:rPr lang="en-US" dirty="0" smtClean="0"/>
              <a:t>.  Wool fibers have </a:t>
            </a:r>
            <a:r>
              <a:rPr lang="en-US" u="sng" dirty="0" smtClean="0"/>
              <a:t>overlapping scales</a:t>
            </a:r>
            <a:r>
              <a:rPr lang="en-US" dirty="0" smtClean="0"/>
              <a:t>.  Under a microscope you can see they look like </a:t>
            </a:r>
            <a:r>
              <a:rPr lang="en-US" u="sng" dirty="0" smtClean="0"/>
              <a:t>fish scales.</a:t>
            </a:r>
            <a:r>
              <a:rPr lang="en-US" dirty="0" smtClean="0"/>
              <a:t>  As </a:t>
            </a:r>
            <a:r>
              <a:rPr lang="en-US" u="sng" dirty="0" smtClean="0"/>
              <a:t>heat, moisture, and pressure</a:t>
            </a:r>
            <a:r>
              <a:rPr lang="en-US" dirty="0" smtClean="0"/>
              <a:t> are applied to the fibers, the scales interlock to form a solid mass.</a:t>
            </a:r>
            <a:endParaRPr lang="en-US" dirty="0"/>
          </a:p>
        </p:txBody>
      </p:sp>
      <p:pic>
        <p:nvPicPr>
          <p:cNvPr id="5" name="Content Placeholder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632325" y="2079765"/>
            <a:ext cx="4041775" cy="3209644"/>
          </a:xfrm>
        </p:spPr>
      </p:pic>
    </p:spTree>
    <p:extLst>
      <p:ext uri="{BB962C8B-B14F-4D97-AF65-F5344CB8AC3E}">
        <p14:creationId xmlns:p14="http://schemas.microsoft.com/office/powerpoint/2010/main" val="2869318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13"/>
            <a:ext cx="9149892" cy="6853587"/>
          </a:xfrm>
          <a:prstGeom prst="rect">
            <a:avLst/>
          </a:prstGeom>
        </p:spPr>
      </p:pic>
      <p:sp>
        <p:nvSpPr>
          <p:cNvPr id="6" name="Subtitle 5"/>
          <p:cNvSpPr>
            <a:spLocks noGrp="1"/>
          </p:cNvSpPr>
          <p:nvPr>
            <p:ph type="subTitle" idx="1"/>
          </p:nvPr>
        </p:nvSpPr>
        <p:spPr>
          <a:xfrm>
            <a:off x="1145946" y="2057400"/>
            <a:ext cx="6858000" cy="2438400"/>
          </a:xfrm>
        </p:spPr>
        <p:txBody>
          <a:bodyPr>
            <a:normAutofit/>
          </a:bodyPr>
          <a:lstStyle/>
          <a:p>
            <a:pPr algn="ctr"/>
            <a:r>
              <a:rPr lang="en-US" sz="7000" b="1" dirty="0" smtClean="0">
                <a:solidFill>
                  <a:srgbClr val="FFFF00"/>
                </a:solidFill>
                <a:latin typeface="+mn-lt"/>
              </a:rPr>
              <a:t>Fabric Finishes</a:t>
            </a:r>
            <a:endParaRPr lang="en-US" sz="7000" b="1" dirty="0">
              <a:solidFill>
                <a:srgbClr val="FFFF00"/>
              </a:solidFill>
              <a:latin typeface="+mn-lt"/>
            </a:endParaRPr>
          </a:p>
        </p:txBody>
      </p:sp>
    </p:spTree>
    <p:extLst>
      <p:ext uri="{BB962C8B-B14F-4D97-AF65-F5344CB8AC3E}">
        <p14:creationId xmlns:p14="http://schemas.microsoft.com/office/powerpoint/2010/main" val="30639950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Fabric Finishes</a:t>
            </a:r>
            <a:endParaRPr lang="en-US" sz="4000" dirty="0"/>
          </a:p>
        </p:txBody>
      </p:sp>
      <p:sp>
        <p:nvSpPr>
          <p:cNvPr id="3" name="Content Placeholder 2"/>
          <p:cNvSpPr>
            <a:spLocks noGrp="1"/>
          </p:cNvSpPr>
          <p:nvPr>
            <p:ph sz="quarter" idx="1"/>
          </p:nvPr>
        </p:nvSpPr>
        <p:spPr/>
        <p:txBody>
          <a:bodyPr/>
          <a:lstStyle/>
          <a:p>
            <a:r>
              <a:rPr lang="en-US" dirty="0" smtClean="0"/>
              <a:t>After the cloth is woven or knitted into fabric, it is still in an unfinished state.  </a:t>
            </a:r>
            <a:r>
              <a:rPr lang="en-US" u="sng" dirty="0" smtClean="0"/>
              <a:t>The unfinished fabric is called </a:t>
            </a:r>
            <a:r>
              <a:rPr lang="en-US" u="sng" dirty="0" err="1" smtClean="0"/>
              <a:t>greige</a:t>
            </a:r>
            <a:r>
              <a:rPr lang="en-US" u="sng" dirty="0" smtClean="0"/>
              <a:t> goods</a:t>
            </a:r>
            <a:r>
              <a:rPr lang="en-US" dirty="0" smtClean="0"/>
              <a:t>.  The fabric still has a way to go before it is ready to be sewn into finished garments.  </a:t>
            </a:r>
            <a:r>
              <a:rPr lang="en-US" u="sng" dirty="0" smtClean="0"/>
              <a:t>Color needs to be added if it was not added earlier in the process.  A design may be printed onto the fabric in some way</a:t>
            </a:r>
            <a:r>
              <a:rPr lang="en-US" dirty="0" smtClean="0"/>
              <a: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3708400"/>
            <a:ext cx="2743200" cy="2743200"/>
          </a:xfrm>
          <a:prstGeom prst="rect">
            <a:avLst/>
          </a:prstGeom>
        </p:spPr>
      </p:pic>
    </p:spTree>
    <p:extLst>
      <p:ext uri="{BB962C8B-B14F-4D97-AF65-F5344CB8AC3E}">
        <p14:creationId xmlns:p14="http://schemas.microsoft.com/office/powerpoint/2010/main" val="42775237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Solution Dyeing</a:t>
            </a:r>
            <a:endParaRPr lang="en-US" sz="4000" dirty="0"/>
          </a:p>
        </p:txBody>
      </p:sp>
      <p:sp>
        <p:nvSpPr>
          <p:cNvPr id="4" name="Content Placeholder 3"/>
          <p:cNvSpPr>
            <a:spLocks noGrp="1"/>
          </p:cNvSpPr>
          <p:nvPr>
            <p:ph sz="quarter" idx="1"/>
          </p:nvPr>
        </p:nvSpPr>
        <p:spPr/>
        <p:txBody>
          <a:bodyPr>
            <a:normAutofit/>
          </a:bodyPr>
          <a:lstStyle/>
          <a:p>
            <a:r>
              <a:rPr lang="en-US" sz="3600" dirty="0" smtClean="0"/>
              <a:t>Manufactured fibers are solution dyed.  In solution dyeing, </a:t>
            </a:r>
            <a:r>
              <a:rPr lang="en-US" sz="3600" u="sng" dirty="0" smtClean="0"/>
              <a:t>the dye is added to the thick liquid before it is forced through the spinneret.</a:t>
            </a:r>
            <a:endParaRPr lang="en-US" sz="3600" u="sng" dirty="0"/>
          </a:p>
        </p:txBody>
      </p:sp>
    </p:spTree>
    <p:extLst>
      <p:ext uri="{BB962C8B-B14F-4D97-AF65-F5344CB8AC3E}">
        <p14:creationId xmlns:p14="http://schemas.microsoft.com/office/powerpoint/2010/main" val="40957695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02829" y="-159447"/>
            <a:ext cx="9346829" cy="7017447"/>
          </a:xfrm>
        </p:spPr>
      </p:pic>
    </p:spTree>
    <p:extLst>
      <p:ext uri="{BB962C8B-B14F-4D97-AF65-F5344CB8AC3E}">
        <p14:creationId xmlns:p14="http://schemas.microsoft.com/office/powerpoint/2010/main" val="34062780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Yarn Dyeing</a:t>
            </a:r>
            <a:endParaRPr lang="en-US" sz="4000" dirty="0"/>
          </a:p>
        </p:txBody>
      </p:sp>
      <p:sp>
        <p:nvSpPr>
          <p:cNvPr id="3" name="Content Placeholder 2"/>
          <p:cNvSpPr>
            <a:spLocks noGrp="1"/>
          </p:cNvSpPr>
          <p:nvPr>
            <p:ph sz="quarter" idx="1"/>
          </p:nvPr>
        </p:nvSpPr>
        <p:spPr/>
        <p:txBody>
          <a:bodyPr>
            <a:normAutofit lnSpcReduction="10000"/>
          </a:bodyPr>
          <a:lstStyle/>
          <a:p>
            <a:r>
              <a:rPr lang="en-US" dirty="0" smtClean="0"/>
              <a:t>Before some yarn is knitted or woven into fabrics, it goes through a process called </a:t>
            </a:r>
            <a:r>
              <a:rPr lang="en-US" u="sng" dirty="0" smtClean="0"/>
              <a:t>yarn dyeing.  After spinning, the yarns are tightly wound on tubes, and then placed in the dye bath</a:t>
            </a:r>
            <a:r>
              <a:rPr lang="en-US" dirty="0" smtClean="0"/>
              <a:t>.  Most fabrics that are plaid or striped are yarn dyed.  Generally, </a:t>
            </a:r>
            <a:r>
              <a:rPr lang="en-US" u="sng" dirty="0" smtClean="0"/>
              <a:t>yarn dyeing costs less than fiber dyeing, but more than piece dyeing.</a:t>
            </a:r>
            <a:endParaRPr lang="en-US" u="sng" dirty="0"/>
          </a:p>
        </p:txBody>
      </p:sp>
      <p:pic>
        <p:nvPicPr>
          <p:cNvPr id="7" name="Content Placeholder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632325" y="2167085"/>
            <a:ext cx="4041775" cy="3035005"/>
          </a:xfrm>
        </p:spPr>
      </p:pic>
    </p:spTree>
    <p:extLst>
      <p:ext uri="{BB962C8B-B14F-4D97-AF65-F5344CB8AC3E}">
        <p14:creationId xmlns:p14="http://schemas.microsoft.com/office/powerpoint/2010/main" val="168086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Piece Dyeing</a:t>
            </a:r>
            <a:endParaRPr lang="en-US" sz="4000" dirty="0"/>
          </a:p>
        </p:txBody>
      </p:sp>
      <p:sp>
        <p:nvSpPr>
          <p:cNvPr id="3" name="Content Placeholder 2"/>
          <p:cNvSpPr>
            <a:spLocks noGrp="1"/>
          </p:cNvSpPr>
          <p:nvPr>
            <p:ph sz="quarter" idx="1"/>
          </p:nvPr>
        </p:nvSpPr>
        <p:spPr/>
        <p:txBody>
          <a:bodyPr/>
          <a:lstStyle/>
          <a:p>
            <a:r>
              <a:rPr lang="en-US" u="sng" dirty="0" smtClean="0"/>
              <a:t>The most common method of dyeing is piece dyeing</a:t>
            </a:r>
            <a:r>
              <a:rPr lang="en-US" dirty="0" smtClean="0"/>
              <a:t>.  During the piece dyeing process, </a:t>
            </a:r>
            <a:r>
              <a:rPr lang="en-US" u="sng" dirty="0" smtClean="0"/>
              <a:t>color is added after the fabric has been made</a:t>
            </a:r>
            <a:r>
              <a:rPr lang="en-US" dirty="0" smtClean="0"/>
              <a:t>.  Piece dyeing allows manufacturers to follow fashion trends closely.  </a:t>
            </a:r>
            <a:r>
              <a:rPr lang="en-US" u="sng" dirty="0" smtClean="0"/>
              <a:t>Most, but not all, piece-dyed fabrics are solid colors</a:t>
            </a:r>
            <a:r>
              <a:rPr lang="en-US" dirty="0" smtClean="0"/>
              <a:t>.</a:t>
            </a:r>
            <a:endParaRPr lang="en-US" dirty="0"/>
          </a:p>
        </p:txBody>
      </p:sp>
      <p:pic>
        <p:nvPicPr>
          <p:cNvPr id="5" name="Content Placeholder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632325" y="1931342"/>
            <a:ext cx="4041775" cy="3506491"/>
          </a:xfrm>
        </p:spPr>
      </p:pic>
    </p:spTree>
    <p:extLst>
      <p:ext uri="{BB962C8B-B14F-4D97-AF65-F5344CB8AC3E}">
        <p14:creationId xmlns:p14="http://schemas.microsoft.com/office/powerpoint/2010/main" val="35342806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Printed Fabric</a:t>
            </a:r>
            <a:endParaRPr lang="en-US" sz="4000" dirty="0"/>
          </a:p>
        </p:txBody>
      </p:sp>
      <p:sp>
        <p:nvSpPr>
          <p:cNvPr id="3" name="Content Placeholder 2"/>
          <p:cNvSpPr>
            <a:spLocks noGrp="1"/>
          </p:cNvSpPr>
          <p:nvPr>
            <p:ph sz="quarter" idx="1"/>
          </p:nvPr>
        </p:nvSpPr>
        <p:spPr/>
        <p:txBody>
          <a:bodyPr>
            <a:normAutofit lnSpcReduction="10000"/>
          </a:bodyPr>
          <a:lstStyle/>
          <a:p>
            <a:r>
              <a:rPr lang="en-US" dirty="0" smtClean="0"/>
              <a:t>Printing also adds color to fabrics.  </a:t>
            </a:r>
            <a:r>
              <a:rPr lang="en-US" u="sng" dirty="0" smtClean="0"/>
              <a:t>Printing is the process of adding color, pattern, or design to fabric surfaces</a:t>
            </a:r>
            <a:r>
              <a:rPr lang="en-US" dirty="0" smtClean="0"/>
              <a:t>.  You can easily tell whether fabrics have been colored in a dye bath or by printing.  </a:t>
            </a:r>
            <a:r>
              <a:rPr lang="en-US" u="sng" dirty="0" smtClean="0"/>
              <a:t>The wrong side of most printed fabrics is much lighter than the right side</a:t>
            </a:r>
            <a:r>
              <a:rPr lang="en-US" dirty="0" smtClean="0"/>
              <a:t>.  Both sides of dyed fabrics are the same color.</a:t>
            </a:r>
            <a:endParaRPr lang="en-US" dirty="0"/>
          </a:p>
        </p:txBody>
      </p:sp>
      <p:pic>
        <p:nvPicPr>
          <p:cNvPr id="7" name="Content Placeholder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495800" y="2057400"/>
            <a:ext cx="4452134" cy="2971800"/>
          </a:xfrm>
        </p:spPr>
      </p:pic>
    </p:spTree>
    <p:extLst>
      <p:ext uri="{BB962C8B-B14F-4D97-AF65-F5344CB8AC3E}">
        <p14:creationId xmlns:p14="http://schemas.microsoft.com/office/powerpoint/2010/main" val="1218078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Groups of Fibers</a:t>
            </a:r>
            <a:endParaRPr lang="en-US" sz="4000" dirty="0"/>
          </a:p>
        </p:txBody>
      </p:sp>
      <p:sp>
        <p:nvSpPr>
          <p:cNvPr id="3" name="Content Placeholder 2"/>
          <p:cNvSpPr>
            <a:spLocks noGrp="1"/>
          </p:cNvSpPr>
          <p:nvPr>
            <p:ph sz="quarter" idx="1"/>
          </p:nvPr>
        </p:nvSpPr>
        <p:spPr/>
        <p:txBody>
          <a:bodyPr>
            <a:normAutofit/>
          </a:bodyPr>
          <a:lstStyle/>
          <a:p>
            <a:r>
              <a:rPr lang="en-US" sz="3600" dirty="0"/>
              <a:t>There are two main groups of fibers.  </a:t>
            </a:r>
            <a:endParaRPr lang="en-US" sz="3600" dirty="0" smtClean="0"/>
          </a:p>
          <a:p>
            <a:pPr lvl="1">
              <a:buFont typeface="Wingdings" panose="05000000000000000000" pitchFamily="2" charset="2"/>
              <a:buChar char="§"/>
            </a:pPr>
            <a:r>
              <a:rPr lang="en-US" sz="3600" u="sng" dirty="0" smtClean="0"/>
              <a:t>Natural </a:t>
            </a:r>
            <a:r>
              <a:rPr lang="en-US" sz="3600" u="sng" dirty="0"/>
              <a:t>fibers </a:t>
            </a:r>
            <a:r>
              <a:rPr lang="en-US" sz="3600" dirty="0"/>
              <a:t>which are made from </a:t>
            </a:r>
            <a:r>
              <a:rPr lang="en-US" sz="3600" u="sng" dirty="0"/>
              <a:t>natural sources—plants and animals</a:t>
            </a:r>
            <a:r>
              <a:rPr lang="en-US" sz="3600" dirty="0"/>
              <a:t>.  </a:t>
            </a:r>
            <a:endParaRPr lang="en-US" sz="3600" dirty="0" smtClean="0"/>
          </a:p>
          <a:p>
            <a:pPr lvl="1">
              <a:buFont typeface="Wingdings" panose="05000000000000000000" pitchFamily="2" charset="2"/>
              <a:buChar char="§"/>
            </a:pPr>
            <a:r>
              <a:rPr lang="en-US" sz="3600" u="sng" dirty="0" smtClean="0"/>
              <a:t>Manufactured </a:t>
            </a:r>
            <a:r>
              <a:rPr lang="en-US" sz="3600" u="sng" dirty="0"/>
              <a:t>fibers</a:t>
            </a:r>
            <a:r>
              <a:rPr lang="en-US" sz="3600" dirty="0"/>
              <a:t> which are made from </a:t>
            </a:r>
            <a:r>
              <a:rPr lang="en-US" sz="3600" u="sng" dirty="0"/>
              <a:t>chemicals in factories</a:t>
            </a:r>
            <a:r>
              <a:rPr lang="en-US" sz="3600" u="sng" dirty="0" smtClean="0"/>
              <a:t>.</a:t>
            </a:r>
            <a:endParaRPr lang="en-US" sz="3600" u="sng" dirty="0"/>
          </a:p>
        </p:txBody>
      </p:sp>
    </p:spTree>
    <p:extLst>
      <p:ext uri="{BB962C8B-B14F-4D97-AF65-F5344CB8AC3E}">
        <p14:creationId xmlns:p14="http://schemas.microsoft.com/office/powerpoint/2010/main" val="1639432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2" y="0"/>
            <a:ext cx="9149892" cy="6853587"/>
          </a:xfrm>
          <a:prstGeom prst="rect">
            <a:avLst/>
          </a:prstGeom>
        </p:spPr>
      </p:pic>
      <p:sp>
        <p:nvSpPr>
          <p:cNvPr id="7" name="Subtitle 6"/>
          <p:cNvSpPr>
            <a:spLocks noGrp="1"/>
          </p:cNvSpPr>
          <p:nvPr>
            <p:ph type="subTitle" idx="1"/>
          </p:nvPr>
        </p:nvSpPr>
        <p:spPr>
          <a:xfrm>
            <a:off x="1140054" y="2362200"/>
            <a:ext cx="6858000" cy="1752600"/>
          </a:xfrm>
        </p:spPr>
        <p:txBody>
          <a:bodyPr>
            <a:noAutofit/>
          </a:bodyPr>
          <a:lstStyle/>
          <a:p>
            <a:pPr algn="ctr"/>
            <a:r>
              <a:rPr lang="en-US" sz="7200" b="1" dirty="0" smtClean="0">
                <a:solidFill>
                  <a:srgbClr val="FFFF00"/>
                </a:solidFill>
                <a:effectLst>
                  <a:outerShdw blurRad="38100" dist="38100" dir="2700000" algn="tl">
                    <a:srgbClr val="000000">
                      <a:alpha val="43137"/>
                    </a:srgbClr>
                  </a:outerShdw>
                </a:effectLst>
                <a:latin typeface="+mn-lt"/>
              </a:rPr>
              <a:t>Natural Fibers</a:t>
            </a:r>
            <a:endParaRPr lang="en-US" sz="7200" b="1" dirty="0">
              <a:solidFill>
                <a:srgbClr val="FFFF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132945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Natural Fibers</a:t>
            </a:r>
            <a:endParaRPr lang="en-US" sz="4000" dirty="0"/>
          </a:p>
        </p:txBody>
      </p:sp>
      <p:sp>
        <p:nvSpPr>
          <p:cNvPr id="3" name="Content Placeholder 2"/>
          <p:cNvSpPr>
            <a:spLocks noGrp="1"/>
          </p:cNvSpPr>
          <p:nvPr>
            <p:ph sz="quarter" idx="1"/>
          </p:nvPr>
        </p:nvSpPr>
        <p:spPr/>
        <p:txBody>
          <a:bodyPr>
            <a:normAutofit fontScale="92500" lnSpcReduction="10000"/>
          </a:bodyPr>
          <a:lstStyle/>
          <a:p>
            <a:r>
              <a:rPr lang="en-US" sz="3200" dirty="0" smtClean="0"/>
              <a:t>The most common natural fibers are </a:t>
            </a:r>
            <a:r>
              <a:rPr lang="en-US" sz="3200" u="sng" dirty="0" smtClean="0"/>
              <a:t>cotton, linen, wool, and silk</a:t>
            </a:r>
            <a:r>
              <a:rPr lang="en-US" sz="3200" dirty="0" smtClean="0"/>
              <a:t>.  Natural fibers vary in </a:t>
            </a:r>
            <a:r>
              <a:rPr lang="en-US" sz="3200" u="sng" dirty="0" smtClean="0"/>
              <a:t>quality</a:t>
            </a:r>
            <a:r>
              <a:rPr lang="en-US" sz="3200" dirty="0" smtClean="0"/>
              <a:t> depending on the kind of </a:t>
            </a:r>
            <a:r>
              <a:rPr lang="en-US" sz="3200" u="sng" dirty="0" smtClean="0"/>
              <a:t>animal or plant</a:t>
            </a:r>
            <a:r>
              <a:rPr lang="en-US" sz="3200" dirty="0" smtClean="0"/>
              <a:t> and the </a:t>
            </a:r>
            <a:r>
              <a:rPr lang="en-US" sz="3200" u="sng" dirty="0" smtClean="0"/>
              <a:t>growing conditions</a:t>
            </a:r>
            <a:r>
              <a:rPr lang="en-US" sz="3200" dirty="0" smtClean="0"/>
              <a:t>.  The fibers must be </a:t>
            </a:r>
            <a:r>
              <a:rPr lang="en-US" sz="3200" u="sng" dirty="0" smtClean="0"/>
              <a:t>cleaned</a:t>
            </a:r>
            <a:r>
              <a:rPr lang="en-US" sz="3200" dirty="0" smtClean="0"/>
              <a:t> before they can be made into </a:t>
            </a:r>
            <a:r>
              <a:rPr lang="en-US" sz="3200" u="sng" dirty="0" smtClean="0"/>
              <a:t>yarns</a:t>
            </a:r>
            <a:r>
              <a:rPr lang="en-US" sz="3200" dirty="0" smtClean="0"/>
              <a:t>.  Supplies of natural fibers </a:t>
            </a:r>
            <a:r>
              <a:rPr lang="en-US" sz="3200" u="sng" dirty="0" smtClean="0"/>
              <a:t>vary</a:t>
            </a:r>
            <a:r>
              <a:rPr lang="en-US" sz="3200" dirty="0" smtClean="0"/>
              <a:t>, according to the </a:t>
            </a:r>
            <a:r>
              <a:rPr lang="en-US" sz="3200" u="sng" dirty="0" smtClean="0"/>
              <a:t>season</a:t>
            </a:r>
            <a:r>
              <a:rPr lang="en-US" sz="3200" dirty="0" smtClean="0"/>
              <a:t>.  They each have </a:t>
            </a:r>
            <a:r>
              <a:rPr lang="en-US" sz="3200" u="sng" dirty="0" smtClean="0"/>
              <a:t>unique characteristics</a:t>
            </a:r>
            <a:r>
              <a:rPr lang="en-US" sz="3200" dirty="0" smtClean="0"/>
              <a:t> that cannot be </a:t>
            </a:r>
            <a:r>
              <a:rPr lang="en-US" sz="3200" u="sng" dirty="0" smtClean="0"/>
              <a:t>copied by science. </a:t>
            </a:r>
          </a:p>
          <a:p>
            <a:r>
              <a:rPr lang="en-US" sz="3200" dirty="0" smtClean="0"/>
              <a:t>There are two categories of Natural Fibers:</a:t>
            </a:r>
          </a:p>
          <a:p>
            <a:pPr marL="788670" lvl="1" indent="-514350">
              <a:buFont typeface="+mj-lt"/>
              <a:buAutoNum type="arabicPeriod"/>
            </a:pPr>
            <a:r>
              <a:rPr lang="en-US" sz="2900" u="sng" dirty="0" smtClean="0"/>
              <a:t>Cellulosic Fibers</a:t>
            </a:r>
          </a:p>
          <a:p>
            <a:pPr marL="788670" lvl="1" indent="-514350">
              <a:buFont typeface="+mj-lt"/>
              <a:buAutoNum type="arabicPeriod"/>
            </a:pPr>
            <a:r>
              <a:rPr lang="en-US" sz="2900" u="sng" dirty="0" smtClean="0"/>
              <a:t>Protein Fibers</a:t>
            </a:r>
          </a:p>
        </p:txBody>
      </p:sp>
    </p:spTree>
    <p:extLst>
      <p:ext uri="{BB962C8B-B14F-4D97-AF65-F5344CB8AC3E}">
        <p14:creationId xmlns:p14="http://schemas.microsoft.com/office/powerpoint/2010/main" val="3334687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Cellulosic Fibers</a:t>
            </a:r>
            <a:endParaRPr lang="en-US" sz="4000" dirty="0"/>
          </a:p>
        </p:txBody>
      </p:sp>
      <p:sp>
        <p:nvSpPr>
          <p:cNvPr id="3" name="Content Placeholder 2"/>
          <p:cNvSpPr>
            <a:spLocks noGrp="1"/>
          </p:cNvSpPr>
          <p:nvPr>
            <p:ph sz="quarter" idx="1"/>
          </p:nvPr>
        </p:nvSpPr>
        <p:spPr/>
        <p:txBody>
          <a:bodyPr>
            <a:noAutofit/>
          </a:bodyPr>
          <a:lstStyle/>
          <a:p>
            <a:r>
              <a:rPr lang="en-US" sz="3200" dirty="0" smtClean="0"/>
              <a:t>Cellulosic Fibers come from </a:t>
            </a:r>
            <a:r>
              <a:rPr lang="en-US" sz="3200" u="sng" dirty="0" smtClean="0"/>
              <a:t>plant sources</a:t>
            </a:r>
            <a:r>
              <a:rPr lang="en-US" sz="3200" dirty="0" smtClean="0"/>
              <a:t>.  There are many kinds of cellulosic fibers, but few are used in fabric.  </a:t>
            </a:r>
            <a:r>
              <a:rPr lang="en-US" sz="3200" u="sng" dirty="0" smtClean="0"/>
              <a:t>Cotton, and flax </a:t>
            </a:r>
            <a:r>
              <a:rPr lang="en-US" sz="3200" dirty="0" smtClean="0"/>
              <a:t>are the main cellulosic fibers that are used in the fashion industry. </a:t>
            </a:r>
          </a:p>
        </p:txBody>
      </p:sp>
      <p:pic>
        <p:nvPicPr>
          <p:cNvPr id="5" name="Content Placeholder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724400" y="1219200"/>
            <a:ext cx="3526064" cy="19812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999" y="3505201"/>
            <a:ext cx="3450249" cy="2592616"/>
          </a:xfrm>
          <a:prstGeom prst="rect">
            <a:avLst/>
          </a:prstGeom>
        </p:spPr>
      </p:pic>
      <p:sp>
        <p:nvSpPr>
          <p:cNvPr id="8" name="TextBox 7"/>
          <p:cNvSpPr txBox="1"/>
          <p:nvPr/>
        </p:nvSpPr>
        <p:spPr>
          <a:xfrm>
            <a:off x="7381875" y="1295400"/>
            <a:ext cx="1371600" cy="369332"/>
          </a:xfrm>
          <a:prstGeom prst="rect">
            <a:avLst/>
          </a:prstGeom>
          <a:noFill/>
        </p:spPr>
        <p:txBody>
          <a:bodyPr wrap="square" rtlCol="0">
            <a:spAutoFit/>
          </a:bodyPr>
          <a:lstStyle/>
          <a:p>
            <a:r>
              <a:rPr lang="en-US" dirty="0" smtClean="0"/>
              <a:t>Cotton</a:t>
            </a:r>
            <a:endParaRPr lang="en-US" dirty="0"/>
          </a:p>
        </p:txBody>
      </p:sp>
      <p:sp>
        <p:nvSpPr>
          <p:cNvPr id="9" name="TextBox 8"/>
          <p:cNvSpPr txBox="1"/>
          <p:nvPr/>
        </p:nvSpPr>
        <p:spPr>
          <a:xfrm>
            <a:off x="7734300" y="5677891"/>
            <a:ext cx="666750" cy="369332"/>
          </a:xfrm>
          <a:prstGeom prst="rect">
            <a:avLst/>
          </a:prstGeom>
          <a:noFill/>
        </p:spPr>
        <p:txBody>
          <a:bodyPr wrap="square" rtlCol="0">
            <a:spAutoFit/>
          </a:bodyPr>
          <a:lstStyle/>
          <a:p>
            <a:r>
              <a:rPr lang="en-US" dirty="0" smtClean="0">
                <a:solidFill>
                  <a:schemeClr val="bg1"/>
                </a:solidFill>
              </a:rPr>
              <a:t>Flax</a:t>
            </a:r>
            <a:endParaRPr lang="en-US" dirty="0">
              <a:solidFill>
                <a:schemeClr val="bg1"/>
              </a:solidFill>
            </a:endParaRPr>
          </a:p>
        </p:txBody>
      </p:sp>
    </p:spTree>
    <p:extLst>
      <p:ext uri="{BB962C8B-B14F-4D97-AF65-F5344CB8AC3E}">
        <p14:creationId xmlns:p14="http://schemas.microsoft.com/office/powerpoint/2010/main" val="3801807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Protein Fibers</a:t>
            </a:r>
            <a:endParaRPr lang="en-US" sz="4000" dirty="0"/>
          </a:p>
        </p:txBody>
      </p:sp>
      <p:sp>
        <p:nvSpPr>
          <p:cNvPr id="3" name="Content Placeholder 2"/>
          <p:cNvSpPr>
            <a:spLocks noGrp="1"/>
          </p:cNvSpPr>
          <p:nvPr>
            <p:ph sz="quarter" idx="1"/>
          </p:nvPr>
        </p:nvSpPr>
        <p:spPr/>
        <p:txBody>
          <a:bodyPr>
            <a:normAutofit/>
          </a:bodyPr>
          <a:lstStyle/>
          <a:p>
            <a:r>
              <a:rPr lang="en-US" sz="3600" dirty="0" smtClean="0"/>
              <a:t>Protein Fibers come from </a:t>
            </a:r>
            <a:r>
              <a:rPr lang="en-US" sz="3600" u="sng" dirty="0" smtClean="0"/>
              <a:t>animal sources</a:t>
            </a:r>
            <a:r>
              <a:rPr lang="en-US" sz="3600" dirty="0" smtClean="0"/>
              <a:t>.  </a:t>
            </a:r>
          </a:p>
          <a:p>
            <a:r>
              <a:rPr lang="en-US" sz="3600" u="sng" dirty="0" smtClean="0"/>
              <a:t>Wool and silk</a:t>
            </a:r>
            <a:r>
              <a:rPr lang="en-US" sz="3600" dirty="0" smtClean="0"/>
              <a:t> are the main protein fibers.  </a:t>
            </a:r>
            <a:endParaRPr lang="en-US" sz="3600" dirty="0"/>
          </a:p>
        </p:txBody>
      </p:sp>
      <p:pic>
        <p:nvPicPr>
          <p:cNvPr id="5" name="Content Placeholder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495800" y="1143000"/>
            <a:ext cx="4041775" cy="2602903"/>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809999"/>
            <a:ext cx="3908364" cy="2609155"/>
          </a:xfrm>
          <a:prstGeom prst="rect">
            <a:avLst/>
          </a:prstGeom>
        </p:spPr>
      </p:pic>
      <p:sp>
        <p:nvSpPr>
          <p:cNvPr id="7" name="TextBox 6"/>
          <p:cNvSpPr txBox="1"/>
          <p:nvPr/>
        </p:nvSpPr>
        <p:spPr>
          <a:xfrm>
            <a:off x="4572000" y="1219200"/>
            <a:ext cx="1371600" cy="369332"/>
          </a:xfrm>
          <a:prstGeom prst="rect">
            <a:avLst/>
          </a:prstGeom>
          <a:noFill/>
        </p:spPr>
        <p:txBody>
          <a:bodyPr wrap="square" rtlCol="0">
            <a:spAutoFit/>
          </a:bodyPr>
          <a:lstStyle/>
          <a:p>
            <a:r>
              <a:rPr lang="en-US" dirty="0" smtClean="0"/>
              <a:t>Wool</a:t>
            </a:r>
            <a:endParaRPr lang="en-US" dirty="0"/>
          </a:p>
        </p:txBody>
      </p:sp>
      <p:sp>
        <p:nvSpPr>
          <p:cNvPr id="8" name="TextBox 7"/>
          <p:cNvSpPr txBox="1"/>
          <p:nvPr/>
        </p:nvSpPr>
        <p:spPr>
          <a:xfrm>
            <a:off x="4724400" y="3962400"/>
            <a:ext cx="1447800" cy="381000"/>
          </a:xfrm>
          <a:prstGeom prst="rect">
            <a:avLst/>
          </a:prstGeom>
          <a:noFill/>
        </p:spPr>
        <p:txBody>
          <a:bodyPr wrap="square" rtlCol="0">
            <a:spAutoFit/>
          </a:bodyPr>
          <a:lstStyle/>
          <a:p>
            <a:r>
              <a:rPr lang="en-US" dirty="0" smtClean="0">
                <a:solidFill>
                  <a:schemeClr val="bg1"/>
                </a:solidFill>
              </a:rPr>
              <a:t>Silk</a:t>
            </a:r>
            <a:endParaRPr lang="en-US" dirty="0">
              <a:solidFill>
                <a:schemeClr val="bg1"/>
              </a:solidFill>
            </a:endParaRPr>
          </a:p>
        </p:txBody>
      </p:sp>
    </p:spTree>
    <p:extLst>
      <p:ext uri="{BB962C8B-B14F-4D97-AF65-F5344CB8AC3E}">
        <p14:creationId xmlns:p14="http://schemas.microsoft.com/office/powerpoint/2010/main" val="1112726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1372</TotalTime>
  <Words>2460</Words>
  <Application>Microsoft Office PowerPoint</Application>
  <PresentationFormat>On-screen Show (4:3)</PresentationFormat>
  <Paragraphs>232</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Origin</vt:lpstr>
      <vt:lpstr>PowerPoint Presentation</vt:lpstr>
      <vt:lpstr>What are Fibers?</vt:lpstr>
      <vt:lpstr>Fiber Characteristics</vt:lpstr>
      <vt:lpstr>Fiber Characteristic Continued (2)</vt:lpstr>
      <vt:lpstr>Groups of Fibers</vt:lpstr>
      <vt:lpstr>PowerPoint Presentation</vt:lpstr>
      <vt:lpstr>Natural Fibers</vt:lpstr>
      <vt:lpstr>Cellulosic Fibers</vt:lpstr>
      <vt:lpstr>Protein Fibers</vt:lpstr>
      <vt:lpstr>Cotton</vt:lpstr>
      <vt:lpstr>Advantages &amp; Disadvantages of Cotton</vt:lpstr>
      <vt:lpstr>Flax (Linen)</vt:lpstr>
      <vt:lpstr>Advantages &amp; Disadvantages of Linen</vt:lpstr>
      <vt:lpstr>Wool</vt:lpstr>
      <vt:lpstr>Advantages &amp; Disadvantages of Wool</vt:lpstr>
      <vt:lpstr>Silk</vt:lpstr>
      <vt:lpstr>Advantages &amp; Disadvantages of Silk</vt:lpstr>
      <vt:lpstr>PowerPoint Presentation</vt:lpstr>
      <vt:lpstr>Manufactured Fibers</vt:lpstr>
      <vt:lpstr>How Manufactured Fibers are Made</vt:lpstr>
      <vt:lpstr>How Manufactured Fibers are Made (2)</vt:lpstr>
      <vt:lpstr>Rayon</vt:lpstr>
      <vt:lpstr>Advantages &amp; Disadvantages Rayon</vt:lpstr>
      <vt:lpstr>Acetate</vt:lpstr>
      <vt:lpstr>Advantages &amp; Disadvantages of Acetate</vt:lpstr>
      <vt:lpstr>Nylon</vt:lpstr>
      <vt:lpstr>Advantages &amp; Disadvantages of Nylon</vt:lpstr>
      <vt:lpstr>Polyester</vt:lpstr>
      <vt:lpstr>Advantages &amp; Disadvantages of Polyester</vt:lpstr>
      <vt:lpstr>Acrylic</vt:lpstr>
      <vt:lpstr>Advantages &amp; Disadvantages of Acrylic </vt:lpstr>
      <vt:lpstr>Spandex</vt:lpstr>
      <vt:lpstr>Advantages &amp; Disadvantages of Spandex</vt:lpstr>
      <vt:lpstr>PowerPoint Presentation</vt:lpstr>
      <vt:lpstr>Making of Fabric</vt:lpstr>
      <vt:lpstr>Weaving Fabrics</vt:lpstr>
      <vt:lpstr>Types of Weaves</vt:lpstr>
      <vt:lpstr>Plain Weave</vt:lpstr>
      <vt:lpstr>Twill Weave</vt:lpstr>
      <vt:lpstr>Satin Weave</vt:lpstr>
      <vt:lpstr>Knitted Fabrics</vt:lpstr>
      <vt:lpstr>Felt Fabrics</vt:lpstr>
      <vt:lpstr>PowerPoint Presentation</vt:lpstr>
      <vt:lpstr>Fabric Finishes</vt:lpstr>
      <vt:lpstr>Solution Dyeing</vt:lpstr>
      <vt:lpstr>PowerPoint Presentation</vt:lpstr>
      <vt:lpstr>Yarn Dyeing</vt:lpstr>
      <vt:lpstr>Piece Dyeing</vt:lpstr>
      <vt:lpstr>Printed Fabric</vt:lpstr>
    </vt:vector>
  </TitlesOfParts>
  <Company>Alpine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Holt</dc:creator>
  <cp:lastModifiedBy>Christine Holt</cp:lastModifiedBy>
  <cp:revision>167</cp:revision>
  <dcterms:created xsi:type="dcterms:W3CDTF">2015-09-11T00:06:45Z</dcterms:created>
  <dcterms:modified xsi:type="dcterms:W3CDTF">2015-09-13T00:31:57Z</dcterms:modified>
</cp:coreProperties>
</file>