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72" r:id="rId10"/>
    <p:sldId id="273" r:id="rId11"/>
    <p:sldId id="274" r:id="rId12"/>
    <p:sldId id="275" r:id="rId13"/>
    <p:sldId id="276" r:id="rId14"/>
    <p:sldId id="277" r:id="rId15"/>
    <p:sldId id="278" r:id="rId16"/>
    <p:sldId id="279" r:id="rId17"/>
    <p:sldId id="280" r:id="rId18"/>
    <p:sldId id="281" r:id="rId19"/>
    <p:sldId id="282" r:id="rId20"/>
    <p:sldId id="264" r:id="rId21"/>
    <p:sldId id="265" r:id="rId22"/>
    <p:sldId id="266" r:id="rId23"/>
    <p:sldId id="267" r:id="rId24"/>
    <p:sldId id="268" r:id="rId25"/>
    <p:sldId id="269" r:id="rId26"/>
    <p:sldId id="270" r:id="rId27"/>
    <p:sldId id="27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100" d="100"/>
          <a:sy n="100" d="100"/>
        </p:scale>
        <p:origin x="72"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D15D59A7-0668-49F8-8C1E-256DDA92A686}" type="datetimeFigureOut">
              <a:rPr lang="en-US" smtClean="0"/>
              <a:t>2/23/2018</a:t>
            </a:fld>
            <a:endParaRPr lang="en-US"/>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0022FA1D-2E99-4937-A132-D2E29F85403B}" type="slidenum">
              <a:rPr lang="en-US" smtClean="0"/>
              <a:t>‹#›</a:t>
            </a:fld>
            <a:endParaRPr lang="en-US"/>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72788"/>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5D59A7-0668-49F8-8C1E-256DDA92A686}" type="datetimeFigureOut">
              <a:rPr lang="en-US" smtClean="0"/>
              <a:t>2/23/2018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673845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D15D59A7-0668-49F8-8C1E-256DDA92A686}" type="datetimeFigureOut">
              <a:rPr lang="en-US" smtClean="0"/>
              <a:t>2/23/2018</a:t>
            </a:fld>
            <a:endParaRPr lang="en-US"/>
          </a:p>
        </p:txBody>
      </p:sp>
      <p:sp>
        <p:nvSpPr>
          <p:cNvPr id="5" name="Footer Placeholder 4"/>
          <p:cNvSpPr>
            <a:spLocks noGrp="1"/>
          </p:cNvSpPr>
          <p:nvPr>
            <p:ph type="ftr" sz="quarter" idx="11"/>
          </p:nvPr>
        </p:nvSpPr>
        <p:spPr>
          <a:xfrm>
            <a:off x="6536187" y="6315949"/>
            <a:ext cx="3814856" cy="365125"/>
          </a:xfrm>
        </p:spPr>
        <p:txBody>
          <a:bodyPr/>
          <a:lstStyle/>
          <a:p>
            <a:endParaRPr lang="en-US"/>
          </a:p>
        </p:txBody>
      </p:sp>
      <p:sp>
        <p:nvSpPr>
          <p:cNvPr id="6" name="Slide Number Placeholder 5"/>
          <p:cNvSpPr>
            <a:spLocks noGrp="1"/>
          </p:cNvSpPr>
          <p:nvPr>
            <p:ph type="sldNum" sz="quarter" idx="12"/>
          </p:nvPr>
        </p:nvSpPr>
        <p:spPr>
          <a:xfrm>
            <a:off x="11784011" y="5607592"/>
            <a:ext cx="407988" cy="365125"/>
          </a:xfrm>
        </p:spPr>
        <p:txBody>
          <a:bodyPr/>
          <a:lstStyle/>
          <a:p>
            <a:fld id="{0022FA1D-2E99-4937-A132-D2E29F85403B}" type="slidenum">
              <a:rPr lang="en-US" smtClean="0"/>
              <a:t>‹#›</a:t>
            </a:fld>
            <a:endParaRPr lang="en-US"/>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968598"/>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5D59A7-0668-49F8-8C1E-256DDA92A686}" type="datetimeFigureOut">
              <a:rPr lang="en-US" smtClean="0"/>
              <a:t>2/23/2018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163669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D15D59A7-0668-49F8-8C1E-256DDA92A686}" type="datetimeFigureOut">
              <a:rPr lang="en-US" smtClean="0"/>
              <a:t>2/23/2018</a:t>
            </a:fld>
            <a:endParaRPr lang="en-US"/>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0022FA1D-2E99-4937-A132-D2E29F85403B}" type="slidenum">
              <a:rPr lang="en-US" smtClean="0"/>
              <a:t>‹#›</a:t>
            </a:fld>
            <a:endParaRPr lang="en-US"/>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673568"/>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5D59A7-0668-49F8-8C1E-256DDA92A686}" type="datetimeFigureOut">
              <a:rPr lang="en-US" smtClean="0"/>
              <a:t>2/23/2018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29604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5D59A7-0668-49F8-8C1E-256DDA92A686}" type="datetimeFigureOut">
              <a:rPr lang="en-US" smtClean="0"/>
              <a:t>2/23/2018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16110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5D59A7-0668-49F8-8C1E-256DDA92A686}" type="datetimeFigureOut">
              <a:rPr lang="en-US" smtClean="0"/>
              <a:t>2/23/2018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361129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D59A7-0668-49F8-8C1E-256DDA92A686}" type="datetimeFigureOut">
              <a:rPr lang="en-US" smtClean="0"/>
              <a:t>2/23/2018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153758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5D59A7-0668-49F8-8C1E-256DDA92A686}" type="datetimeFigureOut">
              <a:rPr lang="en-US" smtClean="0"/>
              <a:t>2/23/2018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387869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5D59A7-0668-49F8-8C1E-256DDA92A686}" type="datetimeFigureOut">
              <a:rPr lang="en-US" smtClean="0"/>
              <a:t>2/23/2018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22FA1D-2E99-4937-A132-D2E29F85403B}" type="slidenum">
              <a:rPr lang="en-US" smtClean="0"/>
              <a:t>‹#›</a:t>
            </a:fld>
            <a:endParaRPr lang="en-US"/>
          </a:p>
        </p:txBody>
      </p:sp>
    </p:spTree>
    <p:extLst>
      <p:ext uri="{BB962C8B-B14F-4D97-AF65-F5344CB8AC3E}">
        <p14:creationId xmlns:p14="http://schemas.microsoft.com/office/powerpoint/2010/main" val="3651575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D15D59A7-0668-49F8-8C1E-256DDA92A686}" type="datetimeFigureOut">
              <a:rPr lang="en-US" smtClean="0"/>
              <a:t>2/23/2018</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0022FA1D-2E99-4937-A132-D2E29F85403B}"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1073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hyperlink" Target="http://articles.chicagotribune.com/2013-02-10/business/ct-biz-0210-herbalife-20130210_1_pyramid-schemes-mlm-companies-multilevel-marketer"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JgMUGrisVqw"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bbb.org/utah/"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5sVmoOZRypk&amp;feature=youtu.b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dobe Devanagari" panose="02040503050201020203" pitchFamily="18" charset="0"/>
                <a:cs typeface="Adobe Devanagari" panose="02040503050201020203" pitchFamily="18" charset="0"/>
              </a:rPr>
              <a:t>Consumer Fraud</a:t>
            </a:r>
          </a:p>
        </p:txBody>
      </p:sp>
      <p:sp>
        <p:nvSpPr>
          <p:cNvPr id="3" name="Subtitle 2"/>
          <p:cNvSpPr>
            <a:spLocks noGrp="1"/>
          </p:cNvSpPr>
          <p:nvPr>
            <p:ph type="subTitle" idx="1"/>
          </p:nvPr>
        </p:nvSpPr>
        <p:spPr>
          <a:xfrm>
            <a:off x="1421646" y="3678264"/>
            <a:ext cx="6831673" cy="1086237"/>
          </a:xfrm>
        </p:spPr>
        <p:txBody>
          <a:bodyPr>
            <a:normAutofit/>
          </a:bodyPr>
          <a:lstStyle/>
          <a:p>
            <a:r>
              <a:rPr lang="en-US" sz="3200" dirty="0">
                <a:solidFill>
                  <a:schemeClr val="accent1">
                    <a:lumMod val="75000"/>
                  </a:schemeClr>
                </a:solidFill>
                <a:latin typeface="Adobe Devanagari" panose="02040503050201020203" pitchFamily="18" charset="0"/>
                <a:cs typeface="Adobe Devanagari" panose="02040503050201020203" pitchFamily="18" charset="0"/>
              </a:rPr>
              <a:t>and unfair sales tactics</a:t>
            </a:r>
          </a:p>
        </p:txBody>
      </p:sp>
      <p:sp>
        <p:nvSpPr>
          <p:cNvPr id="4" name="AutoShape 2" descr="Image result for frau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title="Fraud "/>
          <p:cNvPicPr>
            <a:picLocks noChangeAspect="1"/>
          </p:cNvPicPr>
          <p:nvPr/>
        </p:nvPicPr>
        <p:blipFill>
          <a:blip r:embed="rId2"/>
          <a:stretch>
            <a:fillRect/>
          </a:stretch>
        </p:blipFill>
        <p:spPr>
          <a:xfrm>
            <a:off x="6549360" y="937806"/>
            <a:ext cx="4664265" cy="3113397"/>
          </a:xfrm>
          <a:prstGeom prst="rect">
            <a:avLst/>
          </a:prstGeom>
        </p:spPr>
      </p:pic>
    </p:spTree>
    <p:extLst>
      <p:ext uri="{BB962C8B-B14F-4D97-AF65-F5344CB8AC3E}">
        <p14:creationId xmlns:p14="http://schemas.microsoft.com/office/powerpoint/2010/main" val="2294323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83EF-B5FF-4E92-B949-9E693971AC08}"/>
              </a:ext>
            </a:extLst>
          </p:cNvPr>
          <p:cNvSpPr>
            <a:spLocks noGrp="1"/>
          </p:cNvSpPr>
          <p:nvPr>
            <p:ph type="title"/>
          </p:nvPr>
        </p:nvSpPr>
        <p:spPr/>
        <p:txBody>
          <a:bodyPr/>
          <a:lstStyle/>
          <a:p>
            <a:r>
              <a:rPr lang="en-US" dirty="0"/>
              <a:t>The story of  the lemonade stand: </a:t>
            </a:r>
          </a:p>
        </p:txBody>
      </p:sp>
      <p:sp>
        <p:nvSpPr>
          <p:cNvPr id="3" name="Content Placeholder 2">
            <a:extLst>
              <a:ext uri="{FF2B5EF4-FFF2-40B4-BE49-F238E27FC236}">
                <a16:creationId xmlns:a16="http://schemas.microsoft.com/office/drawing/2014/main" id="{EFF1A2EE-ECAA-4339-BC1E-0F5E848C39C2}"/>
              </a:ext>
            </a:extLst>
          </p:cNvPr>
          <p:cNvSpPr>
            <a:spLocks noGrp="1"/>
          </p:cNvSpPr>
          <p:nvPr>
            <p:ph idx="1"/>
          </p:nvPr>
        </p:nvSpPr>
        <p:spPr/>
        <p:txBody>
          <a:bodyPr>
            <a:normAutofit/>
          </a:bodyPr>
          <a:lstStyle/>
          <a:p>
            <a:r>
              <a:rPr lang="en-US" sz="2800" dirty="0">
                <a:latin typeface="Comic Sans MS" panose="030F0702030302020204" pitchFamily="66" charset="0"/>
              </a:rPr>
              <a:t>So, Mike and Rick decide to give Kenny $5 each, because this seems like a good investment. When Kenny sells his lemonade at $.50 a cup, they’re sure to make a profit. </a:t>
            </a:r>
          </a:p>
        </p:txBody>
      </p:sp>
      <p:pic>
        <p:nvPicPr>
          <p:cNvPr id="4" name="Picture 3" title="Lemonade ">
            <a:extLst>
              <a:ext uri="{FF2B5EF4-FFF2-40B4-BE49-F238E27FC236}">
                <a16:creationId xmlns:a16="http://schemas.microsoft.com/office/drawing/2014/main" id="{F84C6522-ADEC-4272-A803-453192489D72}"/>
              </a:ext>
            </a:extLst>
          </p:cNvPr>
          <p:cNvPicPr>
            <a:picLocks noChangeAspect="1"/>
          </p:cNvPicPr>
          <p:nvPr/>
        </p:nvPicPr>
        <p:blipFill>
          <a:blip r:embed="rId2"/>
          <a:stretch>
            <a:fillRect/>
          </a:stretch>
        </p:blipFill>
        <p:spPr>
          <a:xfrm>
            <a:off x="7202215" y="3396644"/>
            <a:ext cx="2871951" cy="2764253"/>
          </a:xfrm>
          <a:prstGeom prst="rect">
            <a:avLst/>
          </a:prstGeom>
        </p:spPr>
      </p:pic>
    </p:spTree>
    <p:extLst>
      <p:ext uri="{BB962C8B-B14F-4D97-AF65-F5344CB8AC3E}">
        <p14:creationId xmlns:p14="http://schemas.microsoft.com/office/powerpoint/2010/main" val="2101742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0F7B-D214-4DAF-AB4F-BAEDA1BAAD90}"/>
              </a:ext>
            </a:extLst>
          </p:cNvPr>
          <p:cNvSpPr>
            <a:spLocks noGrp="1"/>
          </p:cNvSpPr>
          <p:nvPr>
            <p:ph type="title"/>
          </p:nvPr>
        </p:nvSpPr>
        <p:spPr/>
        <p:txBody>
          <a:bodyPr/>
          <a:lstStyle/>
          <a:p>
            <a:r>
              <a:rPr lang="en-US" dirty="0"/>
              <a:t>The story of  the lemonade stand: </a:t>
            </a:r>
          </a:p>
        </p:txBody>
      </p:sp>
      <p:sp>
        <p:nvSpPr>
          <p:cNvPr id="3" name="Content Placeholder 2">
            <a:extLst>
              <a:ext uri="{FF2B5EF4-FFF2-40B4-BE49-F238E27FC236}">
                <a16:creationId xmlns:a16="http://schemas.microsoft.com/office/drawing/2014/main" id="{1119DF74-CA5B-4C34-8C5F-B52C39917E92}"/>
              </a:ext>
            </a:extLst>
          </p:cNvPr>
          <p:cNvSpPr>
            <a:spLocks noGrp="1"/>
          </p:cNvSpPr>
          <p:nvPr>
            <p:ph idx="1"/>
          </p:nvPr>
        </p:nvSpPr>
        <p:spPr>
          <a:xfrm>
            <a:off x="4895604" y="567563"/>
            <a:ext cx="4624552" cy="5655156"/>
          </a:xfrm>
        </p:spPr>
        <p:txBody>
          <a:bodyPr>
            <a:normAutofit fontScale="92500"/>
          </a:bodyPr>
          <a:lstStyle/>
          <a:p>
            <a:r>
              <a:rPr lang="en-US" sz="3200" dirty="0">
                <a:latin typeface="Comic Sans MS" panose="030F0702030302020204" pitchFamily="66" charset="0"/>
              </a:rPr>
              <a:t>The only problem is, Kenny gets distracted and uses their money for candy bars instead of lemons and sugar. </a:t>
            </a:r>
          </a:p>
          <a:p>
            <a:r>
              <a:rPr lang="en-US" sz="3200" dirty="0">
                <a:latin typeface="Comic Sans MS" panose="030F0702030302020204" pitchFamily="66" charset="0"/>
              </a:rPr>
              <a:t>Mike and Rick eventually start asking questions about where their profit is.</a:t>
            </a:r>
          </a:p>
        </p:txBody>
      </p:sp>
      <p:pic>
        <p:nvPicPr>
          <p:cNvPr id="1028" name="Picture 4" descr="Image result for Candy bars png">
            <a:extLst>
              <a:ext uri="{FF2B5EF4-FFF2-40B4-BE49-F238E27FC236}">
                <a16:creationId xmlns:a16="http://schemas.microsoft.com/office/drawing/2014/main" id="{7266E708-E53C-47C7-A845-825741A9E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1655" y="559678"/>
            <a:ext cx="3052706" cy="2236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title="Guy ">
            <a:extLst>
              <a:ext uri="{FF2B5EF4-FFF2-40B4-BE49-F238E27FC236}">
                <a16:creationId xmlns:a16="http://schemas.microsoft.com/office/drawing/2014/main" id="{5BAF8E40-5309-4196-B625-27271AB39FEF}"/>
              </a:ext>
            </a:extLst>
          </p:cNvPr>
          <p:cNvPicPr>
            <a:picLocks noChangeAspect="1"/>
          </p:cNvPicPr>
          <p:nvPr/>
        </p:nvPicPr>
        <p:blipFill>
          <a:blip r:embed="rId3"/>
          <a:stretch>
            <a:fillRect/>
          </a:stretch>
        </p:blipFill>
        <p:spPr>
          <a:xfrm>
            <a:off x="9520156" y="3494891"/>
            <a:ext cx="2534508" cy="2081049"/>
          </a:xfrm>
          <a:prstGeom prst="rect">
            <a:avLst/>
          </a:prstGeom>
        </p:spPr>
      </p:pic>
    </p:spTree>
    <p:extLst>
      <p:ext uri="{BB962C8B-B14F-4D97-AF65-F5344CB8AC3E}">
        <p14:creationId xmlns:p14="http://schemas.microsoft.com/office/powerpoint/2010/main" val="4037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DEBA4-CEEE-492B-B4A5-850B6656EF60}"/>
              </a:ext>
            </a:extLst>
          </p:cNvPr>
          <p:cNvSpPr>
            <a:spLocks noGrp="1"/>
          </p:cNvSpPr>
          <p:nvPr>
            <p:ph type="title"/>
          </p:nvPr>
        </p:nvSpPr>
        <p:spPr/>
        <p:txBody>
          <a:bodyPr/>
          <a:lstStyle/>
          <a:p>
            <a:r>
              <a:rPr lang="en-US" dirty="0"/>
              <a:t>The story of  the lemonade stand: </a:t>
            </a:r>
          </a:p>
        </p:txBody>
      </p:sp>
      <p:sp>
        <p:nvSpPr>
          <p:cNvPr id="3" name="Content Placeholder 2">
            <a:extLst>
              <a:ext uri="{FF2B5EF4-FFF2-40B4-BE49-F238E27FC236}">
                <a16:creationId xmlns:a16="http://schemas.microsoft.com/office/drawing/2014/main" id="{3741AD8A-4551-4ABE-8F6D-1C8CB5450E5C}"/>
              </a:ext>
            </a:extLst>
          </p:cNvPr>
          <p:cNvSpPr>
            <a:spLocks noGrp="1"/>
          </p:cNvSpPr>
          <p:nvPr>
            <p:ph idx="1"/>
          </p:nvPr>
        </p:nvSpPr>
        <p:spPr/>
        <p:txBody>
          <a:bodyPr>
            <a:normAutofit/>
          </a:bodyPr>
          <a:lstStyle/>
          <a:p>
            <a:r>
              <a:rPr lang="en-US" sz="2400" dirty="0">
                <a:latin typeface="Comic Sans MS" panose="030F0702030302020204" pitchFamily="66" charset="0"/>
              </a:rPr>
              <a:t>Kenny doesn’t have any more money to buy lemons and sugar, so he can’t make a profit selling lemonade to pay Mike and Rick back, so instead, he goes to his friends Cherie, Calvin, Todd, and Sam. He makes them an offer, just like with Mike and Rick, but this time, he askes each of them for $10. He pays Mike and Rick their original a few dollars that he tells them is profit from the lemonade, so they each get $3, and he keeps the rest to buy more candy bars, and go to the movies. </a:t>
            </a:r>
          </a:p>
        </p:txBody>
      </p:sp>
      <p:pic>
        <p:nvPicPr>
          <p:cNvPr id="2050" name="Picture 2" descr="Image result for kid eating chocolate">
            <a:extLst>
              <a:ext uri="{FF2B5EF4-FFF2-40B4-BE49-F238E27FC236}">
                <a16:creationId xmlns:a16="http://schemas.microsoft.com/office/drawing/2014/main" id="{0BCFA0EA-A13C-4E7D-89D7-DF1704719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164" y="4035442"/>
            <a:ext cx="3466436" cy="19522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movie tickets png">
            <a:extLst>
              <a:ext uri="{FF2B5EF4-FFF2-40B4-BE49-F238E27FC236}">
                <a16:creationId xmlns:a16="http://schemas.microsoft.com/office/drawing/2014/main" id="{C8698E4D-38D3-4B15-AE5B-1619B385E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600943">
            <a:off x="226125" y="4280380"/>
            <a:ext cx="2463580" cy="246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0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0C4C-EE54-42D6-9DA0-42444ECA3CCC}"/>
              </a:ext>
            </a:extLst>
          </p:cNvPr>
          <p:cNvSpPr>
            <a:spLocks noGrp="1"/>
          </p:cNvSpPr>
          <p:nvPr>
            <p:ph type="title"/>
          </p:nvPr>
        </p:nvSpPr>
        <p:spPr/>
        <p:txBody>
          <a:bodyPr/>
          <a:lstStyle/>
          <a:p>
            <a:r>
              <a:rPr lang="en-US" dirty="0"/>
              <a:t>The story of  the lemonade stand: </a:t>
            </a:r>
          </a:p>
        </p:txBody>
      </p:sp>
      <p:sp>
        <p:nvSpPr>
          <p:cNvPr id="3" name="Content Placeholder 2">
            <a:extLst>
              <a:ext uri="{FF2B5EF4-FFF2-40B4-BE49-F238E27FC236}">
                <a16:creationId xmlns:a16="http://schemas.microsoft.com/office/drawing/2014/main" id="{44A88D9D-1740-4945-BF58-78EFB0947EC6}"/>
              </a:ext>
            </a:extLst>
          </p:cNvPr>
          <p:cNvSpPr>
            <a:spLocks noGrp="1"/>
          </p:cNvSpPr>
          <p:nvPr>
            <p:ph idx="1"/>
          </p:nvPr>
        </p:nvSpPr>
        <p:spPr/>
        <p:txBody>
          <a:bodyPr>
            <a:normAutofit/>
          </a:bodyPr>
          <a:lstStyle/>
          <a:p>
            <a:r>
              <a:rPr lang="en-US" sz="2800" dirty="0">
                <a:latin typeface="Comic Sans MS" panose="030F0702030302020204" pitchFamily="66" charset="0"/>
              </a:rPr>
              <a:t>There’s still no lemonade, but Kenny’s feeling pretty rich, after all, he only had to pay Mike and Rick $6, but he got to keep $. </a:t>
            </a:r>
          </a:p>
        </p:txBody>
      </p:sp>
      <p:pic>
        <p:nvPicPr>
          <p:cNvPr id="5" name="Picture 4" title="Kid with money">
            <a:extLst>
              <a:ext uri="{FF2B5EF4-FFF2-40B4-BE49-F238E27FC236}">
                <a16:creationId xmlns:a16="http://schemas.microsoft.com/office/drawing/2014/main" id="{27A1D14D-FCDC-4655-84BB-0E1A183E133F}"/>
              </a:ext>
            </a:extLst>
          </p:cNvPr>
          <p:cNvPicPr>
            <a:picLocks noChangeAspect="1"/>
          </p:cNvPicPr>
          <p:nvPr/>
        </p:nvPicPr>
        <p:blipFill>
          <a:blip r:embed="rId2"/>
          <a:stretch>
            <a:fillRect/>
          </a:stretch>
        </p:blipFill>
        <p:spPr>
          <a:xfrm>
            <a:off x="6306471" y="2851246"/>
            <a:ext cx="3998656" cy="2660924"/>
          </a:xfrm>
          <a:prstGeom prst="rect">
            <a:avLst/>
          </a:prstGeom>
        </p:spPr>
      </p:pic>
    </p:spTree>
    <p:extLst>
      <p:ext uri="{BB962C8B-B14F-4D97-AF65-F5344CB8AC3E}">
        <p14:creationId xmlns:p14="http://schemas.microsoft.com/office/powerpoint/2010/main" val="4229331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AD9B-3835-4AFE-92AB-71C12B5D7B14}"/>
              </a:ext>
            </a:extLst>
          </p:cNvPr>
          <p:cNvSpPr>
            <a:spLocks noGrp="1"/>
          </p:cNvSpPr>
          <p:nvPr>
            <p:ph type="title"/>
          </p:nvPr>
        </p:nvSpPr>
        <p:spPr>
          <a:xfrm>
            <a:off x="399393" y="569066"/>
            <a:ext cx="3833906" cy="4952492"/>
          </a:xfrm>
        </p:spPr>
        <p:txBody>
          <a:bodyPr/>
          <a:lstStyle/>
          <a:p>
            <a:r>
              <a:rPr lang="en-US" dirty="0"/>
              <a:t>The story of  the lemonade stand:</a:t>
            </a:r>
          </a:p>
        </p:txBody>
      </p:sp>
      <p:sp>
        <p:nvSpPr>
          <p:cNvPr id="3" name="Content Placeholder 2">
            <a:extLst>
              <a:ext uri="{FF2B5EF4-FFF2-40B4-BE49-F238E27FC236}">
                <a16:creationId xmlns:a16="http://schemas.microsoft.com/office/drawing/2014/main" id="{70F43452-F79C-4490-874B-9E629D351D68}"/>
              </a:ext>
            </a:extLst>
          </p:cNvPr>
          <p:cNvSpPr>
            <a:spLocks noGrp="1"/>
          </p:cNvSpPr>
          <p:nvPr>
            <p:ph idx="1"/>
          </p:nvPr>
        </p:nvSpPr>
        <p:spPr/>
        <p:txBody>
          <a:bodyPr/>
          <a:lstStyle/>
          <a:p>
            <a:pPr lvl="0"/>
            <a:r>
              <a:rPr lang="en-US" sz="2400" dirty="0">
                <a:solidFill>
                  <a:prstClr val="black">
                    <a:lumMod val="85000"/>
                    <a:lumOff val="15000"/>
                  </a:prstClr>
                </a:solidFill>
                <a:latin typeface="Comic Sans MS" panose="030F0702030302020204" pitchFamily="66" charset="0"/>
              </a:rPr>
              <a:t>The only problem is, now Cherie, Calvin, Todd, Sam, and Michelle are asking for their share of the profit, and Mike and Rick want more profit from their investment. The only way Kenny can keep going is if he recruits more people  to invest. </a:t>
            </a:r>
          </a:p>
          <a:p>
            <a:endParaRPr lang="en-US" dirty="0"/>
          </a:p>
        </p:txBody>
      </p:sp>
      <p:pic>
        <p:nvPicPr>
          <p:cNvPr id="4" name="Picture 3" title="Sad Kids">
            <a:extLst>
              <a:ext uri="{FF2B5EF4-FFF2-40B4-BE49-F238E27FC236}">
                <a16:creationId xmlns:a16="http://schemas.microsoft.com/office/drawing/2014/main" id="{2750278E-DD15-4868-A413-9D08E05ACBB6}"/>
              </a:ext>
            </a:extLst>
          </p:cNvPr>
          <p:cNvPicPr>
            <a:picLocks noChangeAspect="1"/>
          </p:cNvPicPr>
          <p:nvPr/>
        </p:nvPicPr>
        <p:blipFill>
          <a:blip r:embed="rId2"/>
          <a:stretch>
            <a:fillRect/>
          </a:stretch>
        </p:blipFill>
        <p:spPr>
          <a:xfrm>
            <a:off x="5181600" y="3898503"/>
            <a:ext cx="6390031" cy="2209809"/>
          </a:xfrm>
          <a:prstGeom prst="rect">
            <a:avLst/>
          </a:prstGeom>
        </p:spPr>
      </p:pic>
    </p:spTree>
    <p:extLst>
      <p:ext uri="{BB962C8B-B14F-4D97-AF65-F5344CB8AC3E}">
        <p14:creationId xmlns:p14="http://schemas.microsoft.com/office/powerpoint/2010/main" val="2989892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103E6-D580-4BD3-9350-A4DC32AD3D2E}"/>
              </a:ext>
            </a:extLst>
          </p:cNvPr>
          <p:cNvSpPr>
            <a:spLocks noGrp="1"/>
          </p:cNvSpPr>
          <p:nvPr>
            <p:ph type="title"/>
          </p:nvPr>
        </p:nvSpPr>
        <p:spPr/>
        <p:txBody>
          <a:bodyPr/>
          <a:lstStyle/>
          <a:p>
            <a:r>
              <a:rPr lang="en-US" dirty="0"/>
              <a:t>The story of  the lemonade stand:</a:t>
            </a:r>
          </a:p>
        </p:txBody>
      </p:sp>
      <p:sp>
        <p:nvSpPr>
          <p:cNvPr id="3" name="Content Placeholder 2">
            <a:extLst>
              <a:ext uri="{FF2B5EF4-FFF2-40B4-BE49-F238E27FC236}">
                <a16:creationId xmlns:a16="http://schemas.microsoft.com/office/drawing/2014/main" id="{05CF9C3C-3F55-4FA4-854E-3DE183234F30}"/>
              </a:ext>
            </a:extLst>
          </p:cNvPr>
          <p:cNvSpPr>
            <a:spLocks noGrp="1"/>
          </p:cNvSpPr>
          <p:nvPr>
            <p:ph idx="1"/>
          </p:nvPr>
        </p:nvSpPr>
        <p:spPr/>
        <p:txBody>
          <a:bodyPr>
            <a:normAutofit/>
          </a:bodyPr>
          <a:lstStyle/>
          <a:p>
            <a:r>
              <a:rPr lang="en-US" sz="2400" dirty="0">
                <a:latin typeface="Comic Sans MS" panose="030F0702030302020204" pitchFamily="66" charset="0"/>
              </a:rPr>
              <a:t>So Kenny recruits even more of his friends to invest, In fact this time, he gets 10 friends and asks for $15 from each of them. So, he pays Cherie, Calvin, Todd, and Sam some ‘profit’ and he pays Mike and Rick some more ‘profit’, and keeps the rest. Meanwhile, he has to go find more people to pay the last 10 friends, and everyone else.</a:t>
            </a:r>
          </a:p>
        </p:txBody>
      </p:sp>
      <p:pic>
        <p:nvPicPr>
          <p:cNvPr id="4" name="Picture 3" title="Happy Kid">
            <a:extLst>
              <a:ext uri="{FF2B5EF4-FFF2-40B4-BE49-F238E27FC236}">
                <a16:creationId xmlns:a16="http://schemas.microsoft.com/office/drawing/2014/main" id="{512DE7A0-7878-4348-8B39-094ABF4752E8}"/>
              </a:ext>
            </a:extLst>
          </p:cNvPr>
          <p:cNvPicPr>
            <a:picLocks noChangeAspect="1"/>
          </p:cNvPicPr>
          <p:nvPr/>
        </p:nvPicPr>
        <p:blipFill>
          <a:blip r:embed="rId2"/>
          <a:stretch>
            <a:fillRect/>
          </a:stretch>
        </p:blipFill>
        <p:spPr>
          <a:xfrm>
            <a:off x="6723172" y="4561290"/>
            <a:ext cx="3461354" cy="2296710"/>
          </a:xfrm>
          <a:prstGeom prst="rect">
            <a:avLst/>
          </a:prstGeom>
        </p:spPr>
      </p:pic>
    </p:spTree>
    <p:extLst>
      <p:ext uri="{BB962C8B-B14F-4D97-AF65-F5344CB8AC3E}">
        <p14:creationId xmlns:p14="http://schemas.microsoft.com/office/powerpoint/2010/main" val="3833152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03A3-C860-4609-A5FF-A3CC2CCE4DAC}"/>
              </a:ext>
            </a:extLst>
          </p:cNvPr>
          <p:cNvSpPr>
            <a:spLocks noGrp="1"/>
          </p:cNvSpPr>
          <p:nvPr>
            <p:ph type="title"/>
          </p:nvPr>
        </p:nvSpPr>
        <p:spPr/>
        <p:txBody>
          <a:bodyPr/>
          <a:lstStyle/>
          <a:p>
            <a:r>
              <a:rPr lang="en-US" dirty="0"/>
              <a:t>The story of  the lemonade stand:</a:t>
            </a:r>
          </a:p>
        </p:txBody>
      </p:sp>
      <p:sp>
        <p:nvSpPr>
          <p:cNvPr id="3" name="Content Placeholder 2">
            <a:extLst>
              <a:ext uri="{FF2B5EF4-FFF2-40B4-BE49-F238E27FC236}">
                <a16:creationId xmlns:a16="http://schemas.microsoft.com/office/drawing/2014/main" id="{CAF643DD-6AE4-4462-869B-8FB95CE6D930}"/>
              </a:ext>
            </a:extLst>
          </p:cNvPr>
          <p:cNvSpPr>
            <a:spLocks noGrp="1"/>
          </p:cNvSpPr>
          <p:nvPr>
            <p:ph idx="1"/>
          </p:nvPr>
        </p:nvSpPr>
        <p:spPr/>
        <p:txBody>
          <a:bodyPr>
            <a:normAutofit/>
          </a:bodyPr>
          <a:lstStyle/>
          <a:p>
            <a:r>
              <a:rPr lang="en-US" sz="2800" dirty="0">
                <a:latin typeface="Comic Sans MS" panose="030F0702030302020204" pitchFamily="66" charset="0"/>
              </a:rPr>
              <a:t>Finally Rick asks, “Hey, where’s all the lemonade, anyway? I don’t see lemons. I don’t see sugar, or a stand. What’s going on?”</a:t>
            </a:r>
          </a:p>
          <a:p>
            <a:endParaRPr lang="en-US" sz="2800" dirty="0">
              <a:latin typeface="Comic Sans MS" panose="030F0702030302020204" pitchFamily="66" charset="0"/>
            </a:endParaRPr>
          </a:p>
          <a:p>
            <a:endParaRPr lang="en-US" sz="2800" dirty="0">
              <a:latin typeface="Comic Sans MS" panose="030F0702030302020204" pitchFamily="66" charset="0"/>
            </a:endParaRPr>
          </a:p>
          <a:p>
            <a:endParaRPr lang="en-US" sz="2800" dirty="0">
              <a:latin typeface="Comic Sans MS" panose="030F0702030302020204" pitchFamily="66" charset="0"/>
            </a:endParaRPr>
          </a:p>
        </p:txBody>
      </p:sp>
      <p:pic>
        <p:nvPicPr>
          <p:cNvPr id="3074" name="Picture 2" descr="Image result for kid thinking">
            <a:extLst>
              <a:ext uri="{FF2B5EF4-FFF2-40B4-BE49-F238E27FC236}">
                <a16:creationId xmlns:a16="http://schemas.microsoft.com/office/drawing/2014/main" id="{87418D87-A37A-4665-B185-8E5B0D715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939" y="2754929"/>
            <a:ext cx="2274013" cy="151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9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9647-C65D-4D88-AAF6-1985410C1F69}"/>
              </a:ext>
            </a:extLst>
          </p:cNvPr>
          <p:cNvSpPr>
            <a:spLocks noGrp="1"/>
          </p:cNvSpPr>
          <p:nvPr>
            <p:ph type="title"/>
          </p:nvPr>
        </p:nvSpPr>
        <p:spPr/>
        <p:txBody>
          <a:bodyPr/>
          <a:lstStyle/>
          <a:p>
            <a:r>
              <a:rPr lang="en-US" dirty="0"/>
              <a:t>The story of  the lemonade stand</a:t>
            </a:r>
          </a:p>
        </p:txBody>
      </p:sp>
      <p:sp>
        <p:nvSpPr>
          <p:cNvPr id="3" name="Content Placeholder 2">
            <a:extLst>
              <a:ext uri="{FF2B5EF4-FFF2-40B4-BE49-F238E27FC236}">
                <a16:creationId xmlns:a16="http://schemas.microsoft.com/office/drawing/2014/main" id="{EED1ED3A-8A7E-4E8D-AA29-5E053281BCFD}"/>
              </a:ext>
            </a:extLst>
          </p:cNvPr>
          <p:cNvSpPr>
            <a:spLocks noGrp="1"/>
          </p:cNvSpPr>
          <p:nvPr>
            <p:ph idx="1"/>
          </p:nvPr>
        </p:nvSpPr>
        <p:spPr/>
        <p:txBody>
          <a:bodyPr/>
          <a:lstStyle/>
          <a:p>
            <a:r>
              <a:rPr lang="en-US" sz="3200" dirty="0">
                <a:latin typeface="Comic Sans MS" panose="030F0702030302020204" pitchFamily="66" charset="0"/>
              </a:rPr>
              <a:t>Kenny gets scared, and moves to </a:t>
            </a:r>
            <a:r>
              <a:rPr lang="en-US" sz="3200" dirty="0" err="1">
                <a:latin typeface="Comic Sans MS" panose="030F0702030302020204" pitchFamily="66" charset="0"/>
              </a:rPr>
              <a:t>Cortuguay</a:t>
            </a:r>
            <a:r>
              <a:rPr lang="en-US" sz="3200" dirty="0">
                <a:latin typeface="Comic Sans MS" panose="030F0702030302020204" pitchFamily="66" charset="0"/>
              </a:rPr>
              <a:t> with everyone’s money.</a:t>
            </a:r>
          </a:p>
          <a:p>
            <a:endParaRPr lang="en-US" dirty="0"/>
          </a:p>
        </p:txBody>
      </p:sp>
      <p:pic>
        <p:nvPicPr>
          <p:cNvPr id="4" name="Picture 3" title="Kids Pretending to Fly ">
            <a:extLst>
              <a:ext uri="{FF2B5EF4-FFF2-40B4-BE49-F238E27FC236}">
                <a16:creationId xmlns:a16="http://schemas.microsoft.com/office/drawing/2014/main" id="{7AB948AA-19D9-401D-9FF0-3B2EAC0B8066}"/>
              </a:ext>
            </a:extLst>
          </p:cNvPr>
          <p:cNvPicPr>
            <a:picLocks noChangeAspect="1"/>
          </p:cNvPicPr>
          <p:nvPr/>
        </p:nvPicPr>
        <p:blipFill>
          <a:blip r:embed="rId2"/>
          <a:stretch>
            <a:fillRect/>
          </a:stretch>
        </p:blipFill>
        <p:spPr>
          <a:xfrm>
            <a:off x="5684782" y="2473935"/>
            <a:ext cx="5029332" cy="3248948"/>
          </a:xfrm>
          <a:prstGeom prst="rect">
            <a:avLst/>
          </a:prstGeom>
        </p:spPr>
      </p:pic>
    </p:spTree>
    <p:extLst>
      <p:ext uri="{BB962C8B-B14F-4D97-AF65-F5344CB8AC3E}">
        <p14:creationId xmlns:p14="http://schemas.microsoft.com/office/powerpoint/2010/main" val="4013010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C771-E706-4898-ABC0-982AD2FECE5B}"/>
              </a:ext>
            </a:extLst>
          </p:cNvPr>
          <p:cNvSpPr>
            <a:spLocks noGrp="1"/>
          </p:cNvSpPr>
          <p:nvPr>
            <p:ph type="title"/>
          </p:nvPr>
        </p:nvSpPr>
        <p:spPr/>
        <p:txBody>
          <a:bodyPr/>
          <a:lstStyle/>
          <a:p>
            <a:r>
              <a:rPr lang="en-US" dirty="0"/>
              <a:t>The story of  the lemonade stand</a:t>
            </a:r>
          </a:p>
        </p:txBody>
      </p:sp>
      <p:sp>
        <p:nvSpPr>
          <p:cNvPr id="3" name="Content Placeholder 2">
            <a:extLst>
              <a:ext uri="{FF2B5EF4-FFF2-40B4-BE49-F238E27FC236}">
                <a16:creationId xmlns:a16="http://schemas.microsoft.com/office/drawing/2014/main" id="{3F61D7E3-4045-4504-8953-BFA9D62ABF19}"/>
              </a:ext>
            </a:extLst>
          </p:cNvPr>
          <p:cNvSpPr>
            <a:spLocks noGrp="1"/>
          </p:cNvSpPr>
          <p:nvPr>
            <p:ph idx="1"/>
          </p:nvPr>
        </p:nvSpPr>
        <p:spPr>
          <a:xfrm>
            <a:off x="5181600" y="569066"/>
            <a:ext cx="3473669" cy="5655156"/>
          </a:xfrm>
        </p:spPr>
        <p:txBody>
          <a:bodyPr>
            <a:normAutofit/>
          </a:bodyPr>
          <a:lstStyle/>
          <a:p>
            <a:r>
              <a:rPr lang="en-US" sz="2200" dirty="0">
                <a:latin typeface="Comic Sans MS" panose="030F0702030302020204" pitchFamily="66" charset="0"/>
              </a:rPr>
              <a:t>Meanwhile, the police get wind, and arrest Mike and Rick for participating in a </a:t>
            </a:r>
            <a:r>
              <a:rPr lang="en-US" sz="2200" dirty="0" err="1">
                <a:latin typeface="Comic Sans MS" panose="030F0702030302020204" pitchFamily="66" charset="0"/>
              </a:rPr>
              <a:t>ponzi</a:t>
            </a:r>
            <a:r>
              <a:rPr lang="en-US" sz="2200" dirty="0">
                <a:latin typeface="Comic Sans MS" panose="030F0702030302020204" pitchFamily="66" charset="0"/>
              </a:rPr>
              <a:t> scheme because the did not do Due Diligence to make sure their investment was legal. </a:t>
            </a:r>
          </a:p>
          <a:p>
            <a:pPr marL="0" indent="0">
              <a:buNone/>
            </a:pPr>
            <a:endParaRPr lang="en-US" sz="2200" dirty="0">
              <a:latin typeface="Comic Sans MS" panose="030F0702030302020204" pitchFamily="66" charset="0"/>
            </a:endParaRPr>
          </a:p>
          <a:p>
            <a:r>
              <a:rPr lang="en-US" sz="2200" dirty="0">
                <a:latin typeface="Comic Sans MS" panose="030F0702030302020204" pitchFamily="66" charset="0"/>
              </a:rPr>
              <a:t>The rest of the recruits lose their money, and everyone is sad.</a:t>
            </a:r>
          </a:p>
          <a:p>
            <a:endParaRPr lang="en-US" dirty="0"/>
          </a:p>
          <a:p>
            <a:endParaRPr lang="en-US" dirty="0"/>
          </a:p>
          <a:p>
            <a:pPr marL="0" indent="0">
              <a:buNone/>
            </a:pPr>
            <a:endParaRPr lang="en-US" dirty="0"/>
          </a:p>
        </p:txBody>
      </p:sp>
      <p:pic>
        <p:nvPicPr>
          <p:cNvPr id="4" name="Picture 3" title="Cops and Robbers ">
            <a:extLst>
              <a:ext uri="{FF2B5EF4-FFF2-40B4-BE49-F238E27FC236}">
                <a16:creationId xmlns:a16="http://schemas.microsoft.com/office/drawing/2014/main" id="{B284E507-629B-4F6B-B2FC-AB581D2E442F}"/>
              </a:ext>
            </a:extLst>
          </p:cNvPr>
          <p:cNvPicPr>
            <a:picLocks noChangeAspect="1"/>
          </p:cNvPicPr>
          <p:nvPr/>
        </p:nvPicPr>
        <p:blipFill>
          <a:blip r:embed="rId2"/>
          <a:stretch>
            <a:fillRect/>
          </a:stretch>
        </p:blipFill>
        <p:spPr>
          <a:xfrm>
            <a:off x="8875987" y="789783"/>
            <a:ext cx="3500768" cy="1969182"/>
          </a:xfrm>
          <a:prstGeom prst="rect">
            <a:avLst/>
          </a:prstGeom>
        </p:spPr>
      </p:pic>
      <p:pic>
        <p:nvPicPr>
          <p:cNvPr id="5" name="Picture 4" title="Kid no money ">
            <a:extLst>
              <a:ext uri="{FF2B5EF4-FFF2-40B4-BE49-F238E27FC236}">
                <a16:creationId xmlns:a16="http://schemas.microsoft.com/office/drawing/2014/main" id="{C13E8B99-CBF2-4562-A5C1-13BB54FCBA43}"/>
              </a:ext>
            </a:extLst>
          </p:cNvPr>
          <p:cNvPicPr>
            <a:picLocks noChangeAspect="1"/>
          </p:cNvPicPr>
          <p:nvPr/>
        </p:nvPicPr>
        <p:blipFill>
          <a:blip r:embed="rId3"/>
          <a:stretch>
            <a:fillRect/>
          </a:stretch>
        </p:blipFill>
        <p:spPr>
          <a:xfrm>
            <a:off x="9049408" y="3304001"/>
            <a:ext cx="2634284" cy="3169063"/>
          </a:xfrm>
          <a:prstGeom prst="rect">
            <a:avLst/>
          </a:prstGeom>
        </p:spPr>
      </p:pic>
    </p:spTree>
    <p:extLst>
      <p:ext uri="{BB962C8B-B14F-4D97-AF65-F5344CB8AC3E}">
        <p14:creationId xmlns:p14="http://schemas.microsoft.com/office/powerpoint/2010/main" val="932263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71FC-1944-4C0F-86CC-60E419F742D7}"/>
              </a:ext>
            </a:extLst>
          </p:cNvPr>
          <p:cNvSpPr>
            <a:spLocks noGrp="1"/>
          </p:cNvSpPr>
          <p:nvPr>
            <p:ph type="title"/>
          </p:nvPr>
        </p:nvSpPr>
        <p:spPr/>
        <p:txBody>
          <a:bodyPr/>
          <a:lstStyle/>
          <a:p>
            <a:r>
              <a:rPr lang="en-US" dirty="0"/>
              <a:t>The story of  the lemonade stand</a:t>
            </a:r>
          </a:p>
        </p:txBody>
      </p:sp>
      <p:sp>
        <p:nvSpPr>
          <p:cNvPr id="3" name="Content Placeholder 2">
            <a:extLst>
              <a:ext uri="{FF2B5EF4-FFF2-40B4-BE49-F238E27FC236}">
                <a16:creationId xmlns:a16="http://schemas.microsoft.com/office/drawing/2014/main" id="{905C7CDA-168F-4CEB-ABBA-2034865615AA}"/>
              </a:ext>
            </a:extLst>
          </p:cNvPr>
          <p:cNvSpPr>
            <a:spLocks noGrp="1"/>
          </p:cNvSpPr>
          <p:nvPr>
            <p:ph idx="1"/>
          </p:nvPr>
        </p:nvSpPr>
        <p:spPr/>
        <p:txBody>
          <a:bodyPr>
            <a:normAutofit/>
          </a:bodyPr>
          <a:lstStyle/>
          <a:p>
            <a:r>
              <a:rPr lang="en-US" sz="8000" dirty="0">
                <a:latin typeface="Comic Sans MS" panose="030F0702030302020204" pitchFamily="66" charset="0"/>
              </a:rPr>
              <a:t>The End</a:t>
            </a:r>
          </a:p>
        </p:txBody>
      </p:sp>
      <p:pic>
        <p:nvPicPr>
          <p:cNvPr id="4" name="Picture 3" title="Lemonade ">
            <a:extLst>
              <a:ext uri="{FF2B5EF4-FFF2-40B4-BE49-F238E27FC236}">
                <a16:creationId xmlns:a16="http://schemas.microsoft.com/office/drawing/2014/main" id="{748216E9-30D3-4610-8AF3-45849DEAF9E8}"/>
              </a:ext>
            </a:extLst>
          </p:cNvPr>
          <p:cNvPicPr>
            <a:picLocks noChangeAspect="1"/>
          </p:cNvPicPr>
          <p:nvPr/>
        </p:nvPicPr>
        <p:blipFill>
          <a:blip r:embed="rId2"/>
          <a:stretch>
            <a:fillRect/>
          </a:stretch>
        </p:blipFill>
        <p:spPr>
          <a:xfrm>
            <a:off x="5766876" y="2221623"/>
            <a:ext cx="5077846" cy="3422431"/>
          </a:xfrm>
          <a:prstGeom prst="rect">
            <a:avLst/>
          </a:prstGeom>
        </p:spPr>
      </p:pic>
    </p:spTree>
    <p:extLst>
      <p:ext uri="{BB962C8B-B14F-4D97-AF65-F5344CB8AC3E}">
        <p14:creationId xmlns:p14="http://schemas.microsoft.com/office/powerpoint/2010/main" val="2471331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05" y="365235"/>
            <a:ext cx="11705570" cy="1109133"/>
          </a:xfrm>
        </p:spPr>
        <p:txBody>
          <a:bodyPr>
            <a:normAutofit/>
          </a:bodyPr>
          <a:lstStyle/>
          <a:p>
            <a:pPr algn="ctr"/>
            <a:r>
              <a:rPr lang="en-US" sz="4000" b="1" dirty="0">
                <a:latin typeface="Adobe Devanagari" panose="02040503050201020203" pitchFamily="18" charset="0"/>
                <a:cs typeface="Adobe Devanagari" panose="02040503050201020203" pitchFamily="18" charset="0"/>
              </a:rPr>
              <a:t>Unfair or deceptive selling methods that are illegal. </a:t>
            </a:r>
          </a:p>
        </p:txBody>
      </p:sp>
      <p:sp>
        <p:nvSpPr>
          <p:cNvPr id="3" name="Content Placeholder 2"/>
          <p:cNvSpPr>
            <a:spLocks noGrp="1"/>
          </p:cNvSpPr>
          <p:nvPr>
            <p:ph idx="1"/>
          </p:nvPr>
        </p:nvSpPr>
        <p:spPr>
          <a:xfrm>
            <a:off x="869439" y="1222119"/>
            <a:ext cx="10481733" cy="5198534"/>
          </a:xfrm>
        </p:spPr>
        <p:txBody>
          <a:bodyPr numCol="2">
            <a:normAutofit lnSpcReduction="10000"/>
          </a:bodyPr>
          <a:lstStyle/>
          <a:p>
            <a:r>
              <a:rPr lang="en-US" dirty="0">
                <a:latin typeface="Adobe Devanagari" panose="02040503050201020203" pitchFamily="18" charset="0"/>
                <a:cs typeface="Adobe Devanagari" panose="02040503050201020203" pitchFamily="18" charset="0"/>
              </a:rPr>
              <a:t>Indicating a warranty that does not actually exist</a:t>
            </a:r>
          </a:p>
          <a:p>
            <a:r>
              <a:rPr lang="en-US" dirty="0">
                <a:latin typeface="Adobe Devanagari" panose="02040503050201020203" pitchFamily="18" charset="0"/>
                <a:cs typeface="Adobe Devanagari" panose="02040503050201020203" pitchFamily="18" charset="0"/>
              </a:rPr>
              <a:t>Selling an item as free when purchased in conjunction with another item and then raising the price of the other item</a:t>
            </a:r>
          </a:p>
          <a:p>
            <a:r>
              <a:rPr lang="en-US" dirty="0">
                <a:latin typeface="Adobe Devanagari" panose="02040503050201020203" pitchFamily="18" charset="0"/>
                <a:cs typeface="Adobe Devanagari" panose="02040503050201020203" pitchFamily="18" charset="0"/>
              </a:rPr>
              <a:t>Failing to provide an estimate for repairs exceeding $25.00</a:t>
            </a:r>
          </a:p>
          <a:p>
            <a:r>
              <a:rPr lang="en-US" dirty="0">
                <a:latin typeface="Adobe Devanagari" panose="02040503050201020203" pitchFamily="18" charset="0"/>
                <a:cs typeface="Adobe Devanagari" panose="02040503050201020203" pitchFamily="18" charset="0"/>
              </a:rPr>
              <a:t>Saying that repairs are necessary when they are not</a:t>
            </a:r>
          </a:p>
          <a:p>
            <a:r>
              <a:rPr lang="en-US" dirty="0">
                <a:latin typeface="Adobe Devanagari" panose="02040503050201020203" pitchFamily="18" charset="0"/>
                <a:cs typeface="Adobe Devanagari" panose="02040503050201020203" pitchFamily="18" charset="0"/>
              </a:rPr>
              <a:t>Saying that repairs have been made when they have not</a:t>
            </a:r>
          </a:p>
          <a:p>
            <a:r>
              <a:rPr lang="en-US" dirty="0">
                <a:latin typeface="Adobe Devanagari" panose="02040503050201020203" pitchFamily="18" charset="0"/>
                <a:cs typeface="Adobe Devanagari" panose="02040503050201020203" pitchFamily="18" charset="0"/>
              </a:rPr>
              <a:t>Offering a prize that is contingent upon observing a sales promotion without informing the consumer</a:t>
            </a:r>
          </a:p>
          <a:p>
            <a:r>
              <a:rPr lang="en-US" dirty="0">
                <a:latin typeface="Adobe Devanagari" panose="02040503050201020203" pitchFamily="18" charset="0"/>
                <a:cs typeface="Adobe Devanagari" panose="02040503050201020203" pitchFamily="18" charset="0"/>
              </a:rPr>
              <a:t>Selling an item as new, when it is, in fact, used</a:t>
            </a:r>
          </a:p>
          <a:p>
            <a:r>
              <a:rPr lang="en-US" dirty="0">
                <a:latin typeface="Adobe Devanagari" panose="02040503050201020203" pitchFamily="18" charset="0"/>
                <a:cs typeface="Adobe Devanagari" panose="02040503050201020203" pitchFamily="18" charset="0"/>
              </a:rPr>
              <a:t>Providing a substitution of an advertised consumer commodity when there was no intention to supply the original commodity</a:t>
            </a:r>
          </a:p>
          <a:p>
            <a:r>
              <a:rPr lang="en-US" dirty="0">
                <a:latin typeface="Adobe Devanagari" panose="02040503050201020203" pitchFamily="18" charset="0"/>
                <a:cs typeface="Adobe Devanagari" panose="02040503050201020203" pitchFamily="18" charset="0"/>
              </a:rPr>
              <a:t>To tell a customer that he/she has been especially selected to receive a bargain or discount when it is not true</a:t>
            </a:r>
          </a:p>
          <a:p>
            <a:r>
              <a:rPr lang="en-US" dirty="0">
                <a:latin typeface="Adobe Devanagari" panose="02040503050201020203" pitchFamily="18" charset="0"/>
                <a:cs typeface="Adobe Devanagari" panose="02040503050201020203" pitchFamily="18" charset="0"/>
              </a:rPr>
              <a:t>To tell a customer that he/she is a winner of a contest when it is not true</a:t>
            </a:r>
          </a:p>
          <a:p>
            <a:r>
              <a:rPr lang="en-US" dirty="0">
                <a:latin typeface="Adobe Devanagari" panose="02040503050201020203" pitchFamily="18" charset="0"/>
                <a:cs typeface="Adobe Devanagari" panose="02040503050201020203" pitchFamily="18" charset="0"/>
              </a:rPr>
              <a:t>Requiring a deposit from a consumer unless the deposit obligates the seller from offering the items to another buyer and is accompanied by a dated receipt.</a:t>
            </a:r>
          </a:p>
        </p:txBody>
      </p:sp>
    </p:spTree>
    <p:extLst>
      <p:ext uri="{BB962C8B-B14F-4D97-AF65-F5344CB8AC3E}">
        <p14:creationId xmlns:p14="http://schemas.microsoft.com/office/powerpoint/2010/main" val="2110374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862" y="257174"/>
            <a:ext cx="10221311" cy="1485900"/>
          </a:xfrm>
        </p:spPr>
        <p:txBody>
          <a:bodyPr/>
          <a:lstStyle/>
          <a:p>
            <a:r>
              <a:rPr lang="en-US" dirty="0">
                <a:latin typeface="Adobe Devanagari" panose="02040503050201020203" pitchFamily="18" charset="0"/>
                <a:cs typeface="Adobe Devanagari" panose="02040503050201020203" pitchFamily="18" charset="0"/>
              </a:rPr>
              <a:t>Things you should know:</a:t>
            </a:r>
          </a:p>
        </p:txBody>
      </p:sp>
      <p:sp>
        <p:nvSpPr>
          <p:cNvPr id="3" name="Content Placeholder 2"/>
          <p:cNvSpPr>
            <a:spLocks noGrp="1"/>
          </p:cNvSpPr>
          <p:nvPr>
            <p:ph idx="1"/>
          </p:nvPr>
        </p:nvSpPr>
        <p:spPr>
          <a:xfrm>
            <a:off x="1371599" y="1428749"/>
            <a:ext cx="9990667" cy="4751917"/>
          </a:xfrm>
        </p:spPr>
        <p:txBody>
          <a:bodyPr>
            <a:noAutofit/>
          </a:bodyPr>
          <a:lstStyle/>
          <a:p>
            <a:pPr marL="0" indent="0">
              <a:buNone/>
            </a:pPr>
            <a:r>
              <a:rPr lang="en-US" sz="2800" dirty="0">
                <a:latin typeface="Adobe Devanagari" panose="02040503050201020203" pitchFamily="18" charset="0"/>
                <a:cs typeface="Adobe Devanagari" panose="02040503050201020203" pitchFamily="18" charset="0"/>
              </a:rPr>
              <a:t>1. They are losers. Pyramiding is based on simple mathematics: many losers pay a few winners.</a:t>
            </a:r>
          </a:p>
          <a:p>
            <a:pPr marL="0" indent="0">
              <a:buNone/>
            </a:pPr>
            <a:r>
              <a:rPr lang="en-US" sz="2800" dirty="0">
                <a:latin typeface="Adobe Devanagari" panose="02040503050201020203" pitchFamily="18" charset="0"/>
                <a:cs typeface="Adobe Devanagari" panose="02040503050201020203" pitchFamily="18" charset="0"/>
              </a:rPr>
              <a:t>2. They are fraudulent. Participants in a pyramid scheme are, consciously or unconsciously, deceiving those they recruit. Few would pay to join if the diminishing odds were explained to them.</a:t>
            </a:r>
          </a:p>
          <a:p>
            <a:pPr marL="0" indent="0">
              <a:buNone/>
            </a:pPr>
            <a:r>
              <a:rPr lang="en-US" sz="2800" dirty="0">
                <a:latin typeface="Adobe Devanagari" panose="02040503050201020203" pitchFamily="18" charset="0"/>
                <a:cs typeface="Adobe Devanagari" panose="02040503050201020203" pitchFamily="18" charset="0"/>
              </a:rPr>
              <a:t>3. They are illegal. There is a real risk that any pyramid operation will be closed down by police and the participants subject to fines and possible arrest.</a:t>
            </a:r>
          </a:p>
          <a:p>
            <a:pPr marL="0" indent="0">
              <a:buNone/>
            </a:pPr>
            <a:r>
              <a:rPr lang="en-US" dirty="0">
                <a:latin typeface="Adobe Devanagari" panose="02040503050201020203" pitchFamily="18" charset="0"/>
                <a:cs typeface="Adobe Devanagari" panose="02040503050201020203" pitchFamily="18" charset="0"/>
              </a:rPr>
              <a:t>*Taken from pamphlet, "Pyramid Schemes: Not What They Seem" </a:t>
            </a:r>
          </a:p>
        </p:txBody>
      </p:sp>
    </p:spTree>
    <p:extLst>
      <p:ext uri="{BB962C8B-B14F-4D97-AF65-F5344CB8AC3E}">
        <p14:creationId xmlns:p14="http://schemas.microsoft.com/office/powerpoint/2010/main" val="3837024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016" y="350663"/>
            <a:ext cx="11017333" cy="1485900"/>
          </a:xfrm>
        </p:spPr>
        <p:txBody>
          <a:bodyPr/>
          <a:lstStyle/>
          <a:p>
            <a:r>
              <a:rPr lang="en-US" dirty="0">
                <a:latin typeface="Adobe Devanagari" panose="02040503050201020203" pitchFamily="18" charset="0"/>
                <a:cs typeface="Adobe Devanagari" panose="02040503050201020203" pitchFamily="18" charset="0"/>
              </a:rPr>
              <a:t>Multi-level Marketing (MLM’s)</a:t>
            </a:r>
          </a:p>
        </p:txBody>
      </p:sp>
      <p:sp>
        <p:nvSpPr>
          <p:cNvPr id="3" name="Content Placeholder 2"/>
          <p:cNvSpPr>
            <a:spLocks noGrp="1"/>
          </p:cNvSpPr>
          <p:nvPr>
            <p:ph idx="1"/>
          </p:nvPr>
        </p:nvSpPr>
        <p:spPr>
          <a:xfrm>
            <a:off x="677960" y="1406295"/>
            <a:ext cx="10131879" cy="3581400"/>
          </a:xfrm>
        </p:spPr>
        <p:txBody>
          <a:bodyPr/>
          <a:lstStyle/>
          <a:p>
            <a:r>
              <a:rPr lang="en-US" sz="2400" dirty="0">
                <a:latin typeface="Adobe Devanagari" panose="02040503050201020203" pitchFamily="18" charset="0"/>
                <a:cs typeface="Adobe Devanagari" panose="02040503050201020203" pitchFamily="18" charset="0"/>
              </a:rPr>
              <a:t>These are more or less legal, but be </a:t>
            </a:r>
            <a:r>
              <a:rPr lang="en-US" sz="2400" dirty="0">
                <a:latin typeface="Adobe Devanagari" panose="02040503050201020203" pitchFamily="18" charset="0"/>
                <a:cs typeface="Adobe Devanagari" panose="02040503050201020203" pitchFamily="18" charset="0"/>
                <a:hlinkClick r:id="rId2"/>
              </a:rPr>
              <a:t>careful</a:t>
            </a:r>
            <a:r>
              <a:rPr lang="en-US" sz="2400" dirty="0">
                <a:latin typeface="Adobe Devanagari" panose="02040503050201020203" pitchFamily="18" charset="0"/>
                <a:cs typeface="Adobe Devanagari" panose="02040503050201020203" pitchFamily="18" charset="0"/>
              </a:rPr>
              <a:t>.</a:t>
            </a:r>
          </a:p>
          <a:p>
            <a:r>
              <a:rPr lang="en-US" sz="2400" dirty="0">
                <a:latin typeface="Adobe Devanagari" panose="02040503050201020203" pitchFamily="18" charset="0"/>
                <a:cs typeface="Adobe Devanagari" panose="02040503050201020203" pitchFamily="18" charset="0"/>
              </a:rPr>
              <a:t>You have to pay for the product you are selling</a:t>
            </a:r>
          </a:p>
          <a:p>
            <a:r>
              <a:rPr lang="en-US" sz="2400" dirty="0">
                <a:latin typeface="Adobe Devanagari" panose="02040503050201020203" pitchFamily="18" charset="0"/>
                <a:cs typeface="Adobe Devanagari" panose="02040503050201020203" pitchFamily="18" charset="0"/>
              </a:rPr>
              <a:t>The structure is nearly identical to a pyramid scheme, but in order to be legitimate, they need to have more profit from actual product sales to consumers than from membership fees. </a:t>
            </a:r>
          </a:p>
          <a:p>
            <a:r>
              <a:rPr lang="en-US" sz="2400" dirty="0">
                <a:latin typeface="Adobe Devanagari" panose="02040503050201020203" pitchFamily="18" charset="0"/>
                <a:cs typeface="Adobe Devanagari" panose="02040503050201020203" pitchFamily="18" charset="0"/>
              </a:rPr>
              <a:t>Product is sold to friends and family through “parties.” Another name for this is Network marketing.</a:t>
            </a:r>
          </a:p>
          <a:p>
            <a:endParaRPr lang="en-US" dirty="0"/>
          </a:p>
        </p:txBody>
      </p:sp>
      <p:pic>
        <p:nvPicPr>
          <p:cNvPr id="5" name="Picture 4" title="Doterra "/>
          <p:cNvPicPr>
            <a:picLocks noChangeAspect="1"/>
          </p:cNvPicPr>
          <p:nvPr/>
        </p:nvPicPr>
        <p:blipFill>
          <a:blip r:embed="rId3"/>
          <a:stretch>
            <a:fillRect/>
          </a:stretch>
        </p:blipFill>
        <p:spPr>
          <a:xfrm>
            <a:off x="4282791" y="4554736"/>
            <a:ext cx="2114550" cy="2162175"/>
          </a:xfrm>
          <a:prstGeom prst="rect">
            <a:avLst/>
          </a:prstGeom>
        </p:spPr>
      </p:pic>
      <p:pic>
        <p:nvPicPr>
          <p:cNvPr id="7" name="Picture 6" title="Books "/>
          <p:cNvPicPr>
            <a:picLocks noChangeAspect="1"/>
          </p:cNvPicPr>
          <p:nvPr/>
        </p:nvPicPr>
        <p:blipFill>
          <a:blip r:embed="rId4"/>
          <a:stretch>
            <a:fillRect/>
          </a:stretch>
        </p:blipFill>
        <p:spPr>
          <a:xfrm>
            <a:off x="1213117" y="4683324"/>
            <a:ext cx="3200400" cy="952500"/>
          </a:xfrm>
          <a:prstGeom prst="rect">
            <a:avLst/>
          </a:prstGeom>
        </p:spPr>
      </p:pic>
      <p:pic>
        <p:nvPicPr>
          <p:cNvPr id="4" name="Picture 3" title="Mary Kay"/>
          <p:cNvPicPr>
            <a:picLocks noChangeAspect="1"/>
          </p:cNvPicPr>
          <p:nvPr/>
        </p:nvPicPr>
        <p:blipFill>
          <a:blip r:embed="rId5"/>
          <a:stretch>
            <a:fillRect/>
          </a:stretch>
        </p:blipFill>
        <p:spPr>
          <a:xfrm>
            <a:off x="8252442" y="4541084"/>
            <a:ext cx="2703548" cy="1600200"/>
          </a:xfrm>
          <a:prstGeom prst="rect">
            <a:avLst/>
          </a:prstGeom>
        </p:spPr>
      </p:pic>
      <p:pic>
        <p:nvPicPr>
          <p:cNvPr id="9" name="Picture 8" title="Paparazzi "/>
          <p:cNvPicPr>
            <a:picLocks noChangeAspect="1"/>
          </p:cNvPicPr>
          <p:nvPr/>
        </p:nvPicPr>
        <p:blipFill>
          <a:blip r:embed="rId6"/>
          <a:stretch>
            <a:fillRect/>
          </a:stretch>
        </p:blipFill>
        <p:spPr>
          <a:xfrm>
            <a:off x="3026979" y="5613060"/>
            <a:ext cx="1255812" cy="837208"/>
          </a:xfrm>
          <a:prstGeom prst="rect">
            <a:avLst/>
          </a:prstGeom>
        </p:spPr>
      </p:pic>
      <p:pic>
        <p:nvPicPr>
          <p:cNvPr id="6" name="Picture 5" title="Pampered Chef "/>
          <p:cNvPicPr>
            <a:picLocks noChangeAspect="1"/>
          </p:cNvPicPr>
          <p:nvPr/>
        </p:nvPicPr>
        <p:blipFill>
          <a:blip r:embed="rId7"/>
          <a:stretch>
            <a:fillRect/>
          </a:stretch>
        </p:blipFill>
        <p:spPr>
          <a:xfrm>
            <a:off x="6497740" y="4727933"/>
            <a:ext cx="1839191" cy="1046040"/>
          </a:xfrm>
          <a:prstGeom prst="rect">
            <a:avLst/>
          </a:prstGeom>
        </p:spPr>
      </p:pic>
      <p:pic>
        <p:nvPicPr>
          <p:cNvPr id="8" name="Picture 7" title="Amway"/>
          <p:cNvPicPr>
            <a:picLocks noChangeAspect="1"/>
          </p:cNvPicPr>
          <p:nvPr/>
        </p:nvPicPr>
        <p:blipFill>
          <a:blip r:embed="rId8"/>
          <a:stretch>
            <a:fillRect/>
          </a:stretch>
        </p:blipFill>
        <p:spPr>
          <a:xfrm>
            <a:off x="6822397" y="5838414"/>
            <a:ext cx="2114550" cy="762000"/>
          </a:xfrm>
          <a:prstGeom prst="rect">
            <a:avLst/>
          </a:prstGeom>
        </p:spPr>
      </p:pic>
    </p:spTree>
    <p:extLst>
      <p:ext uri="{BB962C8B-B14F-4D97-AF65-F5344CB8AC3E}">
        <p14:creationId xmlns:p14="http://schemas.microsoft.com/office/powerpoint/2010/main" val="4169643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559678"/>
            <a:ext cx="4314825" cy="745247"/>
          </a:xfrm>
        </p:spPr>
        <p:txBody>
          <a:bodyPr>
            <a:normAutofit fontScale="90000"/>
          </a:bodyPr>
          <a:lstStyle/>
          <a:p>
            <a:r>
              <a:rPr lang="en-US" dirty="0">
                <a:latin typeface="Adobe Devanagari" panose="02040503050201020203" pitchFamily="18" charset="0"/>
                <a:cs typeface="Adobe Devanagari" panose="02040503050201020203" pitchFamily="18" charset="0"/>
                <a:hlinkClick r:id="rId2"/>
              </a:rPr>
              <a:t>Affinity Fraud</a:t>
            </a:r>
            <a:endParaRPr lang="en-US"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1371600" y="1677080"/>
            <a:ext cx="9601200" cy="3581400"/>
          </a:xfrm>
        </p:spPr>
        <p:txBody>
          <a:bodyPr/>
          <a:lstStyle/>
          <a:p>
            <a:r>
              <a:rPr lang="en-US" sz="3200" dirty="0">
                <a:latin typeface="Adobe Devanagari" panose="02040503050201020203" pitchFamily="18" charset="0"/>
                <a:cs typeface="Adobe Devanagari" panose="02040503050201020203" pitchFamily="18" charset="0"/>
              </a:rPr>
              <a:t>A type of fraud that targets a certain demographic. Perpetrators may attempt to relate to or exploit characteristics common to a certain group of people. Targeted groups are typically the Elderly, Ethnic groups, and Religions.</a:t>
            </a:r>
          </a:p>
          <a:p>
            <a:endParaRPr lang="en-US" dirty="0"/>
          </a:p>
          <a:p>
            <a:endParaRPr lang="en-US" dirty="0"/>
          </a:p>
        </p:txBody>
      </p:sp>
      <p:pic>
        <p:nvPicPr>
          <p:cNvPr id="4" name="Picture 3" title="Old Couple"/>
          <p:cNvPicPr>
            <a:picLocks noChangeAspect="1"/>
          </p:cNvPicPr>
          <p:nvPr/>
        </p:nvPicPr>
        <p:blipFill>
          <a:blip r:embed="rId3"/>
          <a:stretch>
            <a:fillRect/>
          </a:stretch>
        </p:blipFill>
        <p:spPr>
          <a:xfrm>
            <a:off x="4802821" y="4148477"/>
            <a:ext cx="2738758" cy="2220005"/>
          </a:xfrm>
          <a:prstGeom prst="rect">
            <a:avLst/>
          </a:prstGeom>
        </p:spPr>
      </p:pic>
    </p:spTree>
    <p:extLst>
      <p:ext uri="{BB962C8B-B14F-4D97-AF65-F5344CB8AC3E}">
        <p14:creationId xmlns:p14="http://schemas.microsoft.com/office/powerpoint/2010/main" val="3993128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780" y="89287"/>
            <a:ext cx="8492359" cy="761869"/>
          </a:xfrm>
        </p:spPr>
        <p:txBody>
          <a:bodyPr>
            <a:normAutofit fontScale="90000"/>
          </a:bodyPr>
          <a:lstStyle/>
          <a:p>
            <a:r>
              <a:rPr lang="en-US" dirty="0">
                <a:latin typeface="Adobe Devanagari" panose="02040503050201020203" pitchFamily="18" charset="0"/>
                <a:cs typeface="Adobe Devanagari" panose="02040503050201020203" pitchFamily="18" charset="0"/>
              </a:rPr>
              <a:t>HOME IMPROVEMENT FRAUD</a:t>
            </a:r>
            <a:r>
              <a:rPr lang="en-US" dirty="0"/>
              <a:t/>
            </a:r>
            <a:br>
              <a:rPr lang="en-US" dirty="0"/>
            </a:br>
            <a:endParaRPr lang="en-US" dirty="0"/>
          </a:p>
        </p:txBody>
      </p:sp>
      <p:sp>
        <p:nvSpPr>
          <p:cNvPr id="3" name="Content Placeholder 2"/>
          <p:cNvSpPr>
            <a:spLocks noGrp="1"/>
          </p:cNvSpPr>
          <p:nvPr>
            <p:ph idx="1"/>
          </p:nvPr>
        </p:nvSpPr>
        <p:spPr>
          <a:xfrm>
            <a:off x="18159" y="784481"/>
            <a:ext cx="11240814" cy="5144104"/>
          </a:xfrm>
        </p:spPr>
        <p:txBody>
          <a:bodyPr>
            <a:noAutofit/>
          </a:bodyPr>
          <a:lstStyle/>
          <a:p>
            <a:r>
              <a:rPr lang="en-US" sz="2400" dirty="0">
                <a:latin typeface="Adobe Devanagari" panose="02040503050201020203" pitchFamily="18" charset="0"/>
                <a:cs typeface="Adobe Devanagari" panose="02040503050201020203" pitchFamily="18" charset="0"/>
              </a:rPr>
              <a:t>Written Contract-put every promise in writing– A down payment of 10-30% is reasonable, but NEVER pay in full until job is done with proof subcontractors have also been paid. </a:t>
            </a:r>
          </a:p>
          <a:p>
            <a:r>
              <a:rPr lang="en-US" sz="2400" dirty="0">
                <a:latin typeface="Adobe Devanagari" panose="02040503050201020203" pitchFamily="18" charset="0"/>
                <a:cs typeface="Adobe Devanagari" panose="02040503050201020203" pitchFamily="18" charset="0"/>
              </a:rPr>
              <a:t>Set standards of quality for all materials used. </a:t>
            </a:r>
          </a:p>
          <a:p>
            <a:r>
              <a:rPr lang="en-US" sz="2400" dirty="0">
                <a:latin typeface="Adobe Devanagari" panose="02040503050201020203" pitchFamily="18" charset="0"/>
                <a:cs typeface="Adobe Devanagari" panose="02040503050201020203" pitchFamily="18" charset="0"/>
              </a:rPr>
              <a:t>Check with the Consumer Protection Agency or the Better Business Bureau to see if there have been any complaints against the contractor. </a:t>
            </a:r>
          </a:p>
          <a:p>
            <a:r>
              <a:rPr lang="en-US" sz="2400" dirty="0">
                <a:latin typeface="Adobe Devanagari" panose="02040503050201020203" pitchFamily="18" charset="0"/>
                <a:cs typeface="Adobe Devanagari" panose="02040503050201020203" pitchFamily="18" charset="0"/>
              </a:rPr>
              <a:t>Ask Utah contractor's license and to get references from other jobs that have been done. </a:t>
            </a:r>
          </a:p>
          <a:p>
            <a:r>
              <a:rPr lang="en-US" sz="2400" dirty="0">
                <a:latin typeface="Adobe Devanagari" panose="02040503050201020203" pitchFamily="18" charset="0"/>
                <a:cs typeface="Adobe Devanagari" panose="02040503050201020203" pitchFamily="18" charset="0"/>
              </a:rPr>
              <a:t>Many con artists will approach owners of homes that obviously need repairs and tell the owner that they were doing a job in the neighborhood and have leftover materials, then offer them a great deal. After the job is done, they claim there has been a misunderstanding and that the customer owes a lot more money than was originally quoted.</a:t>
            </a:r>
          </a:p>
        </p:txBody>
      </p:sp>
      <p:pic>
        <p:nvPicPr>
          <p:cNvPr id="4" name="Picture 3" title="House "/>
          <p:cNvPicPr>
            <a:picLocks noChangeAspect="1"/>
          </p:cNvPicPr>
          <p:nvPr/>
        </p:nvPicPr>
        <p:blipFill>
          <a:blip r:embed="rId2"/>
          <a:stretch>
            <a:fillRect/>
          </a:stretch>
        </p:blipFill>
        <p:spPr>
          <a:xfrm>
            <a:off x="11114690" y="3356533"/>
            <a:ext cx="1077310" cy="1381167"/>
          </a:xfrm>
          <a:prstGeom prst="rect">
            <a:avLst/>
          </a:prstGeom>
        </p:spPr>
      </p:pic>
    </p:spTree>
    <p:extLst>
      <p:ext uri="{BB962C8B-B14F-4D97-AF65-F5344CB8AC3E}">
        <p14:creationId xmlns:p14="http://schemas.microsoft.com/office/powerpoint/2010/main" val="1124476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453"/>
            <a:ext cx="6679324" cy="4952492"/>
          </a:xfrm>
        </p:spPr>
        <p:txBody>
          <a:bodyPr/>
          <a:lstStyle/>
          <a:p>
            <a:r>
              <a:rPr lang="en-US" dirty="0">
                <a:latin typeface="Adobe Devanagari" panose="02040503050201020203" pitchFamily="18" charset="0"/>
                <a:cs typeface="Adobe Devanagari" panose="02040503050201020203" pitchFamily="18" charset="0"/>
              </a:rPr>
              <a:t>Other Types of Fraud</a:t>
            </a:r>
            <a:r>
              <a:rPr lang="en-US" dirty="0"/>
              <a:t>:</a:t>
            </a:r>
          </a:p>
        </p:txBody>
      </p:sp>
      <p:sp>
        <p:nvSpPr>
          <p:cNvPr id="3" name="Content Placeholder 2"/>
          <p:cNvSpPr>
            <a:spLocks noGrp="1"/>
          </p:cNvSpPr>
          <p:nvPr>
            <p:ph idx="1"/>
          </p:nvPr>
        </p:nvSpPr>
        <p:spPr>
          <a:xfrm>
            <a:off x="1097711" y="1265598"/>
            <a:ext cx="9601200" cy="3581400"/>
          </a:xfrm>
        </p:spPr>
        <p:txBody>
          <a:bodyPr>
            <a:noAutofit/>
          </a:bodyPr>
          <a:lstStyle/>
          <a:p>
            <a:r>
              <a:rPr lang="en-US" dirty="0">
                <a:latin typeface="Adobe Devanagari" panose="02040503050201020203" pitchFamily="18" charset="0"/>
                <a:cs typeface="Adobe Devanagari" panose="02040503050201020203" pitchFamily="18" charset="0"/>
              </a:rPr>
              <a:t>Vacation fraud</a:t>
            </a:r>
          </a:p>
          <a:p>
            <a:r>
              <a:rPr lang="en-US" dirty="0">
                <a:latin typeface="Adobe Devanagari" panose="02040503050201020203" pitchFamily="18" charset="0"/>
                <a:cs typeface="Adobe Devanagari" panose="02040503050201020203" pitchFamily="18" charset="0"/>
              </a:rPr>
              <a:t>Mechanic fraud</a:t>
            </a:r>
          </a:p>
          <a:p>
            <a:r>
              <a:rPr lang="en-US" dirty="0">
                <a:latin typeface="Adobe Devanagari" panose="02040503050201020203" pitchFamily="18" charset="0"/>
                <a:cs typeface="Adobe Devanagari" panose="02040503050201020203" pitchFamily="18" charset="0"/>
              </a:rPr>
              <a:t>Telephone fraud</a:t>
            </a:r>
          </a:p>
          <a:p>
            <a:r>
              <a:rPr lang="en-US" dirty="0">
                <a:latin typeface="Adobe Devanagari" panose="02040503050201020203" pitchFamily="18" charset="0"/>
                <a:cs typeface="Adobe Devanagari" panose="02040503050201020203" pitchFamily="18" charset="0"/>
              </a:rPr>
              <a:t>Health and nutrition fraud</a:t>
            </a:r>
          </a:p>
          <a:p>
            <a:r>
              <a:rPr lang="en-US" dirty="0">
                <a:latin typeface="Adobe Devanagari" panose="02040503050201020203" pitchFamily="18" charset="0"/>
                <a:cs typeface="Adobe Devanagari" panose="02040503050201020203" pitchFamily="18" charset="0"/>
              </a:rPr>
              <a:t>Student loan/scholarship companies</a:t>
            </a:r>
          </a:p>
          <a:p>
            <a:r>
              <a:rPr lang="en-US" dirty="0" smtClean="0">
                <a:latin typeface="Adobe Devanagari" panose="02040503050201020203" pitchFamily="18" charset="0"/>
                <a:cs typeface="Adobe Devanagari" panose="02040503050201020203" pitchFamily="18" charset="0"/>
              </a:rPr>
              <a:t>Skimming</a:t>
            </a:r>
            <a:endParaRPr lang="en-US" dirty="0">
              <a:latin typeface="Adobe Devanagari" panose="02040503050201020203" pitchFamily="18" charset="0"/>
              <a:cs typeface="Adobe Devanagari" panose="02040503050201020203" pitchFamily="18" charset="0"/>
            </a:endParaRPr>
          </a:p>
          <a:p>
            <a:r>
              <a:rPr lang="en-US" dirty="0">
                <a:latin typeface="Adobe Devanagari" panose="02040503050201020203" pitchFamily="18" charset="0"/>
                <a:cs typeface="Adobe Devanagari" panose="02040503050201020203" pitchFamily="18" charset="0"/>
              </a:rPr>
              <a:t>Identity theft/credit card theft</a:t>
            </a:r>
          </a:p>
          <a:p>
            <a:r>
              <a:rPr lang="en-US" dirty="0">
                <a:latin typeface="Adobe Devanagari" panose="02040503050201020203" pitchFamily="18" charset="0"/>
                <a:cs typeface="Adobe Devanagari" panose="02040503050201020203" pitchFamily="18" charset="0"/>
              </a:rPr>
              <a:t>Fake websites</a:t>
            </a:r>
          </a:p>
          <a:p>
            <a:r>
              <a:rPr lang="en-US" dirty="0">
                <a:latin typeface="Adobe Devanagari" panose="02040503050201020203" pitchFamily="18" charset="0"/>
                <a:cs typeface="Adobe Devanagari" panose="02040503050201020203" pitchFamily="18" charset="0"/>
              </a:rPr>
              <a:t>Phishing</a:t>
            </a:r>
          </a:p>
          <a:p>
            <a:r>
              <a:rPr lang="en-US" dirty="0">
                <a:latin typeface="Adobe Devanagari" panose="02040503050201020203" pitchFamily="18" charset="0"/>
                <a:cs typeface="Adobe Devanagari" panose="02040503050201020203" pitchFamily="18" charset="0"/>
              </a:rPr>
              <a:t>Tax fraud (pretending to be the IRS)</a:t>
            </a:r>
            <a:endParaRPr lang="en-US" sz="2800" dirty="0">
              <a:latin typeface="Adobe Devanagari" panose="02040503050201020203" pitchFamily="18" charset="0"/>
              <a:cs typeface="Adobe Devanagari" panose="02040503050201020203" pitchFamily="18" charset="0"/>
            </a:endParaRPr>
          </a:p>
        </p:txBody>
      </p:sp>
      <p:pic>
        <p:nvPicPr>
          <p:cNvPr id="4" name="Picture 3" title="Fake Lottery "/>
          <p:cNvPicPr>
            <a:picLocks noChangeAspect="1"/>
          </p:cNvPicPr>
          <p:nvPr/>
        </p:nvPicPr>
        <p:blipFill>
          <a:blip r:embed="rId2"/>
          <a:stretch>
            <a:fillRect/>
          </a:stretch>
        </p:blipFill>
        <p:spPr>
          <a:xfrm>
            <a:off x="6786436" y="1591733"/>
            <a:ext cx="5074489" cy="3255265"/>
          </a:xfrm>
          <a:prstGeom prst="rect">
            <a:avLst/>
          </a:prstGeom>
        </p:spPr>
      </p:pic>
    </p:spTree>
    <p:extLst>
      <p:ext uri="{BB962C8B-B14F-4D97-AF65-F5344CB8AC3E}">
        <p14:creationId xmlns:p14="http://schemas.microsoft.com/office/powerpoint/2010/main" val="611535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65" y="1026266"/>
            <a:ext cx="3833906" cy="4952492"/>
          </a:xfrm>
        </p:spPr>
        <p:txBody>
          <a:bodyPr/>
          <a:lstStyle/>
          <a:p>
            <a:r>
              <a:rPr lang="en-US" dirty="0">
                <a:latin typeface="Adobe Devanagari" panose="02040503050201020203" pitchFamily="18" charset="0"/>
                <a:cs typeface="Adobe Devanagari" panose="02040503050201020203" pitchFamily="18" charset="0"/>
              </a:rPr>
              <a:t>Agencies that help:</a:t>
            </a:r>
          </a:p>
        </p:txBody>
      </p:sp>
      <p:sp>
        <p:nvSpPr>
          <p:cNvPr id="3" name="Content Placeholder 2"/>
          <p:cNvSpPr>
            <a:spLocks noGrp="1"/>
          </p:cNvSpPr>
          <p:nvPr>
            <p:ph idx="1"/>
          </p:nvPr>
        </p:nvSpPr>
        <p:spPr>
          <a:xfrm>
            <a:off x="5181599" y="1026266"/>
            <a:ext cx="6248398" cy="5655156"/>
          </a:xfrm>
        </p:spPr>
        <p:txBody>
          <a:bodyPr>
            <a:normAutofit/>
          </a:bodyPr>
          <a:lstStyle/>
          <a:p>
            <a:r>
              <a:rPr lang="en-US" sz="2800" dirty="0">
                <a:latin typeface="Adobe Devanagari" panose="02040503050201020203" pitchFamily="18" charset="0"/>
                <a:cs typeface="Adobe Devanagari" panose="02040503050201020203" pitchFamily="18" charset="0"/>
              </a:rPr>
              <a:t>Federal Trade Commission (FTC)</a:t>
            </a:r>
          </a:p>
          <a:p>
            <a:r>
              <a:rPr lang="en-US" sz="2800" dirty="0">
                <a:latin typeface="Adobe Devanagari" panose="02040503050201020203" pitchFamily="18" charset="0"/>
                <a:cs typeface="Adobe Devanagari" panose="02040503050201020203" pitchFamily="18" charset="0"/>
              </a:rPr>
              <a:t>Food and Drug Administration (FDA)</a:t>
            </a:r>
          </a:p>
          <a:p>
            <a:r>
              <a:rPr lang="en-US" sz="2800" dirty="0">
                <a:latin typeface="Adobe Devanagari" panose="02040503050201020203" pitchFamily="18" charset="0"/>
                <a:cs typeface="Adobe Devanagari" panose="02040503050201020203" pitchFamily="18" charset="0"/>
              </a:rPr>
              <a:t>Consumer Product Safety Commission (CPSC)</a:t>
            </a:r>
          </a:p>
          <a:p>
            <a:r>
              <a:rPr lang="en-US" sz="2800" dirty="0">
                <a:latin typeface="Adobe Devanagari" panose="02040503050201020203" pitchFamily="18" charset="0"/>
                <a:cs typeface="Adobe Devanagari" panose="02040503050201020203" pitchFamily="18" charset="0"/>
              </a:rPr>
              <a:t>Bureau of Consumer Protection</a:t>
            </a:r>
          </a:p>
          <a:p>
            <a:r>
              <a:rPr lang="en-US" sz="2800" dirty="0">
                <a:latin typeface="Adobe Devanagari" panose="02040503050201020203" pitchFamily="18" charset="0"/>
                <a:cs typeface="Adobe Devanagari" panose="02040503050201020203" pitchFamily="18" charset="0"/>
                <a:hlinkClick r:id="rId2"/>
              </a:rPr>
              <a:t>Better Business Bureau </a:t>
            </a:r>
            <a:r>
              <a:rPr lang="en-US" sz="2800" dirty="0">
                <a:latin typeface="Adobe Devanagari" panose="02040503050201020203" pitchFamily="18" charset="0"/>
                <a:cs typeface="Adobe Devanagari" panose="02040503050201020203" pitchFamily="18" charset="0"/>
              </a:rPr>
              <a:t>(BBB)</a:t>
            </a:r>
          </a:p>
          <a:p>
            <a:r>
              <a:rPr lang="en-US" sz="2800" dirty="0">
                <a:latin typeface="Adobe Devanagari" panose="02040503050201020203" pitchFamily="18" charset="0"/>
                <a:cs typeface="Adobe Devanagari" panose="02040503050201020203" pitchFamily="18" charset="0"/>
              </a:rPr>
              <a:t>Consumer Protection Agency</a:t>
            </a:r>
          </a:p>
        </p:txBody>
      </p:sp>
      <p:pic>
        <p:nvPicPr>
          <p:cNvPr id="4" name="Picture 3" title="BBB"/>
          <p:cNvPicPr>
            <a:picLocks noChangeAspect="1"/>
          </p:cNvPicPr>
          <p:nvPr/>
        </p:nvPicPr>
        <p:blipFill>
          <a:blip r:embed="rId3"/>
          <a:stretch>
            <a:fillRect/>
          </a:stretch>
        </p:blipFill>
        <p:spPr>
          <a:xfrm>
            <a:off x="6890656" y="5159829"/>
            <a:ext cx="2830285" cy="1698171"/>
          </a:xfrm>
          <a:prstGeom prst="rect">
            <a:avLst/>
          </a:prstGeom>
        </p:spPr>
      </p:pic>
    </p:spTree>
    <p:extLst>
      <p:ext uri="{BB962C8B-B14F-4D97-AF65-F5344CB8AC3E}">
        <p14:creationId xmlns:p14="http://schemas.microsoft.com/office/powerpoint/2010/main" val="102153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ontract ">
            <a:extLst>
              <a:ext uri="{FF2B5EF4-FFF2-40B4-BE49-F238E27FC236}">
                <a16:creationId xmlns:a16="http://schemas.microsoft.com/office/drawing/2014/main" id="{C3C06554-F443-4DA1-8224-C7E45E3F349D}"/>
              </a:ext>
            </a:extLst>
          </p:cNvPr>
          <p:cNvPicPr>
            <a:picLocks noChangeAspect="1"/>
          </p:cNvPicPr>
          <p:nvPr/>
        </p:nvPicPr>
        <p:blipFill>
          <a:blip r:embed="rId2"/>
          <a:stretch>
            <a:fillRect/>
          </a:stretch>
        </p:blipFill>
        <p:spPr>
          <a:xfrm>
            <a:off x="7725104" y="211146"/>
            <a:ext cx="1986455" cy="1986455"/>
          </a:xfrm>
          <a:prstGeom prst="rect">
            <a:avLst/>
          </a:prstGeom>
        </p:spPr>
      </p:pic>
      <p:sp>
        <p:nvSpPr>
          <p:cNvPr id="2" name="Title 1"/>
          <p:cNvSpPr>
            <a:spLocks noGrp="1"/>
          </p:cNvSpPr>
          <p:nvPr>
            <p:ph type="title"/>
          </p:nvPr>
        </p:nvSpPr>
        <p:spPr>
          <a:xfrm>
            <a:off x="583324" y="673695"/>
            <a:ext cx="6605752" cy="1061357"/>
          </a:xfrm>
        </p:spPr>
        <p:txBody>
          <a:bodyPr>
            <a:normAutofit fontScale="90000"/>
          </a:bodyPr>
          <a:lstStyle/>
          <a:p>
            <a:r>
              <a:rPr lang="en-US" dirty="0">
                <a:latin typeface="Adobe Devanagari" panose="02040503050201020203" pitchFamily="18" charset="0"/>
                <a:cs typeface="Adobe Devanagari" panose="02040503050201020203" pitchFamily="18" charset="0"/>
              </a:rPr>
              <a:t>How to navigate a contract:</a:t>
            </a:r>
          </a:p>
        </p:txBody>
      </p:sp>
      <p:sp>
        <p:nvSpPr>
          <p:cNvPr id="3" name="Content Placeholder 2"/>
          <p:cNvSpPr>
            <a:spLocks noGrp="1"/>
          </p:cNvSpPr>
          <p:nvPr>
            <p:ph idx="1"/>
          </p:nvPr>
        </p:nvSpPr>
        <p:spPr>
          <a:xfrm>
            <a:off x="1371600" y="2197601"/>
            <a:ext cx="9601200" cy="3581400"/>
          </a:xfrm>
        </p:spPr>
        <p:txBody>
          <a:bodyPr>
            <a:noAutofit/>
          </a:bodyPr>
          <a:lstStyle/>
          <a:p>
            <a:r>
              <a:rPr lang="en-US" sz="2800" dirty="0">
                <a:latin typeface="Adobe Devanagari" panose="02040503050201020203" pitchFamily="18" charset="0"/>
                <a:cs typeface="Adobe Devanagari" panose="02040503050201020203" pitchFamily="18" charset="0"/>
              </a:rPr>
              <a:t>A contract is a legal agreement between two or more parties. It is enforceable by law.</a:t>
            </a:r>
          </a:p>
          <a:p>
            <a:r>
              <a:rPr lang="en-US" sz="2800" dirty="0">
                <a:latin typeface="Adobe Devanagari" panose="02040503050201020203" pitchFamily="18" charset="0"/>
                <a:cs typeface="Adobe Devanagari" panose="02040503050201020203" pitchFamily="18" charset="0"/>
              </a:rPr>
              <a:t>Disclosure: The fine print. This gives you all the information about an institutions policies, such as fees, late fees, grace periods, cancellation fees, etc. ALWAYS READ EVERYTHING!!!</a:t>
            </a:r>
          </a:p>
          <a:p>
            <a:r>
              <a:rPr lang="en-US" sz="2800" dirty="0">
                <a:latin typeface="Adobe Devanagari" panose="02040503050201020203" pitchFamily="18" charset="0"/>
                <a:cs typeface="Adobe Devanagari" panose="02040503050201020203" pitchFamily="18" charset="0"/>
              </a:rPr>
              <a:t>Grace period: The time between the billing date and the payment due date when no interest is charged. </a:t>
            </a:r>
          </a:p>
        </p:txBody>
      </p:sp>
    </p:spTree>
    <p:extLst>
      <p:ext uri="{BB962C8B-B14F-4D97-AF65-F5344CB8AC3E}">
        <p14:creationId xmlns:p14="http://schemas.microsoft.com/office/powerpoint/2010/main" val="4054251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dobe Devanagari" panose="02040503050201020203" pitchFamily="18" charset="0"/>
                <a:cs typeface="Adobe Devanagari" panose="02040503050201020203" pitchFamily="18" charset="0"/>
              </a:rPr>
              <a:t>Common Late Penalties</a:t>
            </a:r>
          </a:p>
        </p:txBody>
      </p:sp>
      <p:sp>
        <p:nvSpPr>
          <p:cNvPr id="3" name="Content Placeholder 2"/>
          <p:cNvSpPr>
            <a:spLocks noGrp="1"/>
          </p:cNvSpPr>
          <p:nvPr>
            <p:ph idx="1"/>
          </p:nvPr>
        </p:nvSpPr>
        <p:spPr>
          <a:xfrm>
            <a:off x="4595906" y="2232791"/>
            <a:ext cx="9601200" cy="3581400"/>
          </a:xfrm>
        </p:spPr>
        <p:txBody>
          <a:bodyPr/>
          <a:lstStyle/>
          <a:p>
            <a:r>
              <a:rPr lang="en-US" sz="3600" dirty="0">
                <a:latin typeface="Adobe Devanagari" panose="02040503050201020203" pitchFamily="18" charset="0"/>
                <a:cs typeface="Adobe Devanagari" panose="02040503050201020203" pitchFamily="18" charset="0"/>
              </a:rPr>
              <a:t>Late fees</a:t>
            </a:r>
          </a:p>
          <a:p>
            <a:r>
              <a:rPr lang="en-US" sz="3600" dirty="0">
                <a:latin typeface="Adobe Devanagari" panose="02040503050201020203" pitchFamily="18" charset="0"/>
                <a:cs typeface="Adobe Devanagari" panose="02040503050201020203" pitchFamily="18" charset="0"/>
              </a:rPr>
              <a:t>Finance Charges</a:t>
            </a:r>
          </a:p>
          <a:p>
            <a:r>
              <a:rPr lang="en-US" sz="3600" dirty="0">
                <a:latin typeface="Adobe Devanagari" panose="02040503050201020203" pitchFamily="18" charset="0"/>
                <a:cs typeface="Adobe Devanagari" panose="02040503050201020203" pitchFamily="18" charset="0"/>
              </a:rPr>
              <a:t>Increased interest rate</a:t>
            </a:r>
          </a:p>
          <a:p>
            <a:endParaRPr lang="en-US" dirty="0"/>
          </a:p>
        </p:txBody>
      </p:sp>
      <p:pic>
        <p:nvPicPr>
          <p:cNvPr id="4" name="Picture 3" title="Payment Due ">
            <a:extLst>
              <a:ext uri="{FF2B5EF4-FFF2-40B4-BE49-F238E27FC236}">
                <a16:creationId xmlns:a16="http://schemas.microsoft.com/office/drawing/2014/main" id="{C9BCFFB0-CB96-47E5-A93B-29B90C31B488}"/>
              </a:ext>
            </a:extLst>
          </p:cNvPr>
          <p:cNvPicPr>
            <a:picLocks noChangeAspect="1"/>
          </p:cNvPicPr>
          <p:nvPr/>
        </p:nvPicPr>
        <p:blipFill>
          <a:blip r:embed="rId2"/>
          <a:stretch>
            <a:fillRect/>
          </a:stretch>
        </p:blipFill>
        <p:spPr>
          <a:xfrm>
            <a:off x="431053" y="3254922"/>
            <a:ext cx="3333750" cy="3333750"/>
          </a:xfrm>
          <a:prstGeom prst="rect">
            <a:avLst/>
          </a:prstGeom>
        </p:spPr>
      </p:pic>
    </p:spTree>
    <p:extLst>
      <p:ext uri="{BB962C8B-B14F-4D97-AF65-F5344CB8AC3E}">
        <p14:creationId xmlns:p14="http://schemas.microsoft.com/office/powerpoint/2010/main" val="289007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388228"/>
            <a:ext cx="10496550" cy="830972"/>
          </a:xfrm>
        </p:spPr>
        <p:txBody>
          <a:bodyPr/>
          <a:lstStyle/>
          <a:p>
            <a:pPr algn="ctr"/>
            <a:r>
              <a:rPr lang="en-US" dirty="0">
                <a:latin typeface="Adobe Devanagari" panose="02040503050201020203" pitchFamily="18" charset="0"/>
                <a:cs typeface="Adobe Devanagari" panose="02040503050201020203" pitchFamily="18" charset="0"/>
              </a:rPr>
              <a:t>Other laws to know about:</a:t>
            </a:r>
          </a:p>
        </p:txBody>
      </p:sp>
      <p:sp>
        <p:nvSpPr>
          <p:cNvPr id="3" name="Content Placeholder 2"/>
          <p:cNvSpPr>
            <a:spLocks noGrp="1"/>
          </p:cNvSpPr>
          <p:nvPr>
            <p:ph idx="1"/>
          </p:nvPr>
        </p:nvSpPr>
        <p:spPr>
          <a:xfrm>
            <a:off x="1418897" y="1983536"/>
            <a:ext cx="9753600" cy="4309533"/>
          </a:xfrm>
        </p:spPr>
        <p:txBody>
          <a:bodyPr>
            <a:normAutofit/>
          </a:bodyPr>
          <a:lstStyle/>
          <a:p>
            <a:pPr marL="0" indent="0">
              <a:buNone/>
            </a:pPr>
            <a:r>
              <a:rPr lang="en-US" sz="2800" dirty="0">
                <a:latin typeface="Adobe Devanagari" panose="02040503050201020203" pitchFamily="18" charset="0"/>
                <a:cs typeface="Adobe Devanagari" panose="02040503050201020203" pitchFamily="18" charset="0"/>
              </a:rPr>
              <a:t>There are additional laws which prohibit unfair competition among businesses: laws that prohibit selling an item at a price less than cost, advertising goods they are not prepared to supply, and to prevent a seller from offering different prices to different customers.</a:t>
            </a:r>
          </a:p>
          <a:p>
            <a:pPr marL="0" indent="0">
              <a:buNone/>
            </a:pPr>
            <a:r>
              <a:rPr lang="en-US" sz="2800" dirty="0">
                <a:latin typeface="Adobe Devanagari" panose="02040503050201020203" pitchFamily="18" charset="0"/>
                <a:cs typeface="Adobe Devanagari" panose="02040503050201020203" pitchFamily="18" charset="0"/>
              </a:rPr>
              <a:t>These laws were enacted to prohibit monopolies by allowing one competitor to use deceptive practices to put other competitors out of business.</a:t>
            </a:r>
          </a:p>
        </p:txBody>
      </p:sp>
    </p:spTree>
    <p:extLst>
      <p:ext uri="{BB962C8B-B14F-4D97-AF65-F5344CB8AC3E}">
        <p14:creationId xmlns:p14="http://schemas.microsoft.com/office/powerpoint/2010/main" val="4216997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559678"/>
            <a:ext cx="6253655" cy="4952492"/>
          </a:xfrm>
        </p:spPr>
        <p:txBody>
          <a:bodyPr/>
          <a:lstStyle/>
          <a:p>
            <a:r>
              <a:rPr lang="en-US" dirty="0">
                <a:latin typeface="Adobe Devanagari" panose="02040503050201020203" pitchFamily="18" charset="0"/>
                <a:cs typeface="Adobe Devanagari" panose="02040503050201020203" pitchFamily="18" charset="0"/>
              </a:rPr>
              <a:t>What is a Monopoly?</a:t>
            </a:r>
          </a:p>
        </p:txBody>
      </p:sp>
      <p:pic>
        <p:nvPicPr>
          <p:cNvPr id="4" name="Content Placeholder 3" title="Monopoly "/>
          <p:cNvPicPr>
            <a:picLocks noGrp="1" noChangeAspect="1"/>
          </p:cNvPicPr>
          <p:nvPr>
            <p:ph idx="1"/>
          </p:nvPr>
        </p:nvPicPr>
        <p:blipFill>
          <a:blip r:embed="rId2"/>
          <a:stretch>
            <a:fillRect/>
          </a:stretch>
        </p:blipFill>
        <p:spPr>
          <a:xfrm>
            <a:off x="8043333" y="2006602"/>
            <a:ext cx="3357032" cy="3357032"/>
          </a:xfrm>
          <a:prstGeom prst="rect">
            <a:avLst/>
          </a:prstGeom>
        </p:spPr>
      </p:pic>
      <p:sp>
        <p:nvSpPr>
          <p:cNvPr id="5" name="TextBox 4"/>
          <p:cNvSpPr txBox="1"/>
          <p:nvPr/>
        </p:nvSpPr>
        <p:spPr>
          <a:xfrm>
            <a:off x="1170516" y="1748366"/>
            <a:ext cx="6872817" cy="3970318"/>
          </a:xfrm>
          <a:prstGeom prst="rect">
            <a:avLst/>
          </a:prstGeom>
          <a:noFill/>
        </p:spPr>
        <p:txBody>
          <a:bodyPr wrap="square" rtlCol="0">
            <a:spAutoFit/>
          </a:bodyPr>
          <a:lstStyle/>
          <a:p>
            <a:r>
              <a:rPr lang="en-US" sz="3600" dirty="0">
                <a:latin typeface="Adobe Devanagari" panose="02040503050201020203" pitchFamily="18" charset="0"/>
                <a:cs typeface="Adobe Devanagari" panose="02040503050201020203" pitchFamily="18" charset="0"/>
              </a:rPr>
              <a:t>More than just a catchy board game, a monopoly happens when one company or entity has the majority of control of a certain product, or service, so much so that they can manipulate the prices because of a lack of competition in the market.</a:t>
            </a:r>
          </a:p>
        </p:txBody>
      </p:sp>
    </p:spTree>
    <p:extLst>
      <p:ext uri="{BB962C8B-B14F-4D97-AF65-F5344CB8AC3E}">
        <p14:creationId xmlns:p14="http://schemas.microsoft.com/office/powerpoint/2010/main" val="539739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dobe Devanagari" panose="02040503050201020203" pitchFamily="18" charset="0"/>
                <a:cs typeface="Adobe Devanagari" panose="02040503050201020203" pitchFamily="18" charset="0"/>
                <a:hlinkClick r:id="rId2"/>
              </a:rPr>
              <a:t>Lemon Law</a:t>
            </a:r>
            <a:endParaRPr lang="en-US"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1371600" y="1642533"/>
            <a:ext cx="9601200" cy="4224867"/>
          </a:xfrm>
        </p:spPr>
        <p:txBody>
          <a:bodyPr>
            <a:normAutofit/>
          </a:bodyPr>
          <a:lstStyle/>
          <a:p>
            <a:pPr marL="0" indent="0">
              <a:buNone/>
            </a:pPr>
            <a:r>
              <a:rPr lang="en-US" sz="2800" dirty="0">
                <a:latin typeface="Adobe Devanagari" panose="02040503050201020203" pitchFamily="18" charset="0"/>
                <a:cs typeface="Adobe Devanagari" panose="02040503050201020203" pitchFamily="18" charset="0"/>
              </a:rPr>
              <a:t>Many states, including Utah, have what is known as the Lemon Law. This law provides that consumers who buy a </a:t>
            </a:r>
            <a:r>
              <a:rPr lang="en-US" sz="2800" u="sng" dirty="0">
                <a:latin typeface="Adobe Devanagari" panose="02040503050201020203" pitchFamily="18" charset="0"/>
                <a:cs typeface="Adobe Devanagari" panose="02040503050201020203" pitchFamily="18" charset="0"/>
              </a:rPr>
              <a:t>new</a:t>
            </a:r>
            <a:r>
              <a:rPr lang="en-US" sz="2800" dirty="0">
                <a:latin typeface="Adobe Devanagari" panose="02040503050201020203" pitchFamily="18" charset="0"/>
                <a:cs typeface="Adobe Devanagari" panose="02040503050201020203" pitchFamily="18" charset="0"/>
              </a:rPr>
              <a:t> automobile or motor home with significant defects that cannot be repaired, or is a lemon, can obtain relief, through a cash refund or replacement.</a:t>
            </a:r>
          </a:p>
        </p:txBody>
      </p:sp>
      <p:pic>
        <p:nvPicPr>
          <p:cNvPr id="4" name="Picture 3" title="Lemon Law"/>
          <p:cNvPicPr>
            <a:picLocks noChangeAspect="1"/>
          </p:cNvPicPr>
          <p:nvPr/>
        </p:nvPicPr>
        <p:blipFill>
          <a:blip r:embed="rId3"/>
          <a:stretch>
            <a:fillRect/>
          </a:stretch>
        </p:blipFill>
        <p:spPr>
          <a:xfrm>
            <a:off x="3486205" y="4004023"/>
            <a:ext cx="4601506" cy="2591002"/>
          </a:xfrm>
          <a:prstGeom prst="rect">
            <a:avLst/>
          </a:prstGeom>
        </p:spPr>
      </p:pic>
    </p:spTree>
    <p:extLst>
      <p:ext uri="{BB962C8B-B14F-4D97-AF65-F5344CB8AC3E}">
        <p14:creationId xmlns:p14="http://schemas.microsoft.com/office/powerpoint/2010/main" val="235729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9" y="559678"/>
            <a:ext cx="5812221" cy="4952492"/>
          </a:xfrm>
        </p:spPr>
        <p:txBody>
          <a:bodyPr/>
          <a:lstStyle/>
          <a:p>
            <a:r>
              <a:rPr lang="en-US" dirty="0">
                <a:latin typeface="Adobe Devanagari" panose="02040503050201020203" pitchFamily="18" charset="0"/>
                <a:cs typeface="Adobe Devanagari" panose="02040503050201020203" pitchFamily="18" charset="0"/>
              </a:rPr>
              <a:t>The Cooling off Rule</a:t>
            </a:r>
          </a:p>
        </p:txBody>
      </p:sp>
      <p:sp>
        <p:nvSpPr>
          <p:cNvPr id="3" name="Content Placeholder 2"/>
          <p:cNvSpPr>
            <a:spLocks noGrp="1"/>
          </p:cNvSpPr>
          <p:nvPr>
            <p:ph idx="1"/>
          </p:nvPr>
        </p:nvSpPr>
        <p:spPr>
          <a:xfrm>
            <a:off x="1305363" y="1439204"/>
            <a:ext cx="6654800" cy="3581400"/>
          </a:xfrm>
        </p:spPr>
        <p:txBody>
          <a:bodyPr>
            <a:noAutofit/>
          </a:bodyPr>
          <a:lstStyle/>
          <a:p>
            <a:pPr marL="0" indent="0">
              <a:buNone/>
            </a:pPr>
            <a:r>
              <a:rPr lang="en-US" sz="2800" dirty="0">
                <a:latin typeface="Adobe Devanagari" panose="02040503050201020203" pitchFamily="18" charset="0"/>
                <a:cs typeface="Adobe Devanagari" panose="02040503050201020203" pitchFamily="18" charset="0"/>
              </a:rPr>
              <a:t>When a consumer buys an item at a home or at a location that is not the seller's regular place of business, the consumer has three days to cancel that purchase if the cost was $25.00 or more. The consumer's opportunity to cancel for a full refund extends until midnight of the third business day following the sale. This is a rule set by the Federal Trade Commission (FTC).</a:t>
            </a:r>
          </a:p>
        </p:txBody>
      </p:sp>
      <p:pic>
        <p:nvPicPr>
          <p:cNvPr id="5" name="Picture 4" title="Scam Guy"/>
          <p:cNvPicPr>
            <a:picLocks noChangeAspect="1"/>
          </p:cNvPicPr>
          <p:nvPr/>
        </p:nvPicPr>
        <p:blipFill>
          <a:blip r:embed="rId2"/>
          <a:stretch>
            <a:fillRect/>
          </a:stretch>
        </p:blipFill>
        <p:spPr>
          <a:xfrm>
            <a:off x="8406514" y="1342340"/>
            <a:ext cx="2974500" cy="4468096"/>
          </a:xfrm>
          <a:prstGeom prst="rect">
            <a:avLst/>
          </a:prstGeom>
        </p:spPr>
      </p:pic>
    </p:spTree>
    <p:extLst>
      <p:ext uri="{BB962C8B-B14F-4D97-AF65-F5344CB8AC3E}">
        <p14:creationId xmlns:p14="http://schemas.microsoft.com/office/powerpoint/2010/main" val="58495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30" y="160866"/>
            <a:ext cx="4440090" cy="1485900"/>
          </a:xfrm>
        </p:spPr>
        <p:txBody>
          <a:bodyPr/>
          <a:lstStyle/>
          <a:p>
            <a:r>
              <a:rPr lang="en-US" dirty="0">
                <a:latin typeface="Adobe Devanagari" panose="02040503050201020203" pitchFamily="18" charset="0"/>
                <a:cs typeface="Adobe Devanagari" panose="02040503050201020203" pitchFamily="18" charset="0"/>
              </a:rPr>
              <a:t>Pyramid Schemes </a:t>
            </a:r>
          </a:p>
        </p:txBody>
      </p:sp>
      <p:sp>
        <p:nvSpPr>
          <p:cNvPr id="3" name="Content Placeholder 2"/>
          <p:cNvSpPr>
            <a:spLocks noGrp="1"/>
          </p:cNvSpPr>
          <p:nvPr>
            <p:ph idx="1"/>
          </p:nvPr>
        </p:nvSpPr>
        <p:spPr>
          <a:xfrm>
            <a:off x="1269124" y="1426049"/>
            <a:ext cx="4909312" cy="4351867"/>
          </a:xfrm>
        </p:spPr>
        <p:txBody>
          <a:bodyPr>
            <a:noAutofit/>
          </a:bodyPr>
          <a:lstStyle/>
          <a:p>
            <a:pPr marL="0" indent="0">
              <a:buNone/>
            </a:pPr>
            <a:r>
              <a:rPr lang="en-US" sz="2800" dirty="0">
                <a:latin typeface="Adobe Devanagari" panose="02040503050201020203" pitchFamily="18" charset="0"/>
                <a:cs typeface="Adobe Devanagari" panose="02040503050201020203" pitchFamily="18" charset="0"/>
              </a:rPr>
              <a:t>Pyramid schemes are illegal scams in which large numbers of people at the bottom of the pyramid pay money to a few people at the top. Each new participant pays for the chance to advance to the top and profit from payments of others who might join later. A typical pyramid looks like this:</a:t>
            </a:r>
          </a:p>
        </p:txBody>
      </p:sp>
      <p:pic>
        <p:nvPicPr>
          <p:cNvPr id="4" name="Picture 3" title="Pyramid Scheme"/>
          <p:cNvPicPr>
            <a:picLocks noChangeAspect="1"/>
          </p:cNvPicPr>
          <p:nvPr/>
        </p:nvPicPr>
        <p:blipFill>
          <a:blip r:embed="rId2"/>
          <a:stretch>
            <a:fillRect/>
          </a:stretch>
        </p:blipFill>
        <p:spPr>
          <a:xfrm>
            <a:off x="6509512" y="1189566"/>
            <a:ext cx="5682488" cy="4023176"/>
          </a:xfrm>
          <a:prstGeom prst="rect">
            <a:avLst/>
          </a:prstGeom>
        </p:spPr>
      </p:pic>
    </p:spTree>
    <p:extLst>
      <p:ext uri="{BB962C8B-B14F-4D97-AF65-F5344CB8AC3E}">
        <p14:creationId xmlns:p14="http://schemas.microsoft.com/office/powerpoint/2010/main" val="296326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90" y="622410"/>
            <a:ext cx="4430110" cy="1485900"/>
          </a:xfrm>
        </p:spPr>
        <p:txBody>
          <a:bodyPr/>
          <a:lstStyle/>
          <a:p>
            <a:r>
              <a:rPr lang="en-US" dirty="0">
                <a:latin typeface="Adobe Devanagari" panose="02040503050201020203" pitchFamily="18" charset="0"/>
                <a:cs typeface="Adobe Devanagari" panose="02040503050201020203" pitchFamily="18" charset="0"/>
              </a:rPr>
              <a:t>Ponzi Schemes</a:t>
            </a:r>
          </a:p>
        </p:txBody>
      </p:sp>
      <p:sp>
        <p:nvSpPr>
          <p:cNvPr id="5" name="TextBox 4"/>
          <p:cNvSpPr txBox="1"/>
          <p:nvPr/>
        </p:nvSpPr>
        <p:spPr>
          <a:xfrm>
            <a:off x="1185333" y="1500643"/>
            <a:ext cx="5914151" cy="4401205"/>
          </a:xfrm>
          <a:prstGeom prst="rect">
            <a:avLst/>
          </a:prstGeom>
          <a:noFill/>
        </p:spPr>
        <p:txBody>
          <a:bodyPr wrap="square" rtlCol="0">
            <a:spAutoFit/>
          </a:bodyPr>
          <a:lstStyle/>
          <a:p>
            <a:r>
              <a:rPr lang="en-US" sz="2800" dirty="0">
                <a:latin typeface="Adobe Devanagari" panose="02040503050201020203" pitchFamily="18" charset="0"/>
                <a:cs typeface="Adobe Devanagari" panose="02040503050201020203" pitchFamily="18" charset="0"/>
              </a:rPr>
              <a:t>Ponzi Schemes are very similar to pyramid schemes, except that in a pyramid scheme there is an actual product to be sold by the people at the bottom. In a Ponzi scheme, the only thing that is purchased is the ‘Membership’ so, selling more memberships is the only way to get more income. These generally fall apart, and everyone except the people at the top lose all the money they have invested. </a:t>
            </a:r>
          </a:p>
        </p:txBody>
      </p:sp>
      <p:pic>
        <p:nvPicPr>
          <p:cNvPr id="6" name="Picture 5" title="Ponzi "/>
          <p:cNvPicPr>
            <a:picLocks noChangeAspect="1"/>
          </p:cNvPicPr>
          <p:nvPr/>
        </p:nvPicPr>
        <p:blipFill>
          <a:blip r:embed="rId2"/>
          <a:stretch>
            <a:fillRect/>
          </a:stretch>
        </p:blipFill>
        <p:spPr>
          <a:xfrm>
            <a:off x="7099484" y="1701313"/>
            <a:ext cx="4753850" cy="4335818"/>
          </a:xfrm>
          <a:prstGeom prst="rect">
            <a:avLst/>
          </a:prstGeom>
        </p:spPr>
      </p:pic>
    </p:spTree>
    <p:extLst>
      <p:ext uri="{BB962C8B-B14F-4D97-AF65-F5344CB8AC3E}">
        <p14:creationId xmlns:p14="http://schemas.microsoft.com/office/powerpoint/2010/main" val="304838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AFFA-0721-4B00-8B0A-A7916AC4E98E}"/>
              </a:ext>
            </a:extLst>
          </p:cNvPr>
          <p:cNvSpPr>
            <a:spLocks noGrp="1"/>
          </p:cNvSpPr>
          <p:nvPr>
            <p:ph type="title"/>
          </p:nvPr>
        </p:nvSpPr>
        <p:spPr/>
        <p:txBody>
          <a:bodyPr/>
          <a:lstStyle/>
          <a:p>
            <a:r>
              <a:rPr lang="en-US" dirty="0"/>
              <a:t>The story of  the lemonade stand: </a:t>
            </a:r>
          </a:p>
        </p:txBody>
      </p:sp>
      <p:sp>
        <p:nvSpPr>
          <p:cNvPr id="3" name="Content Placeholder 2">
            <a:extLst>
              <a:ext uri="{FF2B5EF4-FFF2-40B4-BE49-F238E27FC236}">
                <a16:creationId xmlns:a16="http://schemas.microsoft.com/office/drawing/2014/main" id="{ED18C478-4B9F-4831-AF4F-745DD571A674}"/>
              </a:ext>
            </a:extLst>
          </p:cNvPr>
          <p:cNvSpPr>
            <a:spLocks noGrp="1"/>
          </p:cNvSpPr>
          <p:nvPr>
            <p:ph idx="1"/>
          </p:nvPr>
        </p:nvSpPr>
        <p:spPr/>
        <p:txBody>
          <a:bodyPr>
            <a:normAutofit/>
          </a:bodyPr>
          <a:lstStyle/>
          <a:p>
            <a:r>
              <a:rPr lang="en-US" sz="3200" dirty="0">
                <a:latin typeface="Comic Sans MS" panose="030F0702030302020204" pitchFamily="66" charset="0"/>
              </a:rPr>
              <a:t>Little Kenny wants to open a lemonade stand, but he doesn’t have any lemons or sugar. Kenny goes to his friends Mike and Rick and says “Hey guys, I want to start a lemonade stand, for a small initial investment of only $5 each, you can have a cut of the profits.</a:t>
            </a:r>
          </a:p>
        </p:txBody>
      </p:sp>
      <p:pic>
        <p:nvPicPr>
          <p:cNvPr id="4" name="Picture 3" title="Lemonade Stand ">
            <a:extLst>
              <a:ext uri="{FF2B5EF4-FFF2-40B4-BE49-F238E27FC236}">
                <a16:creationId xmlns:a16="http://schemas.microsoft.com/office/drawing/2014/main" id="{63284C90-EDB2-4569-9A58-AA11E6101600}"/>
              </a:ext>
            </a:extLst>
          </p:cNvPr>
          <p:cNvPicPr>
            <a:picLocks noChangeAspect="1"/>
          </p:cNvPicPr>
          <p:nvPr/>
        </p:nvPicPr>
        <p:blipFill>
          <a:blip r:embed="rId2"/>
          <a:stretch>
            <a:fillRect/>
          </a:stretch>
        </p:blipFill>
        <p:spPr>
          <a:xfrm>
            <a:off x="762000" y="3585830"/>
            <a:ext cx="3594539" cy="2396359"/>
          </a:xfrm>
          <a:prstGeom prst="rect">
            <a:avLst/>
          </a:prstGeom>
        </p:spPr>
      </p:pic>
    </p:spTree>
    <p:extLst>
      <p:ext uri="{BB962C8B-B14F-4D97-AF65-F5344CB8AC3E}">
        <p14:creationId xmlns:p14="http://schemas.microsoft.com/office/powerpoint/2010/main" val="2112056075"/>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docProps/app.xml><?xml version="1.0" encoding="utf-8"?>
<Properties xmlns="http://schemas.openxmlformats.org/officeDocument/2006/extended-properties" xmlns:vt="http://schemas.openxmlformats.org/officeDocument/2006/docPropsVTypes">
  <Template>TM10001103[[fn=Headlines]]</Template>
  <TotalTime>829</TotalTime>
  <Words>1704</Words>
  <Application>Microsoft Office PowerPoint</Application>
  <PresentationFormat>Widescreen</PresentationFormat>
  <Paragraphs>98</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Adobe Devanagari</vt:lpstr>
      <vt:lpstr>Arial</vt:lpstr>
      <vt:lpstr>Century Schoolbook</vt:lpstr>
      <vt:lpstr>Comic Sans MS</vt:lpstr>
      <vt:lpstr>Corbel</vt:lpstr>
      <vt:lpstr>Headlines</vt:lpstr>
      <vt:lpstr>Consumer Fraud</vt:lpstr>
      <vt:lpstr>Unfair or deceptive selling methods that are illegal. </vt:lpstr>
      <vt:lpstr>Other laws to know about:</vt:lpstr>
      <vt:lpstr>What is a Monopoly?</vt:lpstr>
      <vt:lpstr>Lemon Law</vt:lpstr>
      <vt:lpstr>The Cooling off Rule</vt:lpstr>
      <vt:lpstr>Pyramid Schemes </vt:lpstr>
      <vt:lpstr>Ponzi Schemes</vt:lpstr>
      <vt:lpstr>The story of  the lemonade stand: </vt:lpstr>
      <vt:lpstr>The story of  the lemonade stand: </vt:lpstr>
      <vt:lpstr>The story of  the lemonade stand: </vt:lpstr>
      <vt:lpstr>The story of  the lemonade stand: </vt:lpstr>
      <vt:lpstr>The story of  the lemonade stand: </vt:lpstr>
      <vt:lpstr>The story of  the lemonade stand:</vt:lpstr>
      <vt:lpstr>The story of  the lemonade stand:</vt:lpstr>
      <vt:lpstr>The story of  the lemonade stand:</vt:lpstr>
      <vt:lpstr>The story of  the lemonade stand</vt:lpstr>
      <vt:lpstr>The story of  the lemonade stand</vt:lpstr>
      <vt:lpstr>The story of  the lemonade stand</vt:lpstr>
      <vt:lpstr>Things you should know:</vt:lpstr>
      <vt:lpstr>Multi-level Marketing (MLM’s)</vt:lpstr>
      <vt:lpstr>Affinity Fraud</vt:lpstr>
      <vt:lpstr>HOME IMPROVEMENT FRAUD </vt:lpstr>
      <vt:lpstr>Other Types of Fraud:</vt:lpstr>
      <vt:lpstr>Agencies that help:</vt:lpstr>
      <vt:lpstr>How to navigate a contract:</vt:lpstr>
      <vt:lpstr>Common Late Penalties</vt:lpstr>
    </vt:vector>
  </TitlesOfParts>
  <Company>Granite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Fraud</dc:title>
  <dc:creator>Lines, Shauna M</dc:creator>
  <cp:lastModifiedBy>admin</cp:lastModifiedBy>
  <cp:revision>36</cp:revision>
  <dcterms:created xsi:type="dcterms:W3CDTF">2015-11-13T18:38:23Z</dcterms:created>
  <dcterms:modified xsi:type="dcterms:W3CDTF">2018-02-23T21:42:44Z</dcterms:modified>
</cp:coreProperties>
</file>