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embeddedFontLst>
    <p:embeddedFont>
      <p:font typeface="Ubuntu" panose="020B0604020202020204" charset="0"/>
      <p:regular r:id="rId31"/>
      <p:bold r:id="rId32"/>
      <p:italic r:id="rId33"/>
      <p:boldItalic r:id="rId34"/>
    </p:embeddedFont>
    <p:embeddedFont>
      <p:font typeface="Merienda" panose="020B0604020202020204" charset="0"/>
      <p:regular r:id="rId35"/>
      <p:bold r:id="rId36"/>
    </p:embeddedFont>
    <p:embeddedFont>
      <p:font typeface="Oxygen" panose="020B0604020202020204" charset="0"/>
      <p:regular r:id="rId37"/>
      <p:bold r:id="rId38"/>
    </p:embeddedFont>
    <p:embeddedFont>
      <p:font typeface="Luckiest Guy" panose="020B0604020202020204" charset="0"/>
      <p:regular r:id="rId39"/>
    </p:embeddedFont>
    <p:embeddedFont>
      <p:font typeface="Pacifico" panose="020B0604020202020204" charset="0"/>
      <p:regular r:id="rId40"/>
    </p:embeddedFont>
    <p:embeddedFont>
      <p:font typeface="Roboto" panose="020B0604020202020204" charset="0"/>
      <p:regular r:id="rId41"/>
      <p:bold r:id="rId42"/>
      <p:italic r:id="rId43"/>
      <p:boldItalic r:id="rId44"/>
    </p:embeddedFont>
    <p:embeddedFont>
      <p:font typeface="Rambla" panose="020B0604020202020204" charset="0"/>
      <p:regular r:id="rId45"/>
      <p:bold r:id="rId46"/>
      <p:italic r:id="rId47"/>
      <p:boldItalic r:id="rId48"/>
    </p:embeddedFont>
    <p:embeddedFont>
      <p:font typeface="Dancing Script" panose="020B0604020202020204" charset="0"/>
      <p:regular r:id="rId49"/>
      <p:bold r:id="rId50"/>
    </p:embeddedFont>
    <p:embeddedFont>
      <p:font typeface="Verdana" panose="020B0604030504040204" pitchFamily="34" charset="0"/>
      <p:regular r:id="rId51"/>
      <p:bold r:id="rId52"/>
      <p:italic r:id="rId53"/>
      <p:boldItalic r:id="rId54"/>
    </p:embeddedFont>
    <p:embeddedFont>
      <p:font typeface="Roboto Slab" panose="020B0604020202020204" charset="0"/>
      <p:regular r:id="rId55"/>
      <p:bold r:id="rId56"/>
    </p:embeddedFont>
    <p:embeddedFont>
      <p:font typeface="Trebuchet MS" panose="020B0603020202020204" pitchFamily="34" charset="0"/>
      <p:regular r:id="rId57"/>
      <p:bold r:id="rId58"/>
      <p:italic r:id="rId59"/>
      <p:boldItalic r:id="rId60"/>
    </p:embeddedFont>
    <p:embeddedFont>
      <p:font typeface="Fjalla One" panose="020B0604020202020204" charset="0"/>
      <p:regular r:id="rId61"/>
    </p:embeddedFont>
    <p:embeddedFont>
      <p:font typeface="Passion One" panose="020B0604020202020204" charset="0"/>
      <p:regular r:id="rId62"/>
      <p:bold r:id="rId63"/>
    </p:embeddedFont>
    <p:embeddedFont>
      <p:font typeface="Lato" panose="020B0604020202020204" charset="0"/>
      <p:regular r:id="rId64"/>
      <p:bold r:id="rId65"/>
      <p:italic r:id="rId66"/>
      <p:boldItalic r:id="rId67"/>
    </p:embeddedFont>
    <p:embeddedFont>
      <p:font typeface="Bangers"/>
      <p:regular r:id="rId68"/>
    </p:embeddedFont>
    <p:embeddedFont>
      <p:font typeface="Impact" panose="020B0806030902050204" pitchFamily="34" charset="0"/>
      <p:regular r:id="rId69"/>
    </p:embeddedFont>
    <p:embeddedFont>
      <p:font typeface="Cambria" panose="02040503050406030204" pitchFamily="18" charset="0"/>
      <p:regular r:id="rId70"/>
      <p:bold r:id="rId71"/>
      <p:italic r:id="rId72"/>
      <p:boldItalic r:id="rId73"/>
    </p:embeddedFont>
    <p:embeddedFont>
      <p:font typeface="Bitter" panose="020B0604020202020204" charset="0"/>
      <p:regular r:id="rId74"/>
      <p:bold r:id="rId75"/>
      <p: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3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12.fntdata"/><Relationship Id="rId47" Type="http://schemas.openxmlformats.org/officeDocument/2006/relationships/font" Target="fonts/font17.fntdata"/><Relationship Id="rId63" Type="http://schemas.openxmlformats.org/officeDocument/2006/relationships/font" Target="fonts/font33.fntdata"/><Relationship Id="rId68" Type="http://schemas.openxmlformats.org/officeDocument/2006/relationships/font" Target="fonts/font38.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font" Target="fonts/font28.fntdata"/><Relationship Id="rId66" Type="http://schemas.openxmlformats.org/officeDocument/2006/relationships/font" Target="fonts/font36.fntdata"/><Relationship Id="rId74" Type="http://schemas.openxmlformats.org/officeDocument/2006/relationships/font" Target="fonts/font44.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3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64" Type="http://schemas.openxmlformats.org/officeDocument/2006/relationships/font" Target="fonts/font34.fntdata"/><Relationship Id="rId69" Type="http://schemas.openxmlformats.org/officeDocument/2006/relationships/font" Target="fonts/font39.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1.fntdata"/><Relationship Id="rId72" Type="http://schemas.openxmlformats.org/officeDocument/2006/relationships/font" Target="fonts/font42.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font" Target="fonts/font29.fntdata"/><Relationship Id="rId67" Type="http://schemas.openxmlformats.org/officeDocument/2006/relationships/font" Target="fonts/font37.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font" Target="fonts/font32.fntdata"/><Relationship Id="rId70" Type="http://schemas.openxmlformats.org/officeDocument/2006/relationships/font" Target="fonts/font40.fntdata"/><Relationship Id="rId75" Type="http://schemas.openxmlformats.org/officeDocument/2006/relationships/font" Target="fonts/font4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font" Target="fonts/font30.fntdata"/><Relationship Id="rId65" Type="http://schemas.openxmlformats.org/officeDocument/2006/relationships/font" Target="fonts/font35.fntdata"/><Relationship Id="rId73" Type="http://schemas.openxmlformats.org/officeDocument/2006/relationships/font" Target="fonts/font43.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9.fntdata"/><Relationship Id="rId34" Type="http://schemas.openxmlformats.org/officeDocument/2006/relationships/font" Target="fonts/font4.fntdata"/><Relationship Id="rId50" Type="http://schemas.openxmlformats.org/officeDocument/2006/relationships/font" Target="fonts/font20.fntdata"/><Relationship Id="rId55" Type="http://schemas.openxmlformats.org/officeDocument/2006/relationships/font" Target="fonts/font25.fntdata"/><Relationship Id="rId76" Type="http://schemas.openxmlformats.org/officeDocument/2006/relationships/font" Target="fonts/font46.fntdata"/><Relationship Id="rId7" Type="http://schemas.openxmlformats.org/officeDocument/2006/relationships/slide" Target="slides/slide6.xml"/><Relationship Id="rId71" Type="http://schemas.openxmlformats.org/officeDocument/2006/relationships/font" Target="fonts/font41.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1000" b="1">
                <a:solidFill>
                  <a:srgbClr val="333333"/>
                </a:solidFill>
                <a:highlight>
                  <a:srgbClr val="FFFFFF"/>
                </a:highlight>
              </a:rPr>
              <a:t>1. The right to choose.</a:t>
            </a:r>
            <a:r>
              <a:rPr lang="en-US" sz="1000">
                <a:solidFill>
                  <a:srgbClr val="333333"/>
                </a:solidFill>
                <a:highlight>
                  <a:srgbClr val="FFFFFF"/>
                </a:highlight>
              </a:rPr>
              <a:t> Within reason, consumers have the right to be assured that a selection of quality products and services are available for them to purchase at competitive prices. It means that a consumer should have the opportunity to select the goods or services that he or she wants to purchase.</a:t>
            </a:r>
            <a:endParaRPr sz="1000">
              <a:solidFill>
                <a:srgbClr val="333333"/>
              </a:solidFill>
              <a:highlight>
                <a:srgbClr val="FFFFFF"/>
              </a:highlight>
            </a:endParaRPr>
          </a:p>
          <a:p>
            <a:pPr marL="0" lvl="0" indent="0">
              <a:spcBef>
                <a:spcPts val="0"/>
              </a:spcBef>
              <a:spcAft>
                <a:spcPts val="0"/>
              </a:spcAft>
              <a:buClr>
                <a:schemeClr val="dk1"/>
              </a:buClr>
              <a:buSzPts val="1100"/>
              <a:buFont typeface="Arial"/>
              <a:buNone/>
            </a:pPr>
            <a:endParaRPr sz="1000">
              <a:solidFill>
                <a:srgbClr val="333333"/>
              </a:solidFill>
              <a:highlight>
                <a:srgbClr val="FFFFFF"/>
              </a:highlight>
            </a:endParaRPr>
          </a:p>
          <a:p>
            <a:pPr marL="0" lvl="0" indent="0">
              <a:spcBef>
                <a:spcPts val="0"/>
              </a:spcBef>
              <a:spcAft>
                <a:spcPts val="0"/>
              </a:spcAft>
              <a:buClr>
                <a:schemeClr val="dk1"/>
              </a:buClr>
              <a:buSzPts val="1100"/>
              <a:buFont typeface="Arial"/>
              <a:buNone/>
            </a:pPr>
            <a:r>
              <a:rPr lang="en-US" sz="1000" b="1">
                <a:solidFill>
                  <a:srgbClr val="333333"/>
                </a:solidFill>
                <a:highlight>
                  <a:srgbClr val="FFFFFF"/>
                </a:highlight>
              </a:rPr>
              <a:t>2. The right to safety.</a:t>
            </a:r>
            <a:r>
              <a:rPr lang="en-US" sz="1000">
                <a:solidFill>
                  <a:srgbClr val="333333"/>
                </a:solidFill>
                <a:highlight>
                  <a:srgbClr val="FFFFFF"/>
                </a:highlight>
              </a:rPr>
              <a:t> Consumers have the right to expect protection from hazardous products and services purchased in the marketplace, particularly if used properly for their intended purpose. Consumers have protection from the sale and distribution of dangerous goods and services.</a:t>
            </a:r>
            <a:endParaRPr sz="1000">
              <a:solidFill>
                <a:srgbClr val="333333"/>
              </a:solidFill>
              <a:highlight>
                <a:srgbClr val="FFFFFF"/>
              </a:highlight>
            </a:endParaRPr>
          </a:p>
          <a:p>
            <a:pPr marL="0" lvl="0" indent="0">
              <a:spcBef>
                <a:spcPts val="0"/>
              </a:spcBef>
              <a:spcAft>
                <a:spcPts val="0"/>
              </a:spcAft>
              <a:buClr>
                <a:schemeClr val="dk1"/>
              </a:buClr>
              <a:buSzPts val="1100"/>
              <a:buFont typeface="Arial"/>
              <a:buNone/>
            </a:pPr>
            <a:endParaRPr sz="1000">
              <a:solidFill>
                <a:srgbClr val="333333"/>
              </a:solidFill>
              <a:highlight>
                <a:srgbClr val="FFFFFF"/>
              </a:highlight>
            </a:endParaRPr>
          </a:p>
          <a:p>
            <a:pPr marL="0" lvl="0" indent="0">
              <a:spcBef>
                <a:spcPts val="0"/>
              </a:spcBef>
              <a:spcAft>
                <a:spcPts val="0"/>
              </a:spcAft>
              <a:buClr>
                <a:schemeClr val="dk1"/>
              </a:buClr>
              <a:buSzPts val="1100"/>
              <a:buFont typeface="Arial"/>
              <a:buNone/>
            </a:pPr>
            <a:r>
              <a:rPr lang="en-US" sz="1000" b="1">
                <a:solidFill>
                  <a:srgbClr val="333333"/>
                </a:solidFill>
                <a:highlight>
                  <a:srgbClr val="FFFFFF"/>
                </a:highlight>
              </a:rPr>
              <a:t>3. The right to be informed.</a:t>
            </a:r>
            <a:r>
              <a:rPr lang="en-US" sz="1000">
                <a:solidFill>
                  <a:srgbClr val="333333"/>
                </a:solidFill>
                <a:highlight>
                  <a:srgbClr val="FFFFFF"/>
                </a:highlight>
              </a:rPr>
              <a:t> Consumers have the right to receive adequate information about products on which to base buying decisions. Reliable sources exist to inform consumers about products or services.</a:t>
            </a:r>
            <a:endParaRPr sz="1000">
              <a:solidFill>
                <a:srgbClr val="333333"/>
              </a:solidFill>
              <a:highlight>
                <a:srgbClr val="FFFFFF"/>
              </a:highlight>
            </a:endParaRPr>
          </a:p>
          <a:p>
            <a:pPr marL="0" lvl="0" indent="0">
              <a:spcBef>
                <a:spcPts val="0"/>
              </a:spcBef>
              <a:spcAft>
                <a:spcPts val="0"/>
              </a:spcAft>
              <a:buClr>
                <a:schemeClr val="dk1"/>
              </a:buClr>
              <a:buSzPts val="1100"/>
              <a:buFont typeface="Arial"/>
              <a:buNone/>
            </a:pPr>
            <a:endParaRPr sz="1000">
              <a:solidFill>
                <a:srgbClr val="333333"/>
              </a:solidFill>
              <a:highlight>
                <a:srgbClr val="FFFFFF"/>
              </a:highlight>
            </a:endParaRPr>
          </a:p>
          <a:p>
            <a:pPr marL="0" lvl="0" indent="0">
              <a:spcBef>
                <a:spcPts val="0"/>
              </a:spcBef>
              <a:spcAft>
                <a:spcPts val="0"/>
              </a:spcAft>
              <a:buClr>
                <a:schemeClr val="dk1"/>
              </a:buClr>
              <a:buSzPts val="1100"/>
              <a:buFont typeface="Arial"/>
              <a:buNone/>
            </a:pPr>
            <a:r>
              <a:rPr lang="en-US" sz="1000" b="1">
                <a:solidFill>
                  <a:srgbClr val="333333"/>
                </a:solidFill>
                <a:highlight>
                  <a:srgbClr val="FFFFFF"/>
                </a:highlight>
              </a:rPr>
              <a:t>4. The right to be heard and the right to voice.</a:t>
            </a:r>
            <a:r>
              <a:rPr lang="en-US" sz="1000">
                <a:solidFill>
                  <a:srgbClr val="333333"/>
                </a:solidFill>
                <a:highlight>
                  <a:srgbClr val="FFFFFF"/>
                </a:highlight>
              </a:rPr>
              <a:t> Consumers have the right to equal and fair consideration in government policy-making situations, as well as prompt treatment in administrative courts or legal communities. In other words, consumers have a right to complain when there are problems or concerns. They have the right to speak up, to be heard, and to expect positive results. Through this right, both business and government are expected to respond to consumers.</a:t>
            </a:r>
            <a:endParaRPr sz="1000">
              <a:solidFill>
                <a:srgbClr val="333333"/>
              </a:solidFill>
              <a:highlight>
                <a:srgbClr val="FFFFFF"/>
              </a:highlight>
            </a:endParaRPr>
          </a:p>
          <a:p>
            <a:pPr marL="0" lvl="0" indent="0">
              <a:spcBef>
                <a:spcPts val="0"/>
              </a:spcBef>
              <a:spcAft>
                <a:spcPts val="0"/>
              </a:spcAft>
              <a:buClr>
                <a:schemeClr val="dk1"/>
              </a:buClr>
              <a:buSzPts val="1100"/>
              <a:buFont typeface="Arial"/>
              <a:buNone/>
            </a:pPr>
            <a:endParaRPr sz="1000">
              <a:solidFill>
                <a:srgbClr val="333333"/>
              </a:solidFill>
              <a:highlight>
                <a:srgbClr val="FFFFFF"/>
              </a:highlight>
            </a:endParaRPr>
          </a:p>
          <a:p>
            <a:pPr marL="0" lvl="0" indent="0">
              <a:spcBef>
                <a:spcPts val="0"/>
              </a:spcBef>
              <a:spcAft>
                <a:spcPts val="0"/>
              </a:spcAft>
              <a:buClr>
                <a:schemeClr val="dk1"/>
              </a:buClr>
              <a:buSzPts val="1100"/>
              <a:buFont typeface="Arial"/>
              <a:buNone/>
            </a:pPr>
            <a:r>
              <a:rPr lang="en-US" sz="1000" b="1">
                <a:solidFill>
                  <a:srgbClr val="333333"/>
                </a:solidFill>
                <a:highlight>
                  <a:srgbClr val="FFFFFF"/>
                </a:highlight>
              </a:rPr>
              <a:t>5. The right to redress or remedy.</a:t>
            </a:r>
            <a:r>
              <a:rPr lang="en-US" sz="1000">
                <a:solidFill>
                  <a:srgbClr val="333333"/>
                </a:solidFill>
                <a:highlight>
                  <a:srgbClr val="FFFFFF"/>
                </a:highlight>
              </a:rPr>
              <a:t> Consumers are afforded an opportunity to have a hearing to voice dissatisfaction such that a resolution is reached and the complaint is settled satisfactorily.</a:t>
            </a:r>
            <a:endParaRPr sz="1000">
              <a:solidFill>
                <a:srgbClr val="333333"/>
              </a:solidFill>
              <a:highlight>
                <a:srgbClr val="FFFFFF"/>
              </a:highlight>
            </a:endParaRPr>
          </a:p>
          <a:p>
            <a:pPr marL="0" lvl="0" indent="0">
              <a:spcBef>
                <a:spcPts val="0"/>
              </a:spcBef>
              <a:spcAft>
                <a:spcPts val="0"/>
              </a:spcAft>
              <a:buClr>
                <a:schemeClr val="dk1"/>
              </a:buClr>
              <a:buSzPts val="1100"/>
              <a:buFont typeface="Arial"/>
              <a:buNone/>
            </a:pPr>
            <a:endParaRPr sz="1000">
              <a:solidFill>
                <a:srgbClr val="333333"/>
              </a:solidFill>
              <a:highlight>
                <a:srgbClr val="FFFFFF"/>
              </a:highlight>
            </a:endParaRPr>
          </a:p>
          <a:p>
            <a:pPr marL="0" lvl="0" indent="0">
              <a:spcBef>
                <a:spcPts val="0"/>
              </a:spcBef>
              <a:spcAft>
                <a:spcPts val="0"/>
              </a:spcAft>
              <a:buClr>
                <a:schemeClr val="dk1"/>
              </a:buClr>
              <a:buSzPts val="1100"/>
              <a:buFont typeface="Arial"/>
              <a:buNone/>
            </a:pPr>
            <a:r>
              <a:rPr lang="en-US" sz="1000" b="1">
                <a:solidFill>
                  <a:srgbClr val="333333"/>
                </a:solidFill>
                <a:highlight>
                  <a:srgbClr val="FFFFFF"/>
                </a:highlight>
              </a:rPr>
              <a:t>6. The right to environmental health.</a:t>
            </a:r>
            <a:r>
              <a:rPr lang="en-US" sz="1000">
                <a:solidFill>
                  <a:srgbClr val="333333"/>
                </a:solidFill>
                <a:highlight>
                  <a:srgbClr val="FFFFFF"/>
                </a:highlight>
              </a:rPr>
              <a:t> Consumers should be protected from the devastating effects of air, earth, and water pollution that may result from the performance of daily marketplace operations. Consumers have the right to live and work in an environment that does not threaten the well-being of present and future generations.</a:t>
            </a:r>
            <a:endParaRPr sz="1000">
              <a:solidFill>
                <a:srgbClr val="333333"/>
              </a:solidFill>
              <a:highlight>
                <a:srgbClr val="FFFFFF"/>
              </a:highlight>
            </a:endParaRPr>
          </a:p>
          <a:p>
            <a:pPr marL="0" lvl="0" indent="0">
              <a:spcBef>
                <a:spcPts val="0"/>
              </a:spcBef>
              <a:spcAft>
                <a:spcPts val="0"/>
              </a:spcAft>
              <a:buClr>
                <a:schemeClr val="dk1"/>
              </a:buClr>
              <a:buSzPts val="1100"/>
              <a:buFont typeface="Arial"/>
              <a:buNone/>
            </a:pPr>
            <a:endParaRPr sz="1000">
              <a:solidFill>
                <a:srgbClr val="333333"/>
              </a:solidFill>
              <a:highlight>
                <a:srgbClr val="FFFFFF"/>
              </a:highlight>
            </a:endParaRPr>
          </a:p>
          <a:p>
            <a:pPr marL="0" lvl="0" indent="0">
              <a:spcBef>
                <a:spcPts val="0"/>
              </a:spcBef>
              <a:spcAft>
                <a:spcPts val="0"/>
              </a:spcAft>
              <a:buClr>
                <a:schemeClr val="dk1"/>
              </a:buClr>
              <a:buSzPts val="1100"/>
              <a:buFont typeface="Arial"/>
              <a:buNone/>
            </a:pPr>
            <a:r>
              <a:rPr lang="en-US" sz="1000" b="1">
                <a:solidFill>
                  <a:srgbClr val="333333"/>
                </a:solidFill>
                <a:highlight>
                  <a:srgbClr val="FFFFFF"/>
                </a:highlight>
              </a:rPr>
              <a:t>7. The right to service.</a:t>
            </a:r>
            <a:r>
              <a:rPr lang="en-US" sz="1000">
                <a:solidFill>
                  <a:srgbClr val="333333"/>
                </a:solidFill>
                <a:highlight>
                  <a:srgbClr val="FFFFFF"/>
                </a:highlight>
              </a:rPr>
              <a:t> Consumers may expect convenience, the right to be treated with respect, an appropriate response to their needs and problems, and good quality design and workmanship in a product. Additionally, consumers may expect a courteous manner while in a store or other establishment even if a purchase is not made. Service means access to essential goods and services to include adequate food, shelter, clothing, healthcare, education and sanitation¬ basic needs that should be available to all consumers.</a:t>
            </a:r>
            <a:endParaRPr sz="1000">
              <a:solidFill>
                <a:srgbClr val="333333"/>
              </a:solidFill>
              <a:highlight>
                <a:srgbClr val="FFFFFF"/>
              </a:highlight>
            </a:endParaRPr>
          </a:p>
          <a:p>
            <a:pPr marL="0" lvl="0" indent="0">
              <a:spcBef>
                <a:spcPts val="0"/>
              </a:spcBef>
              <a:spcAft>
                <a:spcPts val="0"/>
              </a:spcAft>
              <a:buClr>
                <a:schemeClr val="dk1"/>
              </a:buClr>
              <a:buSzPts val="1100"/>
              <a:buFont typeface="Arial"/>
              <a:buNone/>
            </a:pPr>
            <a:endParaRPr sz="1000">
              <a:solidFill>
                <a:srgbClr val="333333"/>
              </a:solidFill>
              <a:highlight>
                <a:srgbClr val="FFFFFF"/>
              </a:highlight>
            </a:endParaRPr>
          </a:p>
          <a:p>
            <a:pPr marL="0" lvl="0" indent="0">
              <a:spcBef>
                <a:spcPts val="0"/>
              </a:spcBef>
              <a:spcAft>
                <a:spcPts val="0"/>
              </a:spcAft>
              <a:buNone/>
            </a:pPr>
            <a:r>
              <a:rPr lang="en-US" sz="1000" b="1">
                <a:solidFill>
                  <a:srgbClr val="333333"/>
                </a:solidFill>
                <a:highlight>
                  <a:srgbClr val="FFFFFF"/>
                </a:highlight>
              </a:rPr>
              <a:t>8. The right to consumer education.</a:t>
            </a:r>
            <a:r>
              <a:rPr lang="en-US" sz="1000">
                <a:solidFill>
                  <a:srgbClr val="333333"/>
                </a:solidFill>
                <a:highlight>
                  <a:srgbClr val="FFFFFF"/>
                </a:highlight>
              </a:rPr>
              <a:t> Consumers are extended the right to continuing consumer education that supports the benefits and enjoyment of other specific rights. Consumers have the right to some form of training and mastery of knowledge and skills needed to make informed decisions in the marketplace.</a:t>
            </a:r>
            <a:endParaRPr/>
          </a:p>
          <a:p>
            <a:pPr marL="0" lvl="0" indent="0">
              <a:spcBef>
                <a:spcPts val="0"/>
              </a:spcBef>
              <a:spcAft>
                <a:spcPts val="0"/>
              </a:spcAft>
              <a:buNone/>
            </a:pPr>
            <a:endParaRPr sz="1050">
              <a:solidFill>
                <a:srgbClr val="4E4E4E"/>
              </a:solidFill>
              <a:highlight>
                <a:srgbClr val="FFFFFF"/>
              </a:highlight>
              <a:latin typeface="Ubuntu"/>
              <a:ea typeface="Ubuntu"/>
              <a:cs typeface="Ubuntu"/>
              <a:sym typeface="Ubuntu"/>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compare different store brand by name brand stuff</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The plate story.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800">
                <a:solidFill>
                  <a:schemeClr val="dk2"/>
                </a:solidFill>
              </a:rPr>
              <a:t>Students will research how to shop safely online. </a:t>
            </a:r>
            <a:endParaRPr sz="1800">
              <a:solidFill>
                <a:schemeClr val="dk2"/>
              </a:solidFill>
            </a:endParaRPr>
          </a:p>
          <a:p>
            <a:pPr marL="0" lvl="0" indent="0" rtl="0">
              <a:lnSpc>
                <a:spcPct val="115000"/>
              </a:lnSpc>
              <a:spcBef>
                <a:spcPts val="1600"/>
              </a:spcBef>
              <a:spcAft>
                <a:spcPts val="0"/>
              </a:spcAft>
              <a:buClr>
                <a:schemeClr val="dk1"/>
              </a:buClr>
              <a:buSzPts val="1100"/>
              <a:buFont typeface="Arial"/>
              <a:buNone/>
            </a:pPr>
            <a:r>
              <a:rPr lang="en-US" sz="1800">
                <a:solidFill>
                  <a:schemeClr val="dk2"/>
                </a:solidFill>
              </a:rPr>
              <a:t>Make a poster with tips.</a:t>
            </a:r>
            <a:endParaRPr sz="1800">
              <a:solidFill>
                <a:schemeClr val="dk2"/>
              </a:solidFill>
            </a:endParaRPr>
          </a:p>
          <a:p>
            <a:pPr marL="0" lvl="0" indent="0">
              <a:lnSpc>
                <a:spcPct val="115000"/>
              </a:lnSpc>
              <a:spcBef>
                <a:spcPts val="1600"/>
              </a:spcBef>
              <a:spcAft>
                <a:spcPts val="0"/>
              </a:spcAft>
              <a:buClr>
                <a:schemeClr val="dk1"/>
              </a:buClr>
              <a:buSzPts val="1100"/>
              <a:buFont typeface="Arial"/>
              <a:buNone/>
            </a:pPr>
            <a:r>
              <a:rPr lang="en-US" sz="1800">
                <a:solidFill>
                  <a:schemeClr val="dk2"/>
                </a:solidFill>
              </a:rPr>
              <a:t>Use glogster to make posters.  Turn in to me. </a:t>
            </a:r>
            <a:endParaRPr sz="1800">
              <a:solidFill>
                <a:schemeClr val="dk2"/>
              </a:solidFill>
            </a:endParaRPr>
          </a:p>
          <a:p>
            <a:pPr marL="0" lvl="0" indent="0">
              <a:spcBef>
                <a:spcPts val="160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15000"/>
              </a:lnSpc>
              <a:spcBef>
                <a:spcPts val="300"/>
              </a:spcBef>
              <a:spcAft>
                <a:spcPts val="0"/>
              </a:spcAft>
              <a:buClr>
                <a:schemeClr val="dk1"/>
              </a:buClr>
              <a:buSzPts val="1100"/>
              <a:buFont typeface="Arial"/>
              <a:buNone/>
            </a:pPr>
            <a:r>
              <a:rPr lang="en-US" sz="850" b="1" i="1">
                <a:solidFill>
                  <a:srgbClr val="555555"/>
                </a:solidFill>
                <a:highlight>
                  <a:srgbClr val="FFFFFF"/>
                </a:highlight>
              </a:rPr>
              <a:t>1. No pop-up ads.</a:t>
            </a:r>
            <a:endParaRPr sz="850" b="1" i="1">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a:solidFill>
                  <a:srgbClr val="555555"/>
                </a:solidFill>
                <a:highlight>
                  <a:srgbClr val="FFFFFF"/>
                </a:highlight>
              </a:rPr>
              <a:t>Be very careful about clicking on realistic-looking retail ads that pop up on your screen while you surf the Web, says BBB Online’s Salter. Pop-ups often don’t take you to a website at all, but rather to a phony operation designed to steal your personal information. Meanwhile, most reputable retailers don’t use pop-ups: they know that customers strongly dislike them and that using them may turn customers away.</a:t>
            </a:r>
            <a:endParaRPr sz="850">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b="1" i="1">
                <a:solidFill>
                  <a:srgbClr val="555555"/>
                </a:solidFill>
                <a:highlight>
                  <a:srgbClr val="FFFFFF"/>
                </a:highlight>
              </a:rPr>
              <a:t>2. No unsolicited email.</a:t>
            </a:r>
            <a:endParaRPr sz="850" b="1" i="1">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a:solidFill>
                  <a:srgbClr val="555555"/>
                </a:solidFill>
                <a:highlight>
                  <a:srgbClr val="FFFFFF"/>
                </a:highlight>
              </a:rPr>
              <a:t>Reputable online retailers don't send you solicitations via email unless you specifically signed up to get information from them or their partners. Be especially suspicious of unsolicited email from seemingly reputable sites like PayPal, eBay, or national banks -- many of them are from “spoof sites,” sites meant to fool you into giving personal information by mimicking other sites you may do business with. You can always contact the name-brand retailer separately or by phone to check if the email was authentic.</a:t>
            </a:r>
            <a:endParaRPr sz="850">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b="1" i="1">
                <a:solidFill>
                  <a:srgbClr val="555555"/>
                </a:solidFill>
                <a:highlight>
                  <a:srgbClr val="FFFFFF"/>
                </a:highlight>
              </a:rPr>
              <a:t>3. Other shoppers had good experiences.</a:t>
            </a:r>
            <a:r>
              <a:rPr lang="en-US" sz="850">
                <a:solidFill>
                  <a:srgbClr val="555555"/>
                </a:solidFill>
                <a:highlight>
                  <a:srgbClr val="FFFFFF"/>
                </a:highlight>
              </a:rPr>
              <a:t> </a:t>
            </a:r>
            <a:endParaRPr sz="850">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a:solidFill>
                  <a:srgbClr val="555555"/>
                </a:solidFill>
                <a:highlight>
                  <a:srgbClr val="FFFFFF"/>
                </a:highlight>
              </a:rPr>
              <a:t>Check with #IF($EnableExternalLinks)BBBOnline.o#COMMENT#ENDCOMMENTrg#ELSEBetter Business Bureau#ENDIF, which maintains a list of more than 38,000 online merchants that have agreed to the BBB's best-business practices, including full disclosure of return and delivery policies and their costs. BBB member websites will carry an emblem with a yellow torch. Shoppers can also look at online customer feedback sites to see what others say. “Even some big brand-name websites can have very poor customer service,” notes Jane Driggs, president and CEO of BBB Utah in Salt Lake City. “Shoppers really should go on a search engine and look up what others are saying about a company before they buy.”</a:t>
            </a:r>
            <a:endParaRPr sz="850">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b="1" i="1">
                <a:solidFill>
                  <a:srgbClr val="555555"/>
                </a:solidFill>
                <a:highlight>
                  <a:srgbClr val="FFFFFF"/>
                </a:highlight>
              </a:rPr>
              <a:t>4. The site has a physical address or phone number. </a:t>
            </a:r>
            <a:endParaRPr sz="850" b="1" i="1">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a:solidFill>
                  <a:srgbClr val="555555"/>
                </a:solidFill>
                <a:highlight>
                  <a:srgbClr val="FFFFFF"/>
                </a:highlight>
              </a:rPr>
              <a:t>If they do, that's a good sign that the business is for real. “Reputable companies will post their location and phone number so you can get in touch with them if there’s a problem,” says Salter. Call the number for reassurance.</a:t>
            </a:r>
            <a:endParaRPr sz="850">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b="1" i="1">
                <a:solidFill>
                  <a:srgbClr val="555555"/>
                </a:solidFill>
                <a:highlight>
                  <a:srgbClr val="FFFFFF"/>
                </a:highlight>
              </a:rPr>
              <a:t>5. There is a return policy.</a:t>
            </a:r>
            <a:endParaRPr sz="850" b="1" i="1">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a:solidFill>
                  <a:srgbClr val="555555"/>
                </a:solidFill>
                <a:highlight>
                  <a:srgbClr val="FFFFFF"/>
                </a:highlight>
              </a:rPr>
              <a:t>Reputable sites will spell out their return policy, including their shipping policies. If you can’t find this information on the site, shop elsewhere.</a:t>
            </a:r>
            <a:endParaRPr sz="850">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b="1" i="1">
                <a:solidFill>
                  <a:srgbClr val="555555"/>
                </a:solidFill>
                <a:highlight>
                  <a:srgbClr val="FFFFFF"/>
                </a:highlight>
              </a:rPr>
              <a:t>6. Prices aren't too low to believe. </a:t>
            </a:r>
            <a:endParaRPr sz="850" b="1" i="1">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a:solidFill>
                  <a:srgbClr val="555555"/>
                </a:solidFill>
                <a:highlight>
                  <a:srgbClr val="FFFFFF"/>
                </a:highlight>
              </a:rPr>
              <a:t>Everyone likes a bargain, but be wary of sites that offer products like software or music for prices that are far lower than those for the same product from any other merchant. “They could be unlicensed products, or stolen goods,” BBBOnline’s Salter warns. Knock offs of brand-name merchandise are quite often peddled over the Internet.</a:t>
            </a:r>
            <a:endParaRPr sz="850">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b="1" i="1">
                <a:solidFill>
                  <a:srgbClr val="555555"/>
                </a:solidFill>
                <a:highlight>
                  <a:srgbClr val="FFFFFF"/>
                </a:highlight>
              </a:rPr>
              <a:t>7. Credit cards are accepted. </a:t>
            </a:r>
            <a:endParaRPr sz="850" b="1" i="1">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a:solidFill>
                  <a:srgbClr val="555555"/>
                </a:solidFill>
                <a:highlight>
                  <a:srgbClr val="FFFFFF"/>
                </a:highlight>
              </a:rPr>
              <a:t>Credit cards give you more protection than a debit card does. This is important if the wrong person gets your account number, says Friedman. Reputable sites will accept a variety of credit cards. That's a good sign that they are legitimate, because they had to apply to the leading card issuing companies for approval. Suspicious sites may ask for checks or debit card numbers -- be wary.</a:t>
            </a:r>
            <a:endParaRPr sz="850">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b="1" i="1">
                <a:solidFill>
                  <a:srgbClr val="555555"/>
                </a:solidFill>
                <a:highlight>
                  <a:srgbClr val="FFFFFF"/>
                </a:highlight>
              </a:rPr>
              <a:t>8. The site features a padlock or unbroken key icon. </a:t>
            </a:r>
            <a:endParaRPr sz="850" b="1" i="1">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a:solidFill>
                  <a:srgbClr val="555555"/>
                </a:solidFill>
                <a:highlight>
                  <a:srgbClr val="FFFFFF"/>
                </a:highlight>
              </a:rPr>
              <a:t>Before giving that credit card number out, check that the site is enabled and encrypted for online safety. Encryption is a data-scrambling technology that keeps crooks from stealing your personal financial information. Look for icons such as a padlock or unbroken key at the top or bottom of your browser as a sign that encryption is used.</a:t>
            </a:r>
            <a:endParaRPr sz="850">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b="1" i="1">
                <a:solidFill>
                  <a:srgbClr val="555555"/>
                </a:solidFill>
                <a:highlight>
                  <a:srgbClr val="FFFFFF"/>
                </a:highlight>
              </a:rPr>
              <a:t>9. An "h#COMMENT#ENDCOMMENTttps:</a:t>
            </a:r>
            <a:r>
              <a:rPr lang="en-US" sz="850">
                <a:solidFill>
                  <a:srgbClr val="555555"/>
                </a:solidFill>
                <a:highlight>
                  <a:srgbClr val="FFFFFF"/>
                </a:highlight>
              </a:rPr>
              <a:t>"</a:t>
            </a:r>
            <a:r>
              <a:rPr lang="en-US" sz="850" b="1" i="1">
                <a:solidFill>
                  <a:srgbClr val="555555"/>
                </a:solidFill>
                <a:highlight>
                  <a:srgbClr val="FFFFFF"/>
                </a:highlight>
              </a:rPr>
              <a:t> starts the web address when you check out. </a:t>
            </a:r>
            <a:endParaRPr sz="850" b="1" i="1">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a:solidFill>
                  <a:srgbClr val="555555"/>
                </a:solidFill>
                <a:highlight>
                  <a:srgbClr val="FFFFFF"/>
                </a:highlight>
              </a:rPr>
              <a:t>Make sure that “h#COMMENT#ENDCOMMENTttps:” -- not just an “h#COMMENT#ENDCOMMENTttp:” -- begins the webpage address at the top of your screen before you key in your credit card information at checkout. That final “s” means that a secure, encrypted connection is in place between your computer’s browser (i.e., Internet Explorer) and the website you’re visiting. If you don’t see the final “s” starting the address when checkout time occurs, stop the transaction.</a:t>
            </a:r>
            <a:endParaRPr sz="850">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b="1" i="1">
                <a:solidFill>
                  <a:srgbClr val="555555"/>
                </a:solidFill>
                <a:highlight>
                  <a:srgbClr val="FFFFFF"/>
                </a:highlight>
              </a:rPr>
              <a:t>10. The site has a privacy statement. </a:t>
            </a:r>
            <a:endParaRPr sz="850" b="1" i="1">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a:solidFill>
                  <a:srgbClr val="555555"/>
                </a:solidFill>
                <a:highlight>
                  <a:srgbClr val="FFFFFF"/>
                </a:highlight>
              </a:rPr>
              <a:t>Reputable sites will tell you how they protect your personal information and secure your credit-card data and whether they sell information about their customers to other companies. This is a disclosure statement and you should consider whether you feel comfortable with a retailer’s policy before buying.</a:t>
            </a:r>
            <a:endParaRPr sz="850">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a:solidFill>
                  <a:srgbClr val="555555"/>
                </a:solidFill>
                <a:highlight>
                  <a:srgbClr val="FFFFFF"/>
                </a:highlight>
              </a:rPr>
              <a:t>'Tis the season to be jolly, so follow these tips to end up a happy shopper. “Just make sure you do your homework," advises Portaro. "Make sure it’s a reputable company first.” That's good advice from someone who learned the hard way.</a:t>
            </a:r>
            <a:endParaRPr sz="850">
              <a:solidFill>
                <a:srgbClr val="555555"/>
              </a:solidFill>
              <a:highlight>
                <a:srgbClr val="FFFFFF"/>
              </a:highlight>
            </a:endParaRPr>
          </a:p>
          <a:p>
            <a:pPr marL="0" lvl="0" indent="0">
              <a:lnSpc>
                <a:spcPct val="115000"/>
              </a:lnSpc>
              <a:spcBef>
                <a:spcPts val="300"/>
              </a:spcBef>
              <a:spcAft>
                <a:spcPts val="0"/>
              </a:spcAft>
              <a:buClr>
                <a:schemeClr val="dk1"/>
              </a:buClr>
              <a:buSzPts val="1100"/>
              <a:buFont typeface="Arial"/>
              <a:buNone/>
            </a:pPr>
            <a:r>
              <a:rPr lang="en-US" sz="850">
                <a:solidFill>
                  <a:srgbClr val="555555"/>
                </a:solidFill>
                <a:highlight>
                  <a:srgbClr val="FFFFFF"/>
                </a:highlight>
              </a:rPr>
              <a:t>Copyright (c) Studio One Networks. All rights reserved.</a:t>
            </a:r>
            <a:endParaRPr sz="850">
              <a:solidFill>
                <a:srgbClr val="555555"/>
              </a:solidFill>
              <a:highlight>
                <a:srgbClr val="FFFFFF"/>
              </a:highlight>
            </a:endParaRPr>
          </a:p>
          <a:p>
            <a:pPr marL="0" lvl="0" indent="0">
              <a:spcBef>
                <a:spcPts val="3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find some financial contracts, finance in the classroom, booklets, like cell phone or gym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binder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chocolate chips</a:t>
            </a:r>
            <a:endParaRPr/>
          </a:p>
          <a:p>
            <a:pPr marL="0" lvl="0" indent="0">
              <a:spcBef>
                <a:spcPts val="0"/>
              </a:spcBef>
              <a:spcAft>
                <a:spcPts val="0"/>
              </a:spcAft>
              <a:buNone/>
            </a:pPr>
            <a:r>
              <a:rPr lang="en-US"/>
              <a:t>craisins</a:t>
            </a:r>
            <a:endParaRPr/>
          </a:p>
          <a:p>
            <a:pPr marL="0" lvl="0" indent="0">
              <a:spcBef>
                <a:spcPts val="0"/>
              </a:spcBef>
              <a:spcAft>
                <a:spcPts val="0"/>
              </a:spcAft>
              <a:buNone/>
            </a:pPr>
            <a:r>
              <a:rPr lang="en-US"/>
              <a:t>cheezits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check multiple sources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457200" y="1481328"/>
            <a:ext cx="8229600" cy="4526100"/>
          </a:xfrm>
          <a:prstGeom prst="rect">
            <a:avLst/>
          </a:prstGeom>
          <a:noFill/>
          <a:ln>
            <a:noFill/>
          </a:ln>
        </p:spPr>
        <p:txBody>
          <a:bodyPr spcFirstLastPara="1" wrap="square" lIns="91425" tIns="91425" rIns="91425" bIns="91425"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160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160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160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160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1600"/>
              </a:spcBef>
              <a:spcAft>
                <a:spcPts val="160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2" name="Shape 52"/>
          <p:cNvSpPr txBox="1">
            <a:spLocks noGrp="1"/>
          </p:cNvSpPr>
          <p:nvPr>
            <p:ph type="dt" idx="10"/>
          </p:nvPr>
        </p:nvSpPr>
        <p:spPr>
          <a:xfrm>
            <a:off x="6727032" y="6407944"/>
            <a:ext cx="1920300" cy="365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1"/>
                </a:solidFill>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53" name="Shape 53"/>
          <p:cNvSpPr txBox="1">
            <a:spLocks noGrp="1"/>
          </p:cNvSpPr>
          <p:nvPr>
            <p:ph type="ftr" idx="11"/>
          </p:nvPr>
        </p:nvSpPr>
        <p:spPr>
          <a:xfrm>
            <a:off x="4380072" y="6407944"/>
            <a:ext cx="2350800" cy="3651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1"/>
                </a:solidFill>
                <a:latin typeface="Rambla"/>
                <a:ea typeface="Rambla"/>
                <a:cs typeface="Rambla"/>
                <a:sym typeface="Rambla"/>
              </a:defRPr>
            </a:lvl1pPr>
            <a:lvl2pPr marL="457200" marR="0" lvl="1"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L="914400" marR="0" lvl="2"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L="1371600" marR="0" lvl="3"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L="1828800" marR="0" lvl="4"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L="2286000" marR="0" lvl="5"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L="2743200" marR="0" lvl="6"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L="3200400" marR="0" lvl="7"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L="3657600" marR="0" lvl="8" indent="0"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54" name="Shape 54"/>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spcBef>
                <a:spcPts val="0"/>
              </a:spcBef>
              <a:spcAft>
                <a:spcPts val="0"/>
              </a:spcAft>
              <a:buNone/>
            </a:pPr>
            <a:fld id="{00000000-1234-1234-1234-123412341234}" type="slidenum">
              <a:rPr lang="en-US"/>
              <a:t>‹#›</a:t>
            </a:fld>
            <a:endParaRPr/>
          </a:p>
        </p:txBody>
      </p:sp>
      <p:sp>
        <p:nvSpPr>
          <p:cNvPr id="55" name="Shape 5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2800"/>
              <a:buFont typeface="Rambla"/>
              <a:buNone/>
              <a:defRPr sz="4100" b="1" i="0" u="none" strike="noStrike" cap="none">
                <a:solidFill>
                  <a:schemeClr val="dk2"/>
                </a:solidFill>
                <a:latin typeface="Rambla"/>
                <a:ea typeface="Rambla"/>
                <a:cs typeface="Rambla"/>
                <a:sym typeface="Rambla"/>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John_F._Kennedy"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spotify.com/us/legal/end-user-agreement/#s15"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help.netflix.com/legal/termsofuse?locale=en&amp;docType=termsofus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le.utah.gov/xcode/Title13/Chapter20/13-20.html?v=C13-20_1800010118000101"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www.bbb.org/autolin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www.msbrownrocks.co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Shape 60" title="Slide 1 "/>
          <p:cNvPicPr preferRelativeResize="0"/>
          <p:nvPr/>
        </p:nvPicPr>
        <p:blipFill>
          <a:blip r:embed="rId3">
            <a:alphaModFix amt="31000"/>
          </a:blip>
          <a:stretch>
            <a:fillRect/>
          </a:stretch>
        </p:blipFill>
        <p:spPr>
          <a:xfrm>
            <a:off x="0" y="-1"/>
            <a:ext cx="9144000" cy="6858000"/>
          </a:xfrm>
          <a:prstGeom prst="rect">
            <a:avLst/>
          </a:prstGeom>
          <a:noFill/>
          <a:ln>
            <a:noFill/>
          </a:ln>
        </p:spPr>
      </p:pic>
      <p:sp>
        <p:nvSpPr>
          <p:cNvPr id="61" name="Shape 61"/>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Font typeface="Rambla"/>
              <a:buNone/>
            </a:pPr>
            <a:r>
              <a:rPr lang="en-US" sz="5000">
                <a:solidFill>
                  <a:srgbClr val="6AA84F"/>
                </a:solidFill>
                <a:latin typeface="Fjalla One"/>
                <a:ea typeface="Fjalla One"/>
                <a:cs typeface="Fjalla One"/>
                <a:sym typeface="Fjalla One"/>
              </a:rPr>
              <a:t>Consumerism</a:t>
            </a:r>
            <a:r>
              <a:rPr lang="en-US" sz="5000" i="0" u="none" strike="noStrike" cap="none">
                <a:solidFill>
                  <a:srgbClr val="6AA84F"/>
                </a:solidFill>
                <a:latin typeface="Fjalla One"/>
                <a:ea typeface="Fjalla One"/>
                <a:cs typeface="Fjalla One"/>
                <a:sym typeface="Fjalla One"/>
              </a:rPr>
              <a:t> pt. 1</a:t>
            </a:r>
            <a:endParaRPr sz="5000" i="0" u="none" strike="noStrike" cap="none">
              <a:solidFill>
                <a:srgbClr val="6AA84F"/>
              </a:solidFill>
              <a:latin typeface="Fjalla One"/>
              <a:ea typeface="Fjalla One"/>
              <a:cs typeface="Fjalla One"/>
              <a:sym typeface="Fjalla One"/>
            </a:endParaRPr>
          </a:p>
        </p:txBody>
      </p:sp>
      <p:sp>
        <p:nvSpPr>
          <p:cNvPr id="62" name="Shape 62"/>
          <p:cNvSpPr txBox="1">
            <a:spLocks noGrp="1"/>
          </p:cNvSpPr>
          <p:nvPr>
            <p:ph type="subTitle" idx="1"/>
          </p:nvPr>
        </p:nvSpPr>
        <p:spPr>
          <a:xfrm>
            <a:off x="311700" y="3778821"/>
            <a:ext cx="8520600" cy="1528500"/>
          </a:xfrm>
          <a:prstGeom prst="rect">
            <a:avLst/>
          </a:prstGeom>
          <a:noFill/>
          <a:ln>
            <a:noFill/>
          </a:ln>
        </p:spPr>
        <p:txBody>
          <a:bodyPr spcFirstLastPara="1" wrap="square" lIns="45700" tIns="45700" rIns="45700" bIns="45700" anchor="t" anchorCtr="0">
            <a:noAutofit/>
          </a:bodyPr>
          <a:lstStyle/>
          <a:p>
            <a:pPr marL="0" marR="64008" lvl="0" indent="0" algn="l" rtl="0">
              <a:spcBef>
                <a:spcPts val="0"/>
              </a:spcBef>
              <a:spcAft>
                <a:spcPts val="0"/>
              </a:spcAft>
              <a:buClr>
                <a:schemeClr val="accent1"/>
              </a:buClr>
              <a:buFont typeface="Noto Sans Symbols"/>
              <a:buNone/>
            </a:pPr>
            <a:r>
              <a:rPr lang="en-US">
                <a:solidFill>
                  <a:srgbClr val="BF9000"/>
                </a:solidFill>
                <a:latin typeface="Bitter"/>
                <a:ea typeface="Bitter"/>
                <a:cs typeface="Bitter"/>
                <a:sym typeface="Bitter"/>
              </a:rPr>
              <a:t>Rights and Responsibilities, Comparison Shopping, Online Commerce</a:t>
            </a:r>
            <a:endParaRPr b="0" i="0" u="none" strike="noStrike" cap="none">
              <a:solidFill>
                <a:srgbClr val="BF9000"/>
              </a:solidFill>
              <a:latin typeface="Bitter"/>
              <a:ea typeface="Bitter"/>
              <a:cs typeface="Bitter"/>
              <a:sym typeface="Bit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27561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Rights and Responsibilities of Consumers</a:t>
            </a:r>
            <a:endParaRPr/>
          </a:p>
        </p:txBody>
      </p:sp>
      <p:sp>
        <p:nvSpPr>
          <p:cNvPr id="115" name="Shape 115"/>
          <p:cNvSpPr txBox="1">
            <a:spLocks noGrp="1"/>
          </p:cNvSpPr>
          <p:nvPr>
            <p:ph type="body" idx="1"/>
          </p:nvPr>
        </p:nvSpPr>
        <p:spPr>
          <a:xfrm>
            <a:off x="311700" y="915550"/>
            <a:ext cx="8520600" cy="55098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US" sz="1500">
                <a:solidFill>
                  <a:srgbClr val="4A86E8"/>
                </a:solidFill>
              </a:rPr>
              <a:t>In 1962, President</a:t>
            </a:r>
            <a:r>
              <a:rPr lang="en-US" sz="1500">
                <a:solidFill>
                  <a:srgbClr val="4A86E8"/>
                </a:solidFill>
                <a:uFill>
                  <a:noFill/>
                </a:uFill>
                <a:hlinkClick r:id="rId3"/>
              </a:rPr>
              <a:t> Kennedy</a:t>
            </a:r>
            <a:r>
              <a:rPr lang="en-US" sz="1500">
                <a:solidFill>
                  <a:srgbClr val="4A86E8"/>
                </a:solidFill>
              </a:rPr>
              <a:t> presented a speech to the United States Congress in which he extolled four basic consumer rights, later called the </a:t>
            </a:r>
            <a:r>
              <a:rPr lang="en-US" sz="1500" b="1">
                <a:solidFill>
                  <a:srgbClr val="4A86E8"/>
                </a:solidFill>
              </a:rPr>
              <a:t>Consumer Bill of Rights. </a:t>
            </a:r>
            <a:endParaRPr sz="1500" b="1">
              <a:solidFill>
                <a:srgbClr val="4A86E8"/>
              </a:solidFill>
            </a:endParaRPr>
          </a:p>
          <a:p>
            <a:pPr marL="0" lvl="0" indent="0">
              <a:lnSpc>
                <a:spcPct val="100000"/>
              </a:lnSpc>
              <a:spcBef>
                <a:spcPts val="1600"/>
              </a:spcBef>
              <a:spcAft>
                <a:spcPts val="0"/>
              </a:spcAft>
              <a:buNone/>
            </a:pPr>
            <a:r>
              <a:rPr lang="en-US" sz="1500">
                <a:solidFill>
                  <a:schemeClr val="dk1"/>
                </a:solidFill>
              </a:rPr>
              <a:t>The Right to…</a:t>
            </a:r>
            <a:endParaRPr sz="1500">
              <a:solidFill>
                <a:schemeClr val="dk1"/>
              </a:solidFill>
            </a:endParaRPr>
          </a:p>
          <a:p>
            <a:pPr marL="0" lvl="0" indent="0">
              <a:lnSpc>
                <a:spcPct val="100000"/>
              </a:lnSpc>
              <a:spcBef>
                <a:spcPts val="1600"/>
              </a:spcBef>
              <a:spcAft>
                <a:spcPts val="0"/>
              </a:spcAft>
              <a:buClr>
                <a:schemeClr val="dk1"/>
              </a:buClr>
              <a:buSzPts val="1100"/>
              <a:buFont typeface="Arial"/>
              <a:buNone/>
            </a:pPr>
            <a:r>
              <a:rPr lang="en-US" sz="1500">
                <a:solidFill>
                  <a:schemeClr val="dk1"/>
                </a:solidFill>
              </a:rPr>
              <a:t>Safety</a:t>
            </a:r>
            <a:endParaRPr sz="1500">
              <a:solidFill>
                <a:schemeClr val="dk1"/>
              </a:solidFill>
            </a:endParaRPr>
          </a:p>
          <a:p>
            <a:pPr marL="0" lvl="0" indent="0">
              <a:lnSpc>
                <a:spcPct val="100000"/>
              </a:lnSpc>
              <a:spcBef>
                <a:spcPts val="1600"/>
              </a:spcBef>
              <a:spcAft>
                <a:spcPts val="0"/>
              </a:spcAft>
              <a:buClr>
                <a:schemeClr val="dk1"/>
              </a:buClr>
              <a:buSzPts val="1100"/>
              <a:buFont typeface="Arial"/>
              <a:buNone/>
            </a:pPr>
            <a:r>
              <a:rPr lang="en-US" sz="1500">
                <a:solidFill>
                  <a:schemeClr val="dk1"/>
                </a:solidFill>
              </a:rPr>
              <a:t>Be Informed </a:t>
            </a:r>
            <a:endParaRPr sz="1500">
              <a:solidFill>
                <a:schemeClr val="dk1"/>
              </a:solidFill>
            </a:endParaRPr>
          </a:p>
          <a:p>
            <a:pPr marL="0" lvl="0" indent="0">
              <a:lnSpc>
                <a:spcPct val="100000"/>
              </a:lnSpc>
              <a:spcBef>
                <a:spcPts val="1600"/>
              </a:spcBef>
              <a:spcAft>
                <a:spcPts val="0"/>
              </a:spcAft>
              <a:buClr>
                <a:schemeClr val="dk1"/>
              </a:buClr>
              <a:buSzPts val="1100"/>
              <a:buFont typeface="Arial"/>
              <a:buNone/>
            </a:pPr>
            <a:r>
              <a:rPr lang="en-US" sz="1500">
                <a:solidFill>
                  <a:schemeClr val="dk1"/>
                </a:solidFill>
              </a:rPr>
              <a:t>Choose </a:t>
            </a:r>
            <a:endParaRPr sz="1500">
              <a:solidFill>
                <a:schemeClr val="dk1"/>
              </a:solidFill>
            </a:endParaRPr>
          </a:p>
          <a:p>
            <a:pPr marL="0" lvl="0" indent="0">
              <a:lnSpc>
                <a:spcPct val="100000"/>
              </a:lnSpc>
              <a:spcBef>
                <a:spcPts val="1600"/>
              </a:spcBef>
              <a:spcAft>
                <a:spcPts val="0"/>
              </a:spcAft>
              <a:buClr>
                <a:schemeClr val="dk1"/>
              </a:buClr>
              <a:buSzPts val="1100"/>
              <a:buFont typeface="Arial"/>
              <a:buNone/>
            </a:pPr>
            <a:r>
              <a:rPr lang="en-US" sz="1500">
                <a:solidFill>
                  <a:schemeClr val="dk1"/>
                </a:solidFill>
              </a:rPr>
              <a:t>Be Heard</a:t>
            </a:r>
            <a:endParaRPr sz="1500" b="1">
              <a:solidFill>
                <a:schemeClr val="dk1"/>
              </a:solidFill>
            </a:endParaRPr>
          </a:p>
          <a:p>
            <a:pPr marL="0" lvl="0" indent="0">
              <a:lnSpc>
                <a:spcPct val="100000"/>
              </a:lnSpc>
              <a:spcBef>
                <a:spcPts val="1600"/>
              </a:spcBef>
              <a:spcAft>
                <a:spcPts val="0"/>
              </a:spcAft>
              <a:buNone/>
            </a:pPr>
            <a:r>
              <a:rPr lang="en-US" sz="1500">
                <a:solidFill>
                  <a:srgbClr val="4A86E8"/>
                </a:solidFill>
              </a:rPr>
              <a:t>The United Nations Guidelines for Consumer Protection later expanded these to </a:t>
            </a:r>
            <a:r>
              <a:rPr lang="en-US" sz="1500" b="1" i="1" u="sng">
                <a:solidFill>
                  <a:srgbClr val="4A86E8"/>
                </a:solidFill>
              </a:rPr>
              <a:t>8 rights</a:t>
            </a:r>
            <a:r>
              <a:rPr lang="en-US" sz="1500">
                <a:solidFill>
                  <a:srgbClr val="4A86E8"/>
                </a:solidFill>
              </a:rPr>
              <a:t>, which added the following:</a:t>
            </a:r>
            <a:endParaRPr sz="1500">
              <a:solidFill>
                <a:srgbClr val="4A86E8"/>
              </a:solidFill>
            </a:endParaRPr>
          </a:p>
          <a:p>
            <a:pPr marL="0" lvl="0" indent="0">
              <a:lnSpc>
                <a:spcPct val="100000"/>
              </a:lnSpc>
              <a:spcBef>
                <a:spcPts val="1600"/>
              </a:spcBef>
              <a:spcAft>
                <a:spcPts val="0"/>
              </a:spcAft>
              <a:buClr>
                <a:schemeClr val="dk1"/>
              </a:buClr>
              <a:buSzPts val="1100"/>
              <a:buFont typeface="Arial"/>
              <a:buNone/>
            </a:pPr>
            <a:r>
              <a:rPr lang="en-US" sz="1500">
                <a:solidFill>
                  <a:schemeClr val="dk1"/>
                </a:solidFill>
              </a:rPr>
              <a:t>The Right to…</a:t>
            </a:r>
            <a:endParaRPr sz="1500">
              <a:solidFill>
                <a:schemeClr val="dk1"/>
              </a:solidFill>
            </a:endParaRPr>
          </a:p>
          <a:p>
            <a:pPr marL="0" lvl="0" indent="0">
              <a:lnSpc>
                <a:spcPct val="100000"/>
              </a:lnSpc>
              <a:spcBef>
                <a:spcPts val="1600"/>
              </a:spcBef>
              <a:spcAft>
                <a:spcPts val="0"/>
              </a:spcAft>
              <a:buNone/>
            </a:pPr>
            <a:r>
              <a:rPr lang="en-US" sz="1500">
                <a:solidFill>
                  <a:schemeClr val="dk1"/>
                </a:solidFill>
              </a:rPr>
              <a:t>Satisfaction of Basic Needs</a:t>
            </a:r>
            <a:endParaRPr sz="1500">
              <a:solidFill>
                <a:schemeClr val="dk1"/>
              </a:solidFill>
            </a:endParaRPr>
          </a:p>
          <a:p>
            <a:pPr marL="0" lvl="0" indent="0">
              <a:lnSpc>
                <a:spcPct val="100000"/>
              </a:lnSpc>
              <a:spcBef>
                <a:spcPts val="1600"/>
              </a:spcBef>
              <a:spcAft>
                <a:spcPts val="0"/>
              </a:spcAft>
              <a:buNone/>
            </a:pPr>
            <a:r>
              <a:rPr lang="en-US" sz="1500">
                <a:solidFill>
                  <a:schemeClr val="dk1"/>
                </a:solidFill>
              </a:rPr>
              <a:t>Redress</a:t>
            </a:r>
            <a:endParaRPr sz="1500">
              <a:solidFill>
                <a:schemeClr val="dk1"/>
              </a:solidFill>
            </a:endParaRPr>
          </a:p>
          <a:p>
            <a:pPr marL="0" lvl="0" indent="0">
              <a:lnSpc>
                <a:spcPct val="100000"/>
              </a:lnSpc>
              <a:spcBef>
                <a:spcPts val="1600"/>
              </a:spcBef>
              <a:spcAft>
                <a:spcPts val="0"/>
              </a:spcAft>
              <a:buNone/>
            </a:pPr>
            <a:r>
              <a:rPr lang="en-US" sz="1500">
                <a:solidFill>
                  <a:schemeClr val="dk1"/>
                </a:solidFill>
              </a:rPr>
              <a:t>Consumer Education</a:t>
            </a:r>
            <a:endParaRPr sz="1500">
              <a:solidFill>
                <a:schemeClr val="dk1"/>
              </a:solidFill>
            </a:endParaRPr>
          </a:p>
          <a:p>
            <a:pPr marL="0" lvl="0" indent="0">
              <a:lnSpc>
                <a:spcPct val="100000"/>
              </a:lnSpc>
              <a:spcBef>
                <a:spcPts val="1600"/>
              </a:spcBef>
              <a:spcAft>
                <a:spcPts val="0"/>
              </a:spcAft>
              <a:buNone/>
            </a:pPr>
            <a:r>
              <a:rPr lang="en-US" sz="1500">
                <a:solidFill>
                  <a:schemeClr val="dk1"/>
                </a:solidFill>
              </a:rPr>
              <a:t> A Healthy Environment</a:t>
            </a:r>
            <a:endParaRPr sz="1500">
              <a:solidFill>
                <a:schemeClr val="dk1"/>
              </a:solidFill>
            </a:endParaRPr>
          </a:p>
          <a:p>
            <a:pPr marL="0" lvl="0" indent="0">
              <a:lnSpc>
                <a:spcPct val="100000"/>
              </a:lnSpc>
              <a:spcBef>
                <a:spcPts val="1600"/>
              </a:spcBef>
              <a:spcAft>
                <a:spcPts val="1600"/>
              </a:spcAft>
              <a:buNone/>
            </a:pPr>
            <a:endParaRPr sz="1500"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title="Shears "/>
          <p:cNvPicPr preferRelativeResize="0"/>
          <p:nvPr/>
        </p:nvPicPr>
        <p:blipFill>
          <a:blip r:embed="rId3">
            <a:alphaModFix amt="23000"/>
          </a:blip>
          <a:stretch>
            <a:fillRect/>
          </a:stretch>
        </p:blipFill>
        <p:spPr>
          <a:xfrm>
            <a:off x="4000500" y="0"/>
            <a:ext cx="5143500" cy="6858000"/>
          </a:xfrm>
          <a:prstGeom prst="rect">
            <a:avLst/>
          </a:prstGeom>
          <a:noFill/>
          <a:ln>
            <a:noFill/>
          </a:ln>
        </p:spPr>
      </p:pic>
      <p:sp>
        <p:nvSpPr>
          <p:cNvPr id="121" name="Shape 121"/>
          <p:cNvSpPr txBox="1">
            <a:spLocks noGrp="1"/>
          </p:cNvSpPr>
          <p:nvPr>
            <p:ph type="title"/>
          </p:nvPr>
        </p:nvSpPr>
        <p:spPr>
          <a:xfrm>
            <a:off x="311700" y="188529"/>
            <a:ext cx="8520600" cy="11685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4000" b="1">
                <a:solidFill>
                  <a:srgbClr val="BF9000"/>
                </a:solidFill>
              </a:rPr>
              <a:t>Recognize the “value” of an item, not only the price.</a:t>
            </a:r>
            <a:endParaRPr sz="4000"/>
          </a:p>
        </p:txBody>
      </p:sp>
      <p:sp>
        <p:nvSpPr>
          <p:cNvPr id="122" name="Shape 122"/>
          <p:cNvSpPr txBox="1">
            <a:spLocks noGrp="1"/>
          </p:cNvSpPr>
          <p:nvPr>
            <p:ph type="body" idx="1"/>
          </p:nvPr>
        </p:nvSpPr>
        <p:spPr>
          <a:xfrm>
            <a:off x="311700" y="1567200"/>
            <a:ext cx="8520600" cy="4524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sz="2500">
              <a:solidFill>
                <a:srgbClr val="0B5394"/>
              </a:solidFill>
              <a:highlight>
                <a:srgbClr val="FFFFFF"/>
              </a:highlight>
            </a:endParaRPr>
          </a:p>
          <a:p>
            <a:pPr marL="0" lvl="0" indent="0" rtl="0">
              <a:lnSpc>
                <a:spcPct val="100000"/>
              </a:lnSpc>
              <a:spcBef>
                <a:spcPts val="0"/>
              </a:spcBef>
              <a:spcAft>
                <a:spcPts val="0"/>
              </a:spcAft>
              <a:buNone/>
            </a:pPr>
            <a:r>
              <a:rPr lang="en-US" sz="2500">
                <a:solidFill>
                  <a:srgbClr val="0B5394"/>
                </a:solidFill>
              </a:rPr>
              <a:t>For an avid gardener, good pruning shears are key. You might prefer a pair of high-quality, Swiss-made ones which sell for $50 retail. But to save, you purchase a $15 pair made in China from a hardware store. Your set wears out every 6 months, you toss and replace them for another $15. Instead, you could’ve bought the pruners you wanted new for $32 on eBay. In time, you would have saved money on a long-lasting item of higher value.</a:t>
            </a:r>
            <a:endParaRPr sz="2500">
              <a:solidFill>
                <a:srgbClr val="0B5394"/>
              </a:solidFill>
            </a:endParaRPr>
          </a:p>
          <a:p>
            <a:pPr marL="0" lvl="0" indent="0" rtl="0">
              <a:lnSpc>
                <a:spcPct val="100000"/>
              </a:lnSpc>
              <a:spcBef>
                <a:spcPts val="0"/>
              </a:spcBef>
              <a:spcAft>
                <a:spcPts val="0"/>
              </a:spcAft>
              <a:buNone/>
            </a:pPr>
            <a:endParaRPr sz="2500">
              <a:solidFill>
                <a:srgbClr val="666666"/>
              </a:solidFill>
              <a:highlight>
                <a:srgbClr val="FFFFFF"/>
              </a:highlight>
              <a:latin typeface="Fjalla One"/>
              <a:ea typeface="Fjalla One"/>
              <a:cs typeface="Fjalla One"/>
              <a:sym typeface="Fjalla One"/>
            </a:endParaRPr>
          </a:p>
          <a:p>
            <a:pPr marL="0" lvl="0" indent="0">
              <a:lnSpc>
                <a:spcPct val="100000"/>
              </a:lnSpc>
              <a:spcBef>
                <a:spcPts val="0"/>
              </a:spcBef>
              <a:spcAft>
                <a:spcPts val="0"/>
              </a:spcAft>
              <a:buNone/>
            </a:pPr>
            <a:r>
              <a:rPr lang="en-US" sz="2000">
                <a:solidFill>
                  <a:srgbClr val="4C1130"/>
                </a:solidFill>
                <a:latin typeface="Fjalla One"/>
                <a:ea typeface="Fjalla One"/>
                <a:cs typeface="Fjalla One"/>
                <a:sym typeface="Fjalla One"/>
              </a:rPr>
              <a:t>Cost per use: value of an item is directly related to how much </a:t>
            </a:r>
            <a:r>
              <a:rPr lang="en-US" sz="2000" b="1">
                <a:solidFill>
                  <a:srgbClr val="4C1130"/>
                </a:solidFill>
                <a:latin typeface="Fjalla One"/>
                <a:ea typeface="Fjalla One"/>
                <a:cs typeface="Fjalla One"/>
                <a:sym typeface="Fjalla One"/>
              </a:rPr>
              <a:t>use</a:t>
            </a:r>
            <a:r>
              <a:rPr lang="en-US" sz="2000">
                <a:solidFill>
                  <a:srgbClr val="4C1130"/>
                </a:solidFill>
                <a:latin typeface="Fjalla One"/>
                <a:ea typeface="Fjalla One"/>
                <a:cs typeface="Fjalla One"/>
                <a:sym typeface="Fjalla One"/>
              </a:rPr>
              <a:t> you get out of it.  The 'sweet spot' of a purchase, then, is the one that has the most uses for the </a:t>
            </a:r>
            <a:r>
              <a:rPr lang="en-US" sz="2000" b="1">
                <a:solidFill>
                  <a:srgbClr val="4C1130"/>
                </a:solidFill>
                <a:latin typeface="Fjalla One"/>
                <a:ea typeface="Fjalla One"/>
                <a:cs typeface="Fjalla One"/>
                <a:sym typeface="Fjalla One"/>
              </a:rPr>
              <a:t>cost</a:t>
            </a:r>
            <a:endParaRPr sz="2000">
              <a:solidFill>
                <a:srgbClr val="4C1130"/>
              </a:solidFill>
              <a:latin typeface="Fjalla One"/>
              <a:ea typeface="Fjalla One"/>
              <a:cs typeface="Fjalla One"/>
              <a:sym typeface="Fjalla One"/>
            </a:endParaRPr>
          </a:p>
          <a:p>
            <a:pPr marL="0" lvl="0" indent="0">
              <a:spcBef>
                <a:spcPts val="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nSpc>
                <a:spcPct val="115000"/>
              </a:lnSpc>
              <a:spcBef>
                <a:spcPts val="0"/>
              </a:spcBef>
              <a:spcAft>
                <a:spcPts val="1600"/>
              </a:spcAft>
              <a:buClr>
                <a:schemeClr val="dk1"/>
              </a:buClr>
              <a:buSzPts val="1100"/>
              <a:buFont typeface="Arial"/>
              <a:buNone/>
            </a:pPr>
            <a:r>
              <a:rPr lang="en-US" sz="3500" b="1">
                <a:solidFill>
                  <a:srgbClr val="FF00FF"/>
                </a:solidFill>
                <a:latin typeface="Lato"/>
                <a:ea typeface="Lato"/>
                <a:cs typeface="Lato"/>
                <a:sym typeface="Lato"/>
              </a:rPr>
              <a:t>Beware of deals that aren’t really deals.</a:t>
            </a:r>
            <a:endParaRPr sz="3500">
              <a:solidFill>
                <a:srgbClr val="FF00FF"/>
              </a:solidFill>
              <a:latin typeface="Lato"/>
              <a:ea typeface="Lato"/>
              <a:cs typeface="Lato"/>
              <a:sym typeface="Lato"/>
            </a:endParaRPr>
          </a:p>
        </p:txBody>
      </p:sp>
      <p:sp>
        <p:nvSpPr>
          <p:cNvPr id="128" name="Shape 128"/>
          <p:cNvSpPr txBox="1">
            <a:spLocks noGrp="1"/>
          </p:cNvSpPr>
          <p:nvPr>
            <p:ph type="body" idx="1"/>
          </p:nvPr>
        </p:nvSpPr>
        <p:spPr>
          <a:xfrm>
            <a:off x="311700" y="1356874"/>
            <a:ext cx="8520600" cy="480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2500">
                <a:solidFill>
                  <a:srgbClr val="4A86E8"/>
                </a:solidFill>
              </a:rPr>
              <a:t>Just because a store is going-out-of-business doesn’t mean it’s offering good deals. You’ll see lines of uninformed consumers snaked around stores advertising liquidation sales. Often these shoppers could go to a discount store and buy their items for less everyday! It’s easy to get swept up in the excitement of a crowd-buying mentality and overpay.</a:t>
            </a:r>
            <a:endParaRPr sz="2500">
              <a:solidFill>
                <a:srgbClr val="4A86E8"/>
              </a:solidFill>
            </a:endParaRPr>
          </a:p>
          <a:p>
            <a:pPr marL="0" lvl="0" indent="0">
              <a:spcBef>
                <a:spcPts val="1600"/>
              </a:spcBef>
              <a:spcAft>
                <a:spcPts val="1600"/>
              </a:spcAft>
              <a:buNone/>
            </a:pPr>
            <a:endParaRPr sz="2500">
              <a:solidFill>
                <a:srgbClr val="4A86E8"/>
              </a:solidFill>
            </a:endParaRPr>
          </a:p>
        </p:txBody>
      </p:sp>
      <p:pic>
        <p:nvPicPr>
          <p:cNvPr id="129" name="Shape 129" title="Rollback "/>
          <p:cNvPicPr preferRelativeResize="0"/>
          <p:nvPr/>
        </p:nvPicPr>
        <p:blipFill>
          <a:blip r:embed="rId3">
            <a:alphaModFix/>
          </a:blip>
          <a:stretch>
            <a:fillRect/>
          </a:stretch>
        </p:blipFill>
        <p:spPr>
          <a:xfrm>
            <a:off x="4713369" y="4345175"/>
            <a:ext cx="2860525" cy="2146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186600"/>
            <a:ext cx="8520600" cy="944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a:solidFill>
                  <a:srgbClr val="741B47"/>
                </a:solidFill>
                <a:latin typeface="Courier New"/>
                <a:ea typeface="Courier New"/>
                <a:cs typeface="Courier New"/>
                <a:sym typeface="Courier New"/>
              </a:rPr>
              <a:t>Use the Internet to compare prices of the same or similar items </a:t>
            </a:r>
            <a:endParaRPr b="1">
              <a:solidFill>
                <a:srgbClr val="741B47"/>
              </a:solidFill>
              <a:latin typeface="Courier New"/>
              <a:ea typeface="Courier New"/>
              <a:cs typeface="Courier New"/>
              <a:sym typeface="Courier New"/>
            </a:endParaRPr>
          </a:p>
        </p:txBody>
      </p:sp>
      <p:sp>
        <p:nvSpPr>
          <p:cNvPr id="135" name="Shape 135"/>
          <p:cNvSpPr txBox="1">
            <a:spLocks noGrp="1"/>
          </p:cNvSpPr>
          <p:nvPr>
            <p:ph type="body" idx="1"/>
          </p:nvPr>
        </p:nvSpPr>
        <p:spPr>
          <a:xfrm>
            <a:off x="311700" y="1178550"/>
            <a:ext cx="8520600" cy="450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2400" b="1">
                <a:solidFill>
                  <a:srgbClr val="38761D"/>
                </a:solidFill>
                <a:highlight>
                  <a:srgbClr val="FFFFFF"/>
                </a:highlight>
                <a:latin typeface="Lato"/>
                <a:ea typeface="Lato"/>
                <a:cs typeface="Lato"/>
                <a:sym typeface="Lato"/>
              </a:rPr>
              <a:t>Dozens of websites were created to help consumers comparison shop. </a:t>
            </a:r>
            <a:endParaRPr sz="2400" b="1">
              <a:solidFill>
                <a:srgbClr val="38761D"/>
              </a:solidFill>
              <a:highlight>
                <a:srgbClr val="FFFFFF"/>
              </a:highlight>
              <a:latin typeface="Lato"/>
              <a:ea typeface="Lato"/>
              <a:cs typeface="Lato"/>
              <a:sym typeface="Lato"/>
            </a:endParaRPr>
          </a:p>
          <a:p>
            <a:pPr marL="0" lvl="0" indent="0">
              <a:spcBef>
                <a:spcPts val="1600"/>
              </a:spcBef>
              <a:spcAft>
                <a:spcPts val="1600"/>
              </a:spcAft>
              <a:buNone/>
            </a:pPr>
            <a:r>
              <a:rPr lang="en-US" sz="2000">
                <a:solidFill>
                  <a:srgbClr val="38761D"/>
                </a:solidFill>
                <a:highlight>
                  <a:srgbClr val="FFFFFF"/>
                </a:highlight>
                <a:latin typeface="Lato"/>
                <a:ea typeface="Lato"/>
                <a:cs typeface="Lato"/>
                <a:sym typeface="Lato"/>
              </a:rPr>
              <a:t>Make sure the sites you use do not only include companies who pay them to be included in their resource lists. This business model creates a conflict of interest and disregards offers from companies that do not advertise with them. When searching for flights on Orbitz, for instance, also check fares on Southwest Airlines’ site. Orbitz was started by six of the largest airlines of which Southwest was not a part. Despite having some of the lowest prices, Southwest doesn’t advertise regular passenger tickets on other sites.</a:t>
            </a:r>
            <a:endParaRPr sz="2000">
              <a:solidFill>
                <a:srgbClr val="38761D"/>
              </a:solidFill>
              <a:latin typeface="Lato"/>
              <a:ea typeface="Lato"/>
              <a:cs typeface="Lato"/>
              <a:sym typeface="Lato"/>
            </a:endParaRPr>
          </a:p>
        </p:txBody>
      </p:sp>
      <p:pic>
        <p:nvPicPr>
          <p:cNvPr id="136" name="Shape 136" title="Computer "/>
          <p:cNvPicPr preferRelativeResize="0"/>
          <p:nvPr/>
        </p:nvPicPr>
        <p:blipFill>
          <a:blip r:embed="rId3">
            <a:alphaModFix/>
          </a:blip>
          <a:stretch>
            <a:fillRect/>
          </a:stretch>
        </p:blipFill>
        <p:spPr>
          <a:xfrm>
            <a:off x="3152087" y="4816553"/>
            <a:ext cx="2839824" cy="1888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5500">
                <a:solidFill>
                  <a:srgbClr val="FF9900"/>
                </a:solidFill>
                <a:latin typeface="Bangers"/>
                <a:ea typeface="Bangers"/>
                <a:cs typeface="Bangers"/>
                <a:sym typeface="Bangers"/>
              </a:rPr>
              <a:t>Role Play</a:t>
            </a:r>
            <a:endParaRPr sz="5500">
              <a:solidFill>
                <a:srgbClr val="FF9900"/>
              </a:solidFill>
              <a:latin typeface="Bangers"/>
              <a:ea typeface="Bangers"/>
              <a:cs typeface="Bangers"/>
              <a:sym typeface="Bangers"/>
            </a:endParaRPr>
          </a:p>
        </p:txBody>
      </p:sp>
      <p:sp>
        <p:nvSpPr>
          <p:cNvPr id="142" name="Shape 14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3000">
                <a:solidFill>
                  <a:srgbClr val="980000"/>
                </a:solidFill>
                <a:latin typeface="Droid Serif"/>
                <a:ea typeface="Droid Serif"/>
                <a:cs typeface="Droid Serif"/>
                <a:sym typeface="Droid Serif"/>
              </a:rPr>
              <a:t>Smaller groups create a role play based on a consumer right and responsibility.  </a:t>
            </a:r>
            <a:endParaRPr sz="3000">
              <a:solidFill>
                <a:srgbClr val="980000"/>
              </a:solidFill>
              <a:latin typeface="Droid Serif"/>
              <a:ea typeface="Droid Serif"/>
              <a:cs typeface="Droid Serif"/>
              <a:sym typeface="Droid Serif"/>
            </a:endParaRPr>
          </a:p>
          <a:p>
            <a:pPr marL="457200" lvl="0" indent="-419100">
              <a:spcBef>
                <a:spcPts val="1600"/>
              </a:spcBef>
              <a:spcAft>
                <a:spcPts val="0"/>
              </a:spcAft>
              <a:buClr>
                <a:srgbClr val="980000"/>
              </a:buClr>
              <a:buSzPts val="3000"/>
              <a:buFont typeface="Droid Serif"/>
              <a:buChar char="●"/>
            </a:pPr>
            <a:r>
              <a:rPr lang="en-US" sz="3000">
                <a:solidFill>
                  <a:srgbClr val="980000"/>
                </a:solidFill>
                <a:latin typeface="Droid Serif"/>
                <a:ea typeface="Droid Serif"/>
                <a:cs typeface="Droid Serif"/>
                <a:sym typeface="Droid Serif"/>
              </a:rPr>
              <a:t>About 2 minutes</a:t>
            </a:r>
            <a:endParaRPr sz="3000">
              <a:solidFill>
                <a:srgbClr val="980000"/>
              </a:solidFill>
              <a:latin typeface="Droid Serif"/>
              <a:ea typeface="Droid Serif"/>
              <a:cs typeface="Droid Serif"/>
              <a:sym typeface="Droid Serif"/>
            </a:endParaRPr>
          </a:p>
          <a:p>
            <a:pPr marL="457200" lvl="0" indent="-419100">
              <a:spcBef>
                <a:spcPts val="0"/>
              </a:spcBef>
              <a:spcAft>
                <a:spcPts val="0"/>
              </a:spcAft>
              <a:buClr>
                <a:srgbClr val="980000"/>
              </a:buClr>
              <a:buSzPts val="3000"/>
              <a:buFont typeface="Droid Serif"/>
              <a:buChar char="●"/>
            </a:pPr>
            <a:r>
              <a:rPr lang="en-US" sz="3000">
                <a:solidFill>
                  <a:srgbClr val="980000"/>
                </a:solidFill>
                <a:latin typeface="Droid Serif"/>
                <a:ea typeface="Droid Serif"/>
                <a:cs typeface="Droid Serif"/>
                <a:sym typeface="Droid Serif"/>
              </a:rPr>
              <a:t>Acting</a:t>
            </a:r>
            <a:endParaRPr sz="3000">
              <a:solidFill>
                <a:srgbClr val="980000"/>
              </a:solidFill>
              <a:latin typeface="Droid Serif"/>
              <a:ea typeface="Droid Serif"/>
              <a:cs typeface="Droid Serif"/>
              <a:sym typeface="Droid Serif"/>
            </a:endParaRPr>
          </a:p>
          <a:p>
            <a:pPr marL="457200" lvl="0" indent="-419100">
              <a:spcBef>
                <a:spcPts val="0"/>
              </a:spcBef>
              <a:spcAft>
                <a:spcPts val="0"/>
              </a:spcAft>
              <a:buClr>
                <a:srgbClr val="980000"/>
              </a:buClr>
              <a:buSzPts val="3000"/>
              <a:buFont typeface="Droid Serif"/>
              <a:buChar char="●"/>
            </a:pPr>
            <a:r>
              <a:rPr lang="en-US" sz="3000">
                <a:solidFill>
                  <a:srgbClr val="980000"/>
                </a:solidFill>
                <a:latin typeface="Droid Serif"/>
                <a:ea typeface="Droid Serif"/>
                <a:cs typeface="Droid Serif"/>
                <a:sym typeface="Droid Serif"/>
              </a:rPr>
              <a:t>Write a script on paper, everyone sign their names. </a:t>
            </a:r>
            <a:endParaRPr sz="3000">
              <a:solidFill>
                <a:srgbClr val="980000"/>
              </a:solidFill>
              <a:latin typeface="Droid Serif"/>
              <a:ea typeface="Droid Serif"/>
              <a:cs typeface="Droid Serif"/>
              <a:sym typeface="Droid Serif"/>
            </a:endParaRPr>
          </a:p>
          <a:p>
            <a:pPr marL="457200" lvl="0" indent="-419100" rtl="0">
              <a:spcBef>
                <a:spcPts val="0"/>
              </a:spcBef>
              <a:spcAft>
                <a:spcPts val="0"/>
              </a:spcAft>
              <a:buClr>
                <a:srgbClr val="980000"/>
              </a:buClr>
              <a:buSzPts val="3000"/>
              <a:buFont typeface="Droid Serif"/>
              <a:buChar char="●"/>
            </a:pPr>
            <a:r>
              <a:rPr lang="en-US" sz="3000">
                <a:solidFill>
                  <a:srgbClr val="980000"/>
                </a:solidFill>
                <a:latin typeface="Droid Serif"/>
                <a:ea typeface="Droid Serif"/>
                <a:cs typeface="Droid Serif"/>
                <a:sym typeface="Droid Serif"/>
              </a:rPr>
              <a:t>Perform for the class. </a:t>
            </a:r>
            <a:endParaRPr sz="3000">
              <a:solidFill>
                <a:srgbClr val="980000"/>
              </a:solidFill>
              <a:latin typeface="Droid Serif"/>
              <a:ea typeface="Droid Serif"/>
              <a:cs typeface="Droid Serif"/>
              <a:sym typeface="Droid Serif"/>
            </a:endParaRPr>
          </a:p>
          <a:p>
            <a:pPr marL="457200" lvl="0" indent="-419100" rtl="0">
              <a:spcBef>
                <a:spcPts val="0"/>
              </a:spcBef>
              <a:spcAft>
                <a:spcPts val="0"/>
              </a:spcAft>
              <a:buClr>
                <a:srgbClr val="980000"/>
              </a:buClr>
              <a:buSzPts val="3000"/>
              <a:buFont typeface="Droid Serif"/>
              <a:buChar char="●"/>
            </a:pPr>
            <a:r>
              <a:rPr lang="en-US" sz="3000">
                <a:solidFill>
                  <a:srgbClr val="980000"/>
                </a:solidFill>
                <a:latin typeface="Droid Serif"/>
                <a:ea typeface="Droid Serif"/>
                <a:cs typeface="Droid Serif"/>
                <a:sym typeface="Droid Serif"/>
              </a:rPr>
              <a:t>keep it simple, 10 min. </a:t>
            </a:r>
            <a:endParaRPr sz="3000">
              <a:solidFill>
                <a:srgbClr val="980000"/>
              </a:solidFill>
              <a:latin typeface="Droid Serif"/>
              <a:ea typeface="Droid Serif"/>
              <a:cs typeface="Droid Serif"/>
              <a:sym typeface="Droid Serif"/>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2900" b="1">
                <a:solidFill>
                  <a:srgbClr val="EB7B00"/>
                </a:solidFill>
                <a:highlight>
                  <a:srgbClr val="FFFFFF"/>
                </a:highlight>
              </a:rPr>
              <a:t>What are my Responsibilities as a Consumer?</a:t>
            </a:r>
            <a:endParaRPr sz="2900"/>
          </a:p>
        </p:txBody>
      </p:sp>
      <p:sp>
        <p:nvSpPr>
          <p:cNvPr id="148" name="Shape 148"/>
          <p:cNvSpPr txBox="1">
            <a:spLocks noGrp="1"/>
          </p:cNvSpPr>
          <p:nvPr>
            <p:ph type="body" idx="1"/>
          </p:nvPr>
        </p:nvSpPr>
        <p:spPr>
          <a:xfrm>
            <a:off x="311700" y="1425800"/>
            <a:ext cx="8520600" cy="4665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500">
                <a:solidFill>
                  <a:srgbClr val="333333"/>
                </a:solidFill>
                <a:highlight>
                  <a:srgbClr val="FFFFFF"/>
                </a:highlight>
              </a:rPr>
              <a:t>“As a consumer, it is your responsibility to </a:t>
            </a:r>
            <a:r>
              <a:rPr lang="en-US" sz="2500" b="1">
                <a:solidFill>
                  <a:srgbClr val="333333"/>
                </a:solidFill>
                <a:highlight>
                  <a:srgbClr val="FFFFFF"/>
                </a:highlight>
              </a:rPr>
              <a:t>educate yourself </a:t>
            </a:r>
            <a:r>
              <a:rPr lang="en-US" sz="2500">
                <a:solidFill>
                  <a:srgbClr val="333333"/>
                </a:solidFill>
                <a:highlight>
                  <a:srgbClr val="FFFFFF"/>
                </a:highlight>
              </a:rPr>
              <a:t>about your rights and also to shop around and gather as much information as you can before making a purchase. After making a purchase, it is your responsibility to </a:t>
            </a:r>
            <a:r>
              <a:rPr lang="en-US" sz="2500" b="1">
                <a:solidFill>
                  <a:srgbClr val="333333"/>
                </a:solidFill>
                <a:highlight>
                  <a:srgbClr val="FFFFFF"/>
                </a:highlight>
              </a:rPr>
              <a:t>read and follow any product instructions or warnings</a:t>
            </a:r>
            <a:r>
              <a:rPr lang="en-US" sz="2500">
                <a:solidFill>
                  <a:srgbClr val="333333"/>
                </a:solidFill>
                <a:highlight>
                  <a:srgbClr val="FFFFFF"/>
                </a:highlight>
              </a:rPr>
              <a:t>, so as to keep yourself safe. If you observe breaches of the Consumer Protection Act, you should</a:t>
            </a:r>
            <a:r>
              <a:rPr lang="en-US" sz="2500" b="1">
                <a:solidFill>
                  <a:srgbClr val="333333"/>
                </a:solidFill>
                <a:highlight>
                  <a:srgbClr val="FFFFFF"/>
                </a:highlight>
              </a:rPr>
              <a:t> bring it to our attention</a:t>
            </a:r>
            <a:r>
              <a:rPr lang="en-US" sz="2500">
                <a:solidFill>
                  <a:srgbClr val="333333"/>
                </a:solidFill>
                <a:highlight>
                  <a:srgbClr val="FFFFFF"/>
                </a:highlight>
              </a:rPr>
              <a:t> this helps us in our job of protecting consumers’ rights.”</a:t>
            </a:r>
            <a:endParaRPr sz="2500">
              <a:solidFill>
                <a:srgbClr val="333333"/>
              </a:solidFill>
              <a:highlight>
                <a:srgbClr val="FFFFFF"/>
              </a:highlight>
            </a:endParaRPr>
          </a:p>
          <a:p>
            <a:pPr marL="0" lvl="0" indent="0">
              <a:spcBef>
                <a:spcPts val="0"/>
              </a:spcBef>
              <a:spcAft>
                <a:spcPts val="0"/>
              </a:spcAft>
              <a:buClr>
                <a:schemeClr val="dk1"/>
              </a:buClr>
              <a:buSzPts val="1100"/>
              <a:buFont typeface="Arial"/>
              <a:buNone/>
            </a:pPr>
            <a:r>
              <a:rPr lang="en-US" sz="2500">
                <a:solidFill>
                  <a:srgbClr val="0000FF"/>
                </a:solidFill>
                <a:highlight>
                  <a:srgbClr val="FFFFFF"/>
                </a:highlight>
              </a:rPr>
              <a:t>Federal Trade Commission (FTC)</a:t>
            </a:r>
            <a:endParaRPr sz="2500">
              <a:solidFill>
                <a:srgbClr val="0000FF"/>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US" sz="3500" b="1">
                <a:solidFill>
                  <a:srgbClr val="7441C7"/>
                </a:solidFill>
                <a:latin typeface="Roboto Slab"/>
                <a:ea typeface="Roboto Slab"/>
                <a:cs typeface="Roboto Slab"/>
                <a:sym typeface="Roboto Slab"/>
              </a:rPr>
              <a:t>Online Commerce (or “Ecommerce”)</a:t>
            </a:r>
            <a:endParaRPr sz="3500" b="1">
              <a:solidFill>
                <a:srgbClr val="7441C7"/>
              </a:solidFill>
              <a:latin typeface="Roboto Slab"/>
              <a:ea typeface="Roboto Slab"/>
              <a:cs typeface="Roboto Slab"/>
              <a:sym typeface="Roboto Slab"/>
            </a:endParaRPr>
          </a:p>
        </p:txBody>
      </p:sp>
      <p:sp>
        <p:nvSpPr>
          <p:cNvPr id="154" name="Shape 154"/>
          <p:cNvSpPr txBox="1">
            <a:spLocks noGrp="1"/>
          </p:cNvSpPr>
          <p:nvPr>
            <p:ph type="body" idx="1"/>
          </p:nvPr>
        </p:nvSpPr>
        <p:spPr>
          <a:xfrm>
            <a:off x="311700" y="1356875"/>
            <a:ext cx="8520600" cy="22371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US" sz="6000">
                <a:solidFill>
                  <a:srgbClr val="A4C2F4"/>
                </a:solidFill>
                <a:latin typeface="Passion One"/>
                <a:ea typeface="Passion One"/>
                <a:cs typeface="Passion One"/>
                <a:sym typeface="Passion One"/>
              </a:rPr>
              <a:t>What are some pros and cons of Ecommerce?</a:t>
            </a:r>
            <a:endParaRPr sz="6000">
              <a:solidFill>
                <a:srgbClr val="A4C2F4"/>
              </a:solidFill>
              <a:latin typeface="Passion One"/>
              <a:ea typeface="Passion One"/>
              <a:cs typeface="Passion One"/>
              <a:sym typeface="Passion One"/>
            </a:endParaRPr>
          </a:p>
        </p:txBody>
      </p:sp>
      <p:pic>
        <p:nvPicPr>
          <p:cNvPr id="155" name="Shape 155" title="Online Shopping "/>
          <p:cNvPicPr preferRelativeResize="0"/>
          <p:nvPr/>
        </p:nvPicPr>
        <p:blipFill>
          <a:blip r:embed="rId3">
            <a:alphaModFix/>
          </a:blip>
          <a:stretch>
            <a:fillRect/>
          </a:stretch>
        </p:blipFill>
        <p:spPr>
          <a:xfrm>
            <a:off x="1001613" y="3817850"/>
            <a:ext cx="7140773" cy="27573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Title 5"/>
          <p:cNvSpPr>
            <a:spLocks noGrp="1"/>
          </p:cNvSpPr>
          <p:nvPr>
            <p:ph type="title"/>
          </p:nvPr>
        </p:nvSpPr>
        <p:spPr>
          <a:xfrm>
            <a:off x="302907" y="171337"/>
            <a:ext cx="8520600" cy="763500"/>
          </a:xfrm>
        </p:spPr>
        <p:txBody>
          <a:bodyPr/>
          <a:lstStyle/>
          <a:p>
            <a:r>
              <a:rPr lang="en-US" dirty="0" smtClean="0"/>
              <a:t>Pros and Cons</a:t>
            </a:r>
            <a:endParaRPr lang="en-US" dirty="0"/>
          </a:p>
        </p:txBody>
      </p:sp>
      <p:sp>
        <p:nvSpPr>
          <p:cNvPr id="160" name="Shape 160"/>
          <p:cNvSpPr txBox="1">
            <a:spLocks noGrp="1"/>
          </p:cNvSpPr>
          <p:nvPr>
            <p:ph type="body" idx="4294967295"/>
          </p:nvPr>
        </p:nvSpPr>
        <p:spPr>
          <a:xfrm>
            <a:off x="622300" y="701675"/>
            <a:ext cx="8521700" cy="6327775"/>
          </a:xfrm>
          <a:prstGeom prst="rect">
            <a:avLst/>
          </a:prstGeom>
        </p:spPr>
        <p:txBody>
          <a:bodyPr spcFirstLastPara="1" wrap="square" lIns="91425" tIns="91425" rIns="91425" bIns="91425" anchor="t" anchorCtr="0">
            <a:noAutofit/>
          </a:bodyPr>
          <a:lstStyle/>
          <a:p>
            <a:pPr marL="0" lvl="0" indent="0">
              <a:lnSpc>
                <a:spcPct val="120000"/>
              </a:lnSpc>
              <a:spcBef>
                <a:spcPts val="1000"/>
              </a:spcBef>
              <a:spcAft>
                <a:spcPts val="0"/>
              </a:spcAft>
              <a:buClr>
                <a:schemeClr val="dk1"/>
              </a:buClr>
              <a:buSzPts val="1100"/>
              <a:buFont typeface="Arial"/>
              <a:buNone/>
            </a:pPr>
            <a:r>
              <a:rPr lang="en-US" sz="2000" b="1" dirty="0" smtClean="0">
                <a:solidFill>
                  <a:srgbClr val="980000"/>
                </a:solidFill>
                <a:highlight>
                  <a:srgbClr val="FFFFFF"/>
                </a:highlight>
              </a:rPr>
              <a:t>Con: Lack of Personal Touch</a:t>
            </a:r>
            <a:endParaRPr sz="2000" b="1" dirty="0" smtClean="0">
              <a:solidFill>
                <a:srgbClr val="980000"/>
              </a:solidFill>
              <a:highlight>
                <a:srgbClr val="FFFFFF"/>
              </a:highlight>
            </a:endParaRPr>
          </a:p>
          <a:p>
            <a:pPr marL="0" lvl="0" indent="0">
              <a:lnSpc>
                <a:spcPct val="120000"/>
              </a:lnSpc>
              <a:spcBef>
                <a:spcPts val="1000"/>
              </a:spcBef>
              <a:spcAft>
                <a:spcPts val="0"/>
              </a:spcAft>
              <a:buClr>
                <a:schemeClr val="dk1"/>
              </a:buClr>
              <a:buSzPts val="1100"/>
              <a:buFont typeface="Arial"/>
              <a:buNone/>
            </a:pPr>
            <a:r>
              <a:rPr lang="en-US" sz="2000" b="1" dirty="0" smtClean="0">
                <a:solidFill>
                  <a:srgbClr val="38761D"/>
                </a:solidFill>
                <a:highlight>
                  <a:srgbClr val="FFFFFF"/>
                </a:highlight>
              </a:rPr>
              <a:t>Pro: Easier to Compare Prices</a:t>
            </a:r>
            <a:endParaRPr sz="2000" b="1" dirty="0" smtClean="0">
              <a:solidFill>
                <a:srgbClr val="38761D"/>
              </a:solidFill>
              <a:highlight>
                <a:srgbClr val="FFFFFF"/>
              </a:highlight>
            </a:endParaRPr>
          </a:p>
          <a:p>
            <a:pPr marL="0" lvl="0" indent="0">
              <a:lnSpc>
                <a:spcPct val="120000"/>
              </a:lnSpc>
              <a:spcBef>
                <a:spcPts val="1000"/>
              </a:spcBef>
              <a:spcAft>
                <a:spcPts val="0"/>
              </a:spcAft>
              <a:buClr>
                <a:schemeClr val="dk1"/>
              </a:buClr>
              <a:buSzPts val="1100"/>
              <a:buFont typeface="Arial"/>
              <a:buNone/>
            </a:pPr>
            <a:r>
              <a:rPr lang="en-US" sz="2000" b="1" dirty="0" smtClean="0">
                <a:solidFill>
                  <a:srgbClr val="38761D"/>
                </a:solidFill>
                <a:highlight>
                  <a:srgbClr val="FFFFFF"/>
                </a:highlight>
              </a:rPr>
              <a:t>Pro: Access to Stores Located Remotely</a:t>
            </a:r>
            <a:endParaRPr sz="2000" b="1" dirty="0" smtClean="0">
              <a:solidFill>
                <a:srgbClr val="38761D"/>
              </a:solidFill>
              <a:highlight>
                <a:srgbClr val="FFFFFF"/>
              </a:highlight>
            </a:endParaRPr>
          </a:p>
          <a:p>
            <a:pPr marL="0" lvl="0" indent="0">
              <a:lnSpc>
                <a:spcPct val="120000"/>
              </a:lnSpc>
              <a:spcBef>
                <a:spcPts val="1000"/>
              </a:spcBef>
              <a:spcAft>
                <a:spcPts val="0"/>
              </a:spcAft>
              <a:buClr>
                <a:schemeClr val="dk1"/>
              </a:buClr>
              <a:buSzPts val="1100"/>
              <a:buFont typeface="Arial"/>
              <a:buNone/>
            </a:pPr>
            <a:r>
              <a:rPr lang="en-US" sz="2000" b="1" dirty="0" smtClean="0">
                <a:solidFill>
                  <a:srgbClr val="980000"/>
                </a:solidFill>
                <a:highlight>
                  <a:srgbClr val="FFFFFF"/>
                </a:highlight>
              </a:rPr>
              <a:t>Con: Inability to Experience the Product Before Purchase</a:t>
            </a:r>
            <a:endParaRPr sz="2000" b="1" dirty="0" smtClean="0">
              <a:solidFill>
                <a:srgbClr val="980000"/>
              </a:solidFill>
              <a:highlight>
                <a:srgbClr val="FFFFFF"/>
              </a:highlight>
            </a:endParaRPr>
          </a:p>
          <a:p>
            <a:pPr marL="0" lvl="0" indent="0">
              <a:lnSpc>
                <a:spcPct val="120000"/>
              </a:lnSpc>
              <a:spcBef>
                <a:spcPts val="1000"/>
              </a:spcBef>
              <a:spcAft>
                <a:spcPts val="0"/>
              </a:spcAft>
              <a:buClr>
                <a:schemeClr val="dk1"/>
              </a:buClr>
              <a:buSzPts val="1100"/>
              <a:buFont typeface="Arial"/>
              <a:buNone/>
            </a:pPr>
            <a:r>
              <a:rPr lang="en-US" sz="2000" b="1" dirty="0" smtClean="0">
                <a:solidFill>
                  <a:srgbClr val="38761D"/>
                </a:solidFill>
                <a:highlight>
                  <a:srgbClr val="FFFFFF"/>
                </a:highlight>
              </a:rPr>
              <a:t>Pro: No Need for a Physical Store</a:t>
            </a:r>
            <a:endParaRPr sz="2000" b="1" dirty="0" smtClean="0">
              <a:solidFill>
                <a:srgbClr val="38761D"/>
              </a:solidFill>
              <a:highlight>
                <a:srgbClr val="FFFFFF"/>
              </a:highlight>
            </a:endParaRPr>
          </a:p>
          <a:p>
            <a:pPr marL="0" lvl="0" indent="0">
              <a:lnSpc>
                <a:spcPct val="120000"/>
              </a:lnSpc>
              <a:spcBef>
                <a:spcPts val="1000"/>
              </a:spcBef>
              <a:spcAft>
                <a:spcPts val="0"/>
              </a:spcAft>
              <a:buClr>
                <a:schemeClr val="dk1"/>
              </a:buClr>
              <a:buSzPts val="1100"/>
              <a:buFont typeface="Arial"/>
              <a:buNone/>
            </a:pPr>
            <a:r>
              <a:rPr lang="en-US" sz="2000" b="1" dirty="0" smtClean="0">
                <a:solidFill>
                  <a:srgbClr val="980000"/>
                </a:solidFill>
                <a:highlight>
                  <a:srgbClr val="FFFFFF"/>
                </a:highlight>
              </a:rPr>
              <a:t>Con: Need for an Internet Access Device</a:t>
            </a:r>
            <a:endParaRPr sz="2000" b="1" dirty="0" smtClean="0">
              <a:solidFill>
                <a:srgbClr val="980000"/>
              </a:solidFill>
              <a:highlight>
                <a:srgbClr val="FFFFFF"/>
              </a:highlight>
            </a:endParaRPr>
          </a:p>
          <a:p>
            <a:pPr marL="0" lvl="0" indent="0">
              <a:lnSpc>
                <a:spcPct val="120000"/>
              </a:lnSpc>
              <a:spcBef>
                <a:spcPts val="1000"/>
              </a:spcBef>
              <a:spcAft>
                <a:spcPts val="0"/>
              </a:spcAft>
              <a:buClr>
                <a:schemeClr val="dk1"/>
              </a:buClr>
              <a:buSzPts val="1100"/>
              <a:buFont typeface="Arial"/>
              <a:buNone/>
            </a:pPr>
            <a:r>
              <a:rPr lang="en-US" sz="2000" b="1" dirty="0" smtClean="0">
                <a:solidFill>
                  <a:srgbClr val="38761D"/>
                </a:solidFill>
                <a:highlight>
                  <a:srgbClr val="FFFFFF"/>
                </a:highlight>
              </a:rPr>
              <a:t>Pro: Lots of Choices</a:t>
            </a:r>
            <a:endParaRPr sz="2000" b="1" dirty="0" smtClean="0">
              <a:solidFill>
                <a:srgbClr val="38761D"/>
              </a:solidFill>
              <a:highlight>
                <a:srgbClr val="FFFFFF"/>
              </a:highlight>
            </a:endParaRPr>
          </a:p>
          <a:p>
            <a:pPr marL="0" lvl="0" indent="0">
              <a:lnSpc>
                <a:spcPct val="120000"/>
              </a:lnSpc>
              <a:spcBef>
                <a:spcPts val="1000"/>
              </a:spcBef>
              <a:spcAft>
                <a:spcPts val="0"/>
              </a:spcAft>
              <a:buClr>
                <a:schemeClr val="dk1"/>
              </a:buClr>
              <a:buSzPts val="1100"/>
              <a:buFont typeface="Arial"/>
              <a:buNone/>
            </a:pPr>
            <a:r>
              <a:rPr lang="en-US" sz="2000" b="1" dirty="0" smtClean="0">
                <a:solidFill>
                  <a:srgbClr val="38761D"/>
                </a:solidFill>
                <a:highlight>
                  <a:srgbClr val="FFFFFF"/>
                </a:highlight>
              </a:rPr>
              <a:t>Pro: Stores Are Open All the Time</a:t>
            </a:r>
            <a:endParaRPr sz="2000" b="1" dirty="0" smtClean="0">
              <a:solidFill>
                <a:srgbClr val="38761D"/>
              </a:solidFill>
              <a:highlight>
                <a:srgbClr val="FFFFFF"/>
              </a:highlight>
            </a:endParaRPr>
          </a:p>
          <a:p>
            <a:pPr marL="0" lvl="0" indent="0">
              <a:lnSpc>
                <a:spcPct val="120000"/>
              </a:lnSpc>
              <a:spcBef>
                <a:spcPts val="1000"/>
              </a:spcBef>
              <a:spcAft>
                <a:spcPts val="0"/>
              </a:spcAft>
              <a:buClr>
                <a:schemeClr val="dk1"/>
              </a:buClr>
              <a:buSzPts val="1100"/>
              <a:buFont typeface="Arial"/>
              <a:buNone/>
            </a:pPr>
            <a:r>
              <a:rPr lang="en-US" sz="2000" b="1" dirty="0" smtClean="0">
                <a:solidFill>
                  <a:srgbClr val="980000"/>
                </a:solidFill>
                <a:highlight>
                  <a:srgbClr val="FFFFFF"/>
                </a:highlight>
              </a:rPr>
              <a:t>Con: Credit Card Fraud</a:t>
            </a:r>
            <a:endParaRPr sz="2000" b="1" dirty="0" smtClean="0">
              <a:solidFill>
                <a:srgbClr val="980000"/>
              </a:solidFill>
              <a:highlight>
                <a:srgbClr val="FFFFFF"/>
              </a:highlight>
            </a:endParaRPr>
          </a:p>
          <a:p>
            <a:pPr marL="0" lvl="0" indent="0">
              <a:lnSpc>
                <a:spcPct val="120000"/>
              </a:lnSpc>
              <a:spcBef>
                <a:spcPts val="1000"/>
              </a:spcBef>
              <a:spcAft>
                <a:spcPts val="0"/>
              </a:spcAft>
              <a:buClr>
                <a:schemeClr val="dk1"/>
              </a:buClr>
              <a:buSzPts val="1100"/>
              <a:buFont typeface="Arial"/>
              <a:buNone/>
            </a:pPr>
            <a:r>
              <a:rPr lang="en-US" sz="2000" b="1" dirty="0" smtClean="0">
                <a:solidFill>
                  <a:srgbClr val="38761D"/>
                </a:solidFill>
                <a:highlight>
                  <a:srgbClr val="FFFFFF"/>
                </a:highlight>
              </a:rPr>
              <a:t>Pro: Instantaneous Purchase of Digital Goods</a:t>
            </a:r>
            <a:endParaRPr sz="2000" b="1" dirty="0" smtClean="0">
              <a:solidFill>
                <a:srgbClr val="38761D"/>
              </a:solidFill>
              <a:highlight>
                <a:srgbClr val="FFFFFF"/>
              </a:highlight>
            </a:endParaRPr>
          </a:p>
          <a:p>
            <a:pPr marL="0" lvl="0" indent="0">
              <a:lnSpc>
                <a:spcPct val="120000"/>
              </a:lnSpc>
              <a:spcBef>
                <a:spcPts val="1000"/>
              </a:spcBef>
              <a:spcAft>
                <a:spcPts val="0"/>
              </a:spcAft>
              <a:buClr>
                <a:schemeClr val="dk1"/>
              </a:buClr>
              <a:buSzPts val="1100"/>
              <a:buFont typeface="Arial"/>
              <a:buNone/>
            </a:pPr>
            <a:r>
              <a:rPr lang="en-US" sz="2000" b="1" dirty="0" smtClean="0">
                <a:solidFill>
                  <a:srgbClr val="980000"/>
                </a:solidFill>
                <a:highlight>
                  <a:srgbClr val="FFFFFF"/>
                </a:highlight>
              </a:rPr>
              <a:t>Con: Delay in Receiving Goods</a:t>
            </a:r>
            <a:endParaRPr sz="2000" b="1" dirty="0" smtClean="0">
              <a:solidFill>
                <a:srgbClr val="980000"/>
              </a:solidFill>
              <a:highlight>
                <a:srgbClr val="FFFFFF"/>
              </a:highlight>
            </a:endParaRPr>
          </a:p>
          <a:p>
            <a:pPr marL="0" lvl="0" indent="0">
              <a:lnSpc>
                <a:spcPct val="120000"/>
              </a:lnSpc>
              <a:spcBef>
                <a:spcPts val="1000"/>
              </a:spcBef>
              <a:spcAft>
                <a:spcPts val="0"/>
              </a:spcAft>
              <a:buClr>
                <a:schemeClr val="dk1"/>
              </a:buClr>
              <a:buSzPts val="1100"/>
              <a:buFont typeface="Arial"/>
              <a:buNone/>
            </a:pPr>
            <a:r>
              <a:rPr lang="en-US" sz="2000" b="1" dirty="0" smtClean="0">
                <a:solidFill>
                  <a:srgbClr val="38761D"/>
                </a:solidFill>
                <a:highlight>
                  <a:srgbClr val="FFFFFF"/>
                </a:highlight>
              </a:rPr>
              <a:t>Pro: No Standing in Queues or Being Placed on Hold Forever</a:t>
            </a:r>
            <a:endParaRPr sz="2000" b="1" dirty="0" smtClean="0">
              <a:solidFill>
                <a:srgbClr val="38761D"/>
              </a:solidFill>
              <a:highlight>
                <a:srgbClr val="FFFFFF"/>
              </a:highlight>
            </a:endParaRPr>
          </a:p>
          <a:p>
            <a:pPr marL="0" lvl="0" indent="0">
              <a:spcBef>
                <a:spcPts val="100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3600">
                <a:solidFill>
                  <a:srgbClr val="741B47"/>
                </a:solidFill>
                <a:latin typeface="Pacifico"/>
                <a:ea typeface="Pacifico"/>
                <a:cs typeface="Pacifico"/>
                <a:sym typeface="Pacifico"/>
              </a:rPr>
              <a:t>How to Shop Safely Online</a:t>
            </a:r>
            <a:endParaRPr sz="3600">
              <a:solidFill>
                <a:srgbClr val="741B47"/>
              </a:solidFill>
              <a:latin typeface="Pacifico"/>
              <a:ea typeface="Pacifico"/>
              <a:cs typeface="Pacifico"/>
              <a:sym typeface="Pacifico"/>
            </a:endParaRPr>
          </a:p>
        </p:txBody>
      </p:sp>
      <p:sp>
        <p:nvSpPr>
          <p:cNvPr id="166" name="Shape 16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3000">
                <a:solidFill>
                  <a:srgbClr val="38761D"/>
                </a:solidFill>
                <a:highlight>
                  <a:srgbClr val="FFFFFF"/>
                </a:highlight>
              </a:rPr>
              <a:t>1. Use Familiar Websites</a:t>
            </a:r>
            <a:endParaRPr sz="3000">
              <a:solidFill>
                <a:srgbClr val="38761D"/>
              </a:solidFill>
              <a:highlight>
                <a:srgbClr val="FFFFFF"/>
              </a:highlight>
            </a:endParaRPr>
          </a:p>
          <a:p>
            <a:pPr marL="0" lvl="0" indent="0">
              <a:spcBef>
                <a:spcPts val="1600"/>
              </a:spcBef>
              <a:spcAft>
                <a:spcPts val="0"/>
              </a:spcAft>
              <a:buNone/>
            </a:pPr>
            <a:r>
              <a:rPr lang="en-US" sz="3000">
                <a:solidFill>
                  <a:srgbClr val="38761D"/>
                </a:solidFill>
                <a:highlight>
                  <a:srgbClr val="FFFFFF"/>
                </a:highlight>
              </a:rPr>
              <a:t>2. Look for the Lock</a:t>
            </a:r>
            <a:endParaRPr sz="3000">
              <a:solidFill>
                <a:srgbClr val="38761D"/>
              </a:solidFill>
              <a:highlight>
                <a:srgbClr val="FFFFFF"/>
              </a:highlight>
            </a:endParaRPr>
          </a:p>
          <a:p>
            <a:pPr marL="0" lvl="0" indent="0">
              <a:spcBef>
                <a:spcPts val="1600"/>
              </a:spcBef>
              <a:spcAft>
                <a:spcPts val="0"/>
              </a:spcAft>
              <a:buNone/>
            </a:pPr>
            <a:r>
              <a:rPr lang="en-US" sz="3000">
                <a:solidFill>
                  <a:srgbClr val="38761D"/>
                </a:solidFill>
                <a:highlight>
                  <a:srgbClr val="FFFFFF"/>
                </a:highlight>
              </a:rPr>
              <a:t>3. Don't Tell All</a:t>
            </a:r>
            <a:endParaRPr sz="3000">
              <a:solidFill>
                <a:srgbClr val="38761D"/>
              </a:solidFill>
              <a:highlight>
                <a:srgbClr val="FFFFFF"/>
              </a:highlight>
            </a:endParaRPr>
          </a:p>
          <a:p>
            <a:pPr marL="0" lvl="0" indent="0">
              <a:spcBef>
                <a:spcPts val="1600"/>
              </a:spcBef>
              <a:spcAft>
                <a:spcPts val="0"/>
              </a:spcAft>
              <a:buNone/>
            </a:pPr>
            <a:r>
              <a:rPr lang="en-US" sz="3000">
                <a:solidFill>
                  <a:srgbClr val="38761D"/>
                </a:solidFill>
                <a:highlight>
                  <a:srgbClr val="FFFFFF"/>
                </a:highlight>
              </a:rPr>
              <a:t>4. Check Statements</a:t>
            </a:r>
            <a:endParaRPr sz="3000">
              <a:solidFill>
                <a:srgbClr val="38761D"/>
              </a:solidFill>
              <a:highlight>
                <a:srgbClr val="FFFFFF"/>
              </a:highlight>
            </a:endParaRPr>
          </a:p>
          <a:p>
            <a:pPr marL="0" lvl="0" indent="0">
              <a:spcBef>
                <a:spcPts val="1600"/>
              </a:spcBef>
              <a:spcAft>
                <a:spcPts val="0"/>
              </a:spcAft>
              <a:buNone/>
            </a:pPr>
            <a:endParaRPr sz="1100">
              <a:solidFill>
                <a:schemeClr val="dk1"/>
              </a:solidFill>
              <a:highlight>
                <a:srgbClr val="FFFFFF"/>
              </a:highlight>
            </a:endParaRPr>
          </a:p>
          <a:p>
            <a:pPr marL="0" lvl="0" indent="0">
              <a:spcBef>
                <a:spcPts val="1600"/>
              </a:spcBef>
              <a:spcAft>
                <a:spcPts val="0"/>
              </a:spcAft>
              <a:buNone/>
            </a:pPr>
            <a:endParaRPr sz="1100">
              <a:solidFill>
                <a:schemeClr val="dk1"/>
              </a:solidFill>
              <a:highlight>
                <a:srgbClr val="FFFFFF"/>
              </a:highlight>
            </a:endParaRPr>
          </a:p>
          <a:p>
            <a:pPr marL="0" lvl="0" indent="0">
              <a:spcBef>
                <a:spcPts val="1600"/>
              </a:spcBef>
              <a:spcAft>
                <a:spcPts val="0"/>
              </a:spcAft>
              <a:buNone/>
            </a:pPr>
            <a:endParaRPr sz="1100">
              <a:solidFill>
                <a:schemeClr val="dk1"/>
              </a:solidFill>
              <a:highlight>
                <a:srgbClr val="FFFFFF"/>
              </a:highlight>
            </a:endParaRPr>
          </a:p>
          <a:p>
            <a:pPr marL="0" lvl="0" indent="0">
              <a:spcBef>
                <a:spcPts val="1600"/>
              </a:spcBef>
              <a:spcAft>
                <a:spcPts val="0"/>
              </a:spcAft>
              <a:buNone/>
            </a:pPr>
            <a:endParaRPr sz="1100">
              <a:solidFill>
                <a:schemeClr val="dk1"/>
              </a:solidFill>
              <a:highlight>
                <a:srgbClr val="FFFFFF"/>
              </a:highlight>
            </a:endParaRPr>
          </a:p>
          <a:p>
            <a:pPr marL="0" lvl="0" indent="0">
              <a:spcBef>
                <a:spcPts val="1600"/>
              </a:spcBef>
              <a:spcAft>
                <a:spcPts val="0"/>
              </a:spcAft>
              <a:buNone/>
            </a:pPr>
            <a:endParaRPr sz="1100">
              <a:solidFill>
                <a:schemeClr val="dk1"/>
              </a:solidFill>
              <a:highlight>
                <a:srgbClr val="FFFFFF"/>
              </a:highlight>
            </a:endParaRPr>
          </a:p>
          <a:p>
            <a:pPr marL="0" lvl="0" indent="0">
              <a:spcBef>
                <a:spcPts val="1600"/>
              </a:spcBef>
              <a:spcAft>
                <a:spcPts val="0"/>
              </a:spcAft>
              <a:buNone/>
            </a:pPr>
            <a:endParaRPr sz="1100">
              <a:solidFill>
                <a:schemeClr val="dk1"/>
              </a:solidFill>
              <a:highlight>
                <a:srgbClr val="FFFFFF"/>
              </a:highlight>
            </a:endParaRPr>
          </a:p>
          <a:p>
            <a:pPr marL="0" lvl="0" indent="0">
              <a:spcBef>
                <a:spcPts val="1600"/>
              </a:spcBef>
              <a:spcAft>
                <a:spcPts val="0"/>
              </a:spcAft>
              <a:buNone/>
            </a:pPr>
            <a:endParaRPr sz="1100">
              <a:solidFill>
                <a:schemeClr val="dk1"/>
              </a:solidFill>
              <a:highlight>
                <a:srgbClr val="FFFFFF"/>
              </a:highlight>
            </a:endParaRPr>
          </a:p>
          <a:p>
            <a:pPr marL="0" lvl="0" indent="0">
              <a:spcBef>
                <a:spcPts val="1600"/>
              </a:spcBef>
              <a:spcAft>
                <a:spcPts val="0"/>
              </a:spcAft>
              <a:buNone/>
            </a:pPr>
            <a:endParaRPr sz="1100">
              <a:solidFill>
                <a:schemeClr val="dk1"/>
              </a:solidFill>
              <a:highlight>
                <a:srgbClr val="FFFFFF"/>
              </a:highlight>
            </a:endParaRPr>
          </a:p>
          <a:p>
            <a:pPr marL="0" lvl="0" indent="0">
              <a:spcBef>
                <a:spcPts val="1600"/>
              </a:spcBef>
              <a:spcAft>
                <a:spcPts val="0"/>
              </a:spcAft>
              <a:buNone/>
            </a:pPr>
            <a:endParaRPr sz="1100">
              <a:solidFill>
                <a:schemeClr val="dk1"/>
              </a:solidFill>
              <a:highlight>
                <a:srgbClr val="FFFFFF"/>
              </a:highlight>
            </a:endParaRPr>
          </a:p>
          <a:p>
            <a:pPr marL="0" lvl="0" indent="0">
              <a:spcBef>
                <a:spcPts val="1600"/>
              </a:spcBef>
              <a:spcAft>
                <a:spcPts val="0"/>
              </a:spcAft>
              <a:buNone/>
            </a:pPr>
            <a:endParaRPr sz="1100">
              <a:solidFill>
                <a:schemeClr val="dk1"/>
              </a:solidFill>
              <a:highlight>
                <a:srgbClr val="FFFFFF"/>
              </a:highlight>
            </a:endParaRPr>
          </a:p>
          <a:p>
            <a:pPr marL="0" lvl="0" indent="0">
              <a:spcBef>
                <a:spcPts val="1600"/>
              </a:spcBef>
              <a:spcAft>
                <a:spcPts val="0"/>
              </a:spcAft>
              <a:buNone/>
            </a:pPr>
            <a:endParaRPr sz="1100">
              <a:solidFill>
                <a:schemeClr val="dk1"/>
              </a:solidFill>
              <a:highlight>
                <a:srgbClr val="FFFFFF"/>
              </a:highlight>
            </a:endParaRPr>
          </a:p>
          <a:p>
            <a:pPr marL="0" lvl="0" indent="0" rtl="0">
              <a:spcBef>
                <a:spcPts val="1600"/>
              </a:spcBef>
              <a:spcAft>
                <a:spcPts val="1600"/>
              </a:spcAft>
              <a:buNone/>
            </a:pPr>
            <a:r>
              <a:rPr lang="en-US" sz="1100">
                <a:solidFill>
                  <a:schemeClr val="dk1"/>
                </a:solidFill>
                <a:highlight>
                  <a:srgbClr val="FFFFFF"/>
                </a:highlight>
              </a:rPr>
              <a:t>www.pcmag.com</a:t>
            </a:r>
            <a:endParaRPr sz="1100">
              <a:solidFill>
                <a:schemeClr val="dk1"/>
              </a:solidFill>
              <a:highlight>
                <a:srgbClr val="FFFFFF"/>
              </a:highlight>
            </a:endParaRPr>
          </a:p>
        </p:txBody>
      </p:sp>
      <p:pic>
        <p:nvPicPr>
          <p:cNvPr id="167" name="Shape 167" title="https"/>
          <p:cNvPicPr preferRelativeResize="0"/>
          <p:nvPr/>
        </p:nvPicPr>
        <p:blipFill>
          <a:blip r:embed="rId3">
            <a:alphaModFix/>
          </a:blip>
          <a:stretch>
            <a:fillRect/>
          </a:stretch>
        </p:blipFill>
        <p:spPr>
          <a:xfrm>
            <a:off x="1202972" y="4949335"/>
            <a:ext cx="6738075" cy="900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Components of a Safe Website </a:t>
            </a:r>
            <a:endParaRPr/>
          </a:p>
        </p:txBody>
      </p:sp>
      <p:sp>
        <p:nvSpPr>
          <p:cNvPr id="173" name="Shape 17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spcBef>
                <a:spcPts val="300"/>
              </a:spcBef>
              <a:spcAft>
                <a:spcPts val="0"/>
              </a:spcAft>
              <a:buClr>
                <a:schemeClr val="dk1"/>
              </a:buClr>
              <a:buSzPts val="1100"/>
              <a:buFont typeface="Arial"/>
              <a:buNone/>
            </a:pPr>
            <a:r>
              <a:rPr lang="en-US" sz="3000" b="1" i="1">
                <a:solidFill>
                  <a:srgbClr val="FF9900"/>
                </a:solidFill>
                <a:highlight>
                  <a:srgbClr val="FFFFFF"/>
                </a:highlight>
              </a:rPr>
              <a:t>1. No pop-up ads.</a:t>
            </a:r>
            <a:endParaRPr sz="3000">
              <a:solidFill>
                <a:srgbClr val="FF9900"/>
              </a:solidFill>
              <a:highlight>
                <a:srgbClr val="FFFFFF"/>
              </a:highlight>
            </a:endParaRPr>
          </a:p>
          <a:p>
            <a:pPr marL="0" lvl="0" indent="0">
              <a:spcBef>
                <a:spcPts val="300"/>
              </a:spcBef>
              <a:spcAft>
                <a:spcPts val="0"/>
              </a:spcAft>
              <a:buClr>
                <a:schemeClr val="dk1"/>
              </a:buClr>
              <a:buSzPts val="1100"/>
              <a:buFont typeface="Arial"/>
              <a:buNone/>
            </a:pPr>
            <a:r>
              <a:rPr lang="en-US" sz="3000" b="1" i="1">
                <a:solidFill>
                  <a:srgbClr val="FF9900"/>
                </a:solidFill>
                <a:highlight>
                  <a:srgbClr val="FFFFFF"/>
                </a:highlight>
              </a:rPr>
              <a:t>2. Other shoppers had good experiences.</a:t>
            </a:r>
            <a:r>
              <a:rPr lang="en-US" sz="3000">
                <a:solidFill>
                  <a:srgbClr val="FF9900"/>
                </a:solidFill>
                <a:highlight>
                  <a:srgbClr val="FFFFFF"/>
                </a:highlight>
              </a:rPr>
              <a:t> </a:t>
            </a:r>
            <a:endParaRPr sz="3000">
              <a:solidFill>
                <a:srgbClr val="FF9900"/>
              </a:solidFill>
              <a:highlight>
                <a:srgbClr val="FFFFFF"/>
              </a:highlight>
            </a:endParaRPr>
          </a:p>
          <a:p>
            <a:pPr marL="0" lvl="0" indent="0">
              <a:spcBef>
                <a:spcPts val="300"/>
              </a:spcBef>
              <a:spcAft>
                <a:spcPts val="0"/>
              </a:spcAft>
              <a:buClr>
                <a:schemeClr val="dk1"/>
              </a:buClr>
              <a:buSzPts val="1100"/>
              <a:buFont typeface="Arial"/>
              <a:buNone/>
            </a:pPr>
            <a:r>
              <a:rPr lang="en-US" sz="3000" b="1" i="1">
                <a:solidFill>
                  <a:srgbClr val="FF9900"/>
                </a:solidFill>
                <a:highlight>
                  <a:srgbClr val="FFFFFF"/>
                </a:highlight>
              </a:rPr>
              <a:t>3. The site has a physical address or phone number. </a:t>
            </a:r>
            <a:endParaRPr sz="3000">
              <a:solidFill>
                <a:srgbClr val="FF9900"/>
              </a:solidFill>
              <a:highlight>
                <a:srgbClr val="FFFFFF"/>
              </a:highlight>
            </a:endParaRPr>
          </a:p>
          <a:p>
            <a:pPr marL="0" lvl="0" indent="0">
              <a:spcBef>
                <a:spcPts val="300"/>
              </a:spcBef>
              <a:spcAft>
                <a:spcPts val="0"/>
              </a:spcAft>
              <a:buClr>
                <a:schemeClr val="dk1"/>
              </a:buClr>
              <a:buSzPts val="1100"/>
              <a:buFont typeface="Arial"/>
              <a:buNone/>
            </a:pPr>
            <a:r>
              <a:rPr lang="en-US" sz="3000" b="1" i="1">
                <a:solidFill>
                  <a:srgbClr val="FF9900"/>
                </a:solidFill>
                <a:highlight>
                  <a:srgbClr val="FFFFFF"/>
                </a:highlight>
              </a:rPr>
              <a:t>4. There is a return policy.</a:t>
            </a:r>
            <a:endParaRPr sz="3000" b="1" i="1">
              <a:solidFill>
                <a:srgbClr val="FF9900"/>
              </a:solidFill>
              <a:highlight>
                <a:srgbClr val="FFFFFF"/>
              </a:highlight>
            </a:endParaRPr>
          </a:p>
          <a:p>
            <a:pPr marL="0" lvl="0" indent="0">
              <a:spcBef>
                <a:spcPts val="300"/>
              </a:spcBef>
              <a:spcAft>
                <a:spcPts val="0"/>
              </a:spcAft>
              <a:buClr>
                <a:schemeClr val="dk1"/>
              </a:buClr>
              <a:buSzPts val="1100"/>
              <a:buFont typeface="Arial"/>
              <a:buNone/>
            </a:pPr>
            <a:r>
              <a:rPr lang="en-US" sz="3000" b="1" i="1">
                <a:solidFill>
                  <a:srgbClr val="FF9900"/>
                </a:solidFill>
                <a:highlight>
                  <a:srgbClr val="FFFFFF"/>
                </a:highlight>
              </a:rPr>
              <a:t>5. Prices aren't too low to believe. </a:t>
            </a:r>
            <a:endParaRPr sz="3000" b="1" i="1">
              <a:solidFill>
                <a:srgbClr val="FF9900"/>
              </a:solidFill>
              <a:highlight>
                <a:srgbClr val="FFFFFF"/>
              </a:highlight>
            </a:endParaRPr>
          </a:p>
          <a:p>
            <a:pPr marL="0" lvl="0" indent="0">
              <a:spcBef>
                <a:spcPts val="300"/>
              </a:spcBef>
              <a:spcAft>
                <a:spcPts val="0"/>
              </a:spcAft>
              <a:buClr>
                <a:schemeClr val="dk1"/>
              </a:buClr>
              <a:buSzPts val="1100"/>
              <a:buFont typeface="Arial"/>
              <a:buNone/>
            </a:pPr>
            <a:r>
              <a:rPr lang="en-US" sz="3000" b="1" i="1">
                <a:solidFill>
                  <a:srgbClr val="FF9900"/>
                </a:solidFill>
                <a:highlight>
                  <a:srgbClr val="FFFFFF"/>
                </a:highlight>
              </a:rPr>
              <a:t>6. Credit cards are accepted. </a:t>
            </a:r>
            <a:endParaRPr sz="3000" b="1" i="1">
              <a:solidFill>
                <a:srgbClr val="FF9900"/>
              </a:solidFill>
              <a:highlight>
                <a:srgbClr val="FFFFFF"/>
              </a:highlight>
            </a:endParaRPr>
          </a:p>
          <a:p>
            <a:pPr marL="0" lvl="0" indent="0">
              <a:spcBef>
                <a:spcPts val="300"/>
              </a:spcBef>
              <a:spcAft>
                <a:spcPts val="0"/>
              </a:spcAft>
              <a:buClr>
                <a:schemeClr val="dk1"/>
              </a:buClr>
              <a:buSzPts val="1100"/>
              <a:buFont typeface="Arial"/>
              <a:buNone/>
            </a:pPr>
            <a:r>
              <a:rPr lang="en-US" sz="3000" b="1" i="1">
                <a:solidFill>
                  <a:srgbClr val="FF9900"/>
                </a:solidFill>
                <a:highlight>
                  <a:srgbClr val="FFFFFF"/>
                </a:highlight>
              </a:rPr>
              <a:t>7. The site has a privacy statement. </a:t>
            </a:r>
            <a:endParaRPr sz="3000" b="1" i="1">
              <a:solidFill>
                <a:srgbClr val="FF9900"/>
              </a:solidFill>
              <a:highlight>
                <a:srgbClr val="FFFFFF"/>
              </a:highlight>
            </a:endParaRPr>
          </a:p>
          <a:p>
            <a:pPr marL="0" lvl="0" indent="0">
              <a:spcBef>
                <a:spcPts val="300"/>
              </a:spcBef>
              <a:spcAft>
                <a:spcPts val="1600"/>
              </a:spcAft>
              <a:buNone/>
            </a:pPr>
            <a:endParaRPr sz="1100">
              <a:solidFill>
                <a:schemeClr val="dk1"/>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10000">
                <a:latin typeface="Rambla"/>
                <a:ea typeface="Rambla"/>
                <a:cs typeface="Rambla"/>
                <a:sym typeface="Rambla"/>
              </a:rPr>
              <a:t>...what is consumerism?</a:t>
            </a:r>
            <a:endParaRPr sz="10000">
              <a:latin typeface="Rambla"/>
              <a:ea typeface="Rambla"/>
              <a:cs typeface="Rambla"/>
              <a:sym typeface="Rambl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solidFill>
                  <a:srgbClr val="FF0000"/>
                </a:solidFill>
              </a:rPr>
              <a:t>Financial Contracts- Some terminology </a:t>
            </a:r>
            <a:endParaRPr>
              <a:solidFill>
                <a:srgbClr val="FF0000"/>
              </a:solidFill>
            </a:endParaRPr>
          </a:p>
        </p:txBody>
      </p:sp>
      <p:sp>
        <p:nvSpPr>
          <p:cNvPr id="179" name="Shape 179"/>
          <p:cNvSpPr txBox="1">
            <a:spLocks noGrp="1"/>
          </p:cNvSpPr>
          <p:nvPr>
            <p:ph type="body" idx="1"/>
          </p:nvPr>
        </p:nvSpPr>
        <p:spPr>
          <a:xfrm>
            <a:off x="311700" y="1536624"/>
            <a:ext cx="8520600" cy="5034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2000" b="1">
                <a:solidFill>
                  <a:srgbClr val="FF9900"/>
                </a:solidFill>
                <a:highlight>
                  <a:srgbClr val="FFFFFF"/>
                </a:highlight>
                <a:latin typeface="Roboto"/>
                <a:ea typeface="Roboto"/>
                <a:cs typeface="Roboto"/>
                <a:sym typeface="Roboto"/>
              </a:rPr>
              <a:t>Automatic renewal clauses.</a:t>
            </a:r>
            <a:r>
              <a:rPr lang="en-US" sz="2000">
                <a:solidFill>
                  <a:srgbClr val="FF9900"/>
                </a:solidFill>
                <a:highlight>
                  <a:srgbClr val="FFFFFF"/>
                </a:highlight>
                <a:latin typeface="Roboto"/>
                <a:ea typeface="Roboto"/>
                <a:cs typeface="Roboto"/>
                <a:sym typeface="Roboto"/>
              </a:rPr>
              <a:t>"If we don't hear that you are terminating, you will automatically be renewed for another year, month or whatever the term of the original contract is.</a:t>
            </a:r>
            <a:endParaRPr sz="2000">
              <a:solidFill>
                <a:srgbClr val="FF9900"/>
              </a:solidFill>
              <a:highlight>
                <a:srgbClr val="FFFFFF"/>
              </a:highlight>
              <a:latin typeface="Roboto"/>
              <a:ea typeface="Roboto"/>
              <a:cs typeface="Roboto"/>
              <a:sym typeface="Roboto"/>
            </a:endParaRPr>
          </a:p>
          <a:p>
            <a:pPr marL="0" lvl="0" indent="0">
              <a:spcBef>
                <a:spcPts val="1600"/>
              </a:spcBef>
              <a:spcAft>
                <a:spcPts val="0"/>
              </a:spcAft>
              <a:buNone/>
            </a:pPr>
            <a:r>
              <a:rPr lang="en-US" sz="2000" b="1">
                <a:solidFill>
                  <a:srgbClr val="F1C232"/>
                </a:solidFill>
                <a:highlight>
                  <a:srgbClr val="FFFFFF"/>
                </a:highlight>
                <a:latin typeface="Roboto"/>
                <a:ea typeface="Roboto"/>
                <a:cs typeface="Roboto"/>
                <a:sym typeface="Roboto"/>
              </a:rPr>
              <a:t>Early termination fees.</a:t>
            </a:r>
            <a:r>
              <a:rPr lang="en-US" sz="2000">
                <a:solidFill>
                  <a:srgbClr val="F1C232"/>
                </a:solidFill>
                <a:highlight>
                  <a:srgbClr val="FFFFFF"/>
                </a:highlight>
                <a:latin typeface="Roboto"/>
                <a:ea typeface="Roboto"/>
                <a:cs typeface="Roboto"/>
                <a:sym typeface="Roboto"/>
              </a:rPr>
              <a:t> With some companies, if you want to end the relationship before the contract is over, you'll have to pay a penalty. "</a:t>
            </a:r>
            <a:endParaRPr sz="2000">
              <a:solidFill>
                <a:srgbClr val="F1C232"/>
              </a:solidFill>
              <a:highlight>
                <a:srgbClr val="FFFFFF"/>
              </a:highlight>
              <a:latin typeface="Roboto"/>
              <a:ea typeface="Roboto"/>
              <a:cs typeface="Roboto"/>
              <a:sym typeface="Roboto"/>
            </a:endParaRPr>
          </a:p>
          <a:p>
            <a:pPr marL="0" lvl="0" indent="0">
              <a:spcBef>
                <a:spcPts val="1600"/>
              </a:spcBef>
              <a:spcAft>
                <a:spcPts val="0"/>
              </a:spcAft>
              <a:buNone/>
            </a:pPr>
            <a:r>
              <a:rPr lang="en-US" sz="2000" b="1">
                <a:solidFill>
                  <a:srgbClr val="6AA84F"/>
                </a:solidFill>
                <a:highlight>
                  <a:srgbClr val="FFFFFF"/>
                </a:highlight>
                <a:latin typeface="Roboto"/>
                <a:ea typeface="Roboto"/>
                <a:cs typeface="Roboto"/>
                <a:sym typeface="Roboto"/>
              </a:rPr>
              <a:t>Liability waivers.</a:t>
            </a:r>
            <a:r>
              <a:rPr lang="en-US" sz="2000">
                <a:solidFill>
                  <a:srgbClr val="6AA84F"/>
                </a:solidFill>
                <a:highlight>
                  <a:srgbClr val="FFFFFF"/>
                </a:highlight>
                <a:latin typeface="Roboto"/>
                <a:ea typeface="Roboto"/>
                <a:cs typeface="Roboto"/>
                <a:sym typeface="Roboto"/>
              </a:rPr>
              <a:t> These are common in many contracts, especially ones in which there is risk involved in an activity you or a family member is about to participate in. If you have children who have gone to a skating rink or laser tag facility, you have probably signed one of these.</a:t>
            </a:r>
            <a:endParaRPr sz="2000">
              <a:solidFill>
                <a:srgbClr val="6AA84F"/>
              </a:solidFill>
              <a:highlight>
                <a:srgbClr val="FFFFFF"/>
              </a:highlight>
              <a:latin typeface="Roboto"/>
              <a:ea typeface="Roboto"/>
              <a:cs typeface="Roboto"/>
              <a:sym typeface="Roboto"/>
            </a:endParaRPr>
          </a:p>
          <a:p>
            <a:pPr marL="0" lvl="0" indent="0">
              <a:spcBef>
                <a:spcPts val="1600"/>
              </a:spcBef>
              <a:spcAft>
                <a:spcPts val="1600"/>
              </a:spcAft>
              <a:buNone/>
            </a:pPr>
            <a:r>
              <a:rPr lang="en-US" sz="2000" b="1">
                <a:solidFill>
                  <a:srgbClr val="0000FF"/>
                </a:solidFill>
                <a:highlight>
                  <a:srgbClr val="FFFFFF"/>
                </a:highlight>
                <a:latin typeface="Roboto"/>
                <a:ea typeface="Roboto"/>
                <a:cs typeface="Roboto"/>
                <a:sym typeface="Roboto"/>
              </a:rPr>
              <a:t>Unilateral amendment clauses.</a:t>
            </a:r>
            <a:r>
              <a:rPr lang="en-US" sz="2000">
                <a:solidFill>
                  <a:srgbClr val="0000FF"/>
                </a:solidFill>
                <a:highlight>
                  <a:srgbClr val="FFFFFF"/>
                </a:highlight>
                <a:latin typeface="Roboto"/>
                <a:ea typeface="Roboto"/>
                <a:cs typeface="Roboto"/>
                <a:sym typeface="Roboto"/>
              </a:rPr>
              <a:t> ...can be translated into: "We can change the terms of this contract at any time."</a:t>
            </a:r>
            <a:endParaRPr sz="2000">
              <a:solidFill>
                <a:srgbClr val="0000FF"/>
              </a:solidFill>
              <a:highlight>
                <a:srgbClr val="FFFFFF"/>
              </a:highlight>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Example Contracts</a:t>
            </a:r>
            <a:endParaRPr/>
          </a:p>
        </p:txBody>
      </p:sp>
      <p:sp>
        <p:nvSpPr>
          <p:cNvPr id="185" name="Shape 18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u="sng" dirty="0" smtClean="0">
                <a:solidFill>
                  <a:schemeClr val="accent5"/>
                </a:solidFill>
                <a:hlinkClick r:id="rId3"/>
              </a:rPr>
              <a:t>Spotify Agreement </a:t>
            </a:r>
            <a:endParaRPr dirty="0"/>
          </a:p>
          <a:p>
            <a:pPr marL="0" lvl="0" indent="0">
              <a:spcBef>
                <a:spcPts val="1600"/>
              </a:spcBef>
              <a:spcAft>
                <a:spcPts val="0"/>
              </a:spcAft>
              <a:buClr>
                <a:schemeClr val="dk1"/>
              </a:buClr>
              <a:buSzPts val="1100"/>
              <a:buFont typeface="Arial"/>
              <a:buNone/>
            </a:pPr>
            <a:r>
              <a:rPr lang="en-US" dirty="0"/>
              <a:t>	part 15</a:t>
            </a:r>
            <a:endParaRPr dirty="0"/>
          </a:p>
          <a:p>
            <a:pPr marL="0" lvl="0" indent="0">
              <a:spcBef>
                <a:spcPts val="1600"/>
              </a:spcBef>
              <a:spcAft>
                <a:spcPts val="0"/>
              </a:spcAft>
              <a:buClr>
                <a:schemeClr val="dk1"/>
              </a:buClr>
              <a:buSzPts val="1100"/>
              <a:buFont typeface="Arial"/>
              <a:buNone/>
            </a:pPr>
            <a:r>
              <a:rPr lang="en-US" u="sng" dirty="0" smtClean="0">
                <a:solidFill>
                  <a:schemeClr val="accent5"/>
                </a:solidFill>
                <a:hlinkClick r:id="rId4"/>
              </a:rPr>
              <a:t>Netflix Agreement </a:t>
            </a:r>
            <a:endParaRPr dirty="0"/>
          </a:p>
          <a:p>
            <a:pPr marL="0" lvl="0" indent="0">
              <a:spcBef>
                <a:spcPts val="1600"/>
              </a:spcBef>
              <a:spcAft>
                <a:spcPts val="1600"/>
              </a:spcAft>
              <a:buClr>
                <a:schemeClr val="dk1"/>
              </a:buClr>
              <a:buSzPts val="1100"/>
              <a:buFont typeface="Arial"/>
              <a:buNone/>
            </a:pPr>
            <a:r>
              <a:rPr lang="en-US" dirty="0"/>
              <a:t>	part 5</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p>
            <a:pPr marL="365760" marR="0" lvl="0" indent="-264160" algn="l" rtl="0">
              <a:spcBef>
                <a:spcPts val="0"/>
              </a:spcBef>
              <a:spcAft>
                <a:spcPts val="0"/>
              </a:spcAft>
              <a:buClr>
                <a:srgbClr val="BF9000"/>
              </a:buClr>
              <a:buSzPts val="1836"/>
              <a:buFont typeface="Bitter"/>
              <a:buChar char="▶"/>
            </a:pPr>
            <a:r>
              <a:rPr lang="en-US" sz="2700" b="0" i="0" strike="noStrike" cap="none">
                <a:solidFill>
                  <a:srgbClr val="BF9000"/>
                </a:solidFill>
                <a:latin typeface="Bitter"/>
                <a:ea typeface="Bitter"/>
                <a:cs typeface="Bitter"/>
                <a:sym typeface="Bitter"/>
              </a:rPr>
              <a:t>A group of laws and organizations designed to ensure the </a:t>
            </a:r>
            <a:r>
              <a:rPr lang="en-US" sz="2700" b="1" i="0" strike="noStrike" cap="none">
                <a:solidFill>
                  <a:srgbClr val="BF9000"/>
                </a:solidFill>
                <a:latin typeface="Bitter"/>
                <a:ea typeface="Bitter"/>
                <a:cs typeface="Bitter"/>
                <a:sym typeface="Bitter"/>
              </a:rPr>
              <a:t>rights of consumers</a:t>
            </a:r>
            <a:r>
              <a:rPr lang="en-US" sz="2700" b="0" i="0" strike="noStrike" cap="none">
                <a:solidFill>
                  <a:srgbClr val="BF9000"/>
                </a:solidFill>
                <a:latin typeface="Bitter"/>
                <a:ea typeface="Bitter"/>
                <a:cs typeface="Bitter"/>
                <a:sym typeface="Bitter"/>
              </a:rPr>
              <a:t> as well as </a:t>
            </a:r>
            <a:r>
              <a:rPr lang="en-US" sz="2700" b="1" i="0" strike="noStrike" cap="none">
                <a:solidFill>
                  <a:srgbClr val="BF9000"/>
                </a:solidFill>
                <a:latin typeface="Bitter"/>
                <a:ea typeface="Bitter"/>
                <a:cs typeface="Bitter"/>
                <a:sym typeface="Bitter"/>
              </a:rPr>
              <a:t>fair trade</a:t>
            </a:r>
            <a:r>
              <a:rPr lang="en-US" sz="2700" b="0" i="0" strike="noStrike" cap="none">
                <a:solidFill>
                  <a:srgbClr val="BF9000"/>
                </a:solidFill>
                <a:latin typeface="Bitter"/>
                <a:ea typeface="Bitter"/>
                <a:cs typeface="Bitter"/>
                <a:sym typeface="Bitter"/>
              </a:rPr>
              <a:t>, </a:t>
            </a:r>
            <a:r>
              <a:rPr lang="en-US" sz="2700" b="1" i="0" strike="noStrike" cap="none">
                <a:solidFill>
                  <a:srgbClr val="BF9000"/>
                </a:solidFill>
                <a:latin typeface="Bitter"/>
                <a:ea typeface="Bitter"/>
                <a:cs typeface="Bitter"/>
                <a:sym typeface="Bitter"/>
              </a:rPr>
              <a:t>competition,</a:t>
            </a:r>
            <a:r>
              <a:rPr lang="en-US" sz="2700" b="0" i="0" strike="noStrike" cap="none">
                <a:solidFill>
                  <a:srgbClr val="BF9000"/>
                </a:solidFill>
                <a:latin typeface="Bitter"/>
                <a:ea typeface="Bitter"/>
                <a:cs typeface="Bitter"/>
                <a:sym typeface="Bitter"/>
              </a:rPr>
              <a:t> and </a:t>
            </a:r>
            <a:r>
              <a:rPr lang="en-US" sz="2700" b="1" i="0" strike="noStrike" cap="none">
                <a:solidFill>
                  <a:srgbClr val="BF9000"/>
                </a:solidFill>
                <a:latin typeface="Bitter"/>
                <a:ea typeface="Bitter"/>
                <a:cs typeface="Bitter"/>
                <a:sym typeface="Bitter"/>
              </a:rPr>
              <a:t>accurate information</a:t>
            </a:r>
            <a:r>
              <a:rPr lang="en-US" sz="2700" b="0" i="0" strike="noStrike" cap="none">
                <a:solidFill>
                  <a:srgbClr val="BF9000"/>
                </a:solidFill>
                <a:latin typeface="Bitter"/>
                <a:ea typeface="Bitter"/>
                <a:cs typeface="Bitter"/>
                <a:sym typeface="Bitter"/>
              </a:rPr>
              <a:t> in the marketplace. </a:t>
            </a:r>
            <a:endParaRPr sz="2700" b="0" i="0" strike="noStrike" cap="none">
              <a:solidFill>
                <a:srgbClr val="BF9000"/>
              </a:solidFill>
              <a:latin typeface="Bitter"/>
              <a:ea typeface="Bitter"/>
              <a:cs typeface="Bitter"/>
              <a:sym typeface="Bitter"/>
            </a:endParaRPr>
          </a:p>
          <a:p>
            <a:pPr marL="0" marR="0" lvl="0" indent="0" algn="l" rtl="0">
              <a:spcBef>
                <a:spcPts val="400"/>
              </a:spcBef>
              <a:spcAft>
                <a:spcPts val="0"/>
              </a:spcAft>
              <a:buNone/>
            </a:pPr>
            <a:endParaRPr sz="2700" b="0" i="0" u="none" strike="noStrike" cap="none">
              <a:solidFill>
                <a:schemeClr val="dk1"/>
              </a:solidFill>
              <a:latin typeface="Rambla"/>
              <a:ea typeface="Rambla"/>
              <a:cs typeface="Rambla"/>
              <a:sym typeface="Rambla"/>
            </a:endParaRPr>
          </a:p>
        </p:txBody>
      </p:sp>
      <p:sp>
        <p:nvSpPr>
          <p:cNvPr id="191" name="Shape 1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Rambla"/>
              <a:buNone/>
            </a:pPr>
            <a:r>
              <a:rPr lang="en-US" sz="4100" b="1" i="0" u="none" strike="noStrike" cap="none">
                <a:solidFill>
                  <a:srgbClr val="6AA84F"/>
                </a:solidFill>
                <a:latin typeface="Fjalla One"/>
                <a:ea typeface="Fjalla One"/>
                <a:cs typeface="Fjalla One"/>
                <a:sym typeface="Fjalla One"/>
              </a:rPr>
              <a:t>Consumer Protection Laws</a:t>
            </a:r>
            <a:endParaRPr sz="4100" b="1" i="0" u="none" strike="noStrike" cap="none">
              <a:solidFill>
                <a:srgbClr val="6AA84F"/>
              </a:solidFill>
              <a:latin typeface="Fjalla One"/>
              <a:ea typeface="Fjalla One"/>
              <a:cs typeface="Fjalla One"/>
              <a:sym typeface="Fjalla On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457200" y="1818500"/>
            <a:ext cx="8229600" cy="2745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2300">
                <a:solidFill>
                  <a:srgbClr val="222222"/>
                </a:solidFill>
                <a:highlight>
                  <a:srgbClr val="FFFFFF"/>
                </a:highlight>
                <a:latin typeface="Arial"/>
                <a:ea typeface="Arial"/>
                <a:cs typeface="Arial"/>
                <a:sym typeface="Arial"/>
              </a:rPr>
              <a:t>Most state lemon laws specify that a manufacturer must provide a </a:t>
            </a:r>
            <a:r>
              <a:rPr lang="en-US" sz="2300" b="1">
                <a:solidFill>
                  <a:srgbClr val="222222"/>
                </a:solidFill>
                <a:highlight>
                  <a:srgbClr val="FFFFFF"/>
                </a:highlight>
                <a:latin typeface="Arial"/>
                <a:ea typeface="Arial"/>
                <a:cs typeface="Arial"/>
                <a:sym typeface="Arial"/>
              </a:rPr>
              <a:t>refund or replacement</a:t>
            </a:r>
            <a:r>
              <a:rPr lang="en-US" sz="2300">
                <a:solidFill>
                  <a:srgbClr val="222222"/>
                </a:solidFill>
                <a:highlight>
                  <a:srgbClr val="FFFFFF"/>
                </a:highlight>
                <a:latin typeface="Arial"/>
                <a:ea typeface="Arial"/>
                <a:cs typeface="Arial"/>
                <a:sym typeface="Arial"/>
              </a:rPr>
              <a:t> </a:t>
            </a:r>
            <a:r>
              <a:rPr lang="en-US" sz="2300" b="1">
                <a:solidFill>
                  <a:srgbClr val="222222"/>
                </a:solidFill>
                <a:highlight>
                  <a:srgbClr val="FFFFFF"/>
                </a:highlight>
                <a:latin typeface="Arial"/>
                <a:ea typeface="Arial"/>
                <a:cs typeface="Arial"/>
                <a:sym typeface="Arial"/>
              </a:rPr>
              <a:t>for a defective new vehicle</a:t>
            </a:r>
            <a:r>
              <a:rPr lang="en-US" sz="2300">
                <a:solidFill>
                  <a:srgbClr val="222222"/>
                </a:solidFill>
                <a:highlight>
                  <a:srgbClr val="FFFFFF"/>
                </a:highlight>
                <a:latin typeface="Arial"/>
                <a:ea typeface="Arial"/>
                <a:cs typeface="Arial"/>
                <a:sym typeface="Arial"/>
              </a:rPr>
              <a:t> when a substantial defect cannot be fixed in four attempts, a safety defect within two attempts or if the vehicle is out of service for 30 days within the first 12,000 to 18,000 miles or 12 to 24 months.</a:t>
            </a:r>
            <a:endParaRPr sz="2300">
              <a:solidFill>
                <a:srgbClr val="222222"/>
              </a:solidFill>
              <a:highlight>
                <a:srgbClr val="FFFFFF"/>
              </a:highlight>
              <a:latin typeface="Arial"/>
              <a:ea typeface="Arial"/>
              <a:cs typeface="Arial"/>
              <a:sym typeface="Arial"/>
            </a:endParaRPr>
          </a:p>
          <a:p>
            <a:pPr marL="0" lvl="0" indent="0">
              <a:spcBef>
                <a:spcPts val="1100"/>
              </a:spcBef>
              <a:spcAft>
                <a:spcPts val="0"/>
              </a:spcAft>
              <a:buClr>
                <a:schemeClr val="dk1"/>
              </a:buClr>
              <a:buSzPts val="1100"/>
              <a:buFont typeface="Arial"/>
              <a:buNone/>
            </a:pPr>
            <a:endParaRPr sz="1800">
              <a:solidFill>
                <a:srgbClr val="222222"/>
              </a:solidFill>
              <a:highlight>
                <a:srgbClr val="FFFFFF"/>
              </a:highlight>
              <a:latin typeface="Arial"/>
              <a:ea typeface="Arial"/>
              <a:cs typeface="Arial"/>
              <a:sym typeface="Arial"/>
            </a:endParaRPr>
          </a:p>
          <a:p>
            <a:pPr marL="365760" lvl="0" indent="-147573">
              <a:spcBef>
                <a:spcPts val="1100"/>
              </a:spcBef>
              <a:spcAft>
                <a:spcPts val="0"/>
              </a:spcAft>
              <a:buNone/>
            </a:pPr>
            <a:endParaRPr sz="1800"/>
          </a:p>
        </p:txBody>
      </p:sp>
      <p:sp>
        <p:nvSpPr>
          <p:cNvPr id="197" name="Shape 197"/>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Example: </a:t>
            </a:r>
            <a:r>
              <a:rPr lang="en-US" sz="2400" b="0">
                <a:solidFill>
                  <a:srgbClr val="F1C232"/>
                </a:solidFill>
                <a:latin typeface="Arial"/>
                <a:ea typeface="Arial"/>
                <a:cs typeface="Arial"/>
                <a:sym typeface="Arial"/>
              </a:rPr>
              <a:t>State-Specific Lemon Laws</a:t>
            </a:r>
            <a:endParaRPr sz="2400">
              <a:solidFill>
                <a:srgbClr val="F1C232"/>
              </a:solidFill>
            </a:endParaRPr>
          </a:p>
        </p:txBody>
      </p:sp>
      <p:pic>
        <p:nvPicPr>
          <p:cNvPr id="198" name="Shape 198" title="lemons "/>
          <p:cNvPicPr preferRelativeResize="0"/>
          <p:nvPr/>
        </p:nvPicPr>
        <p:blipFill>
          <a:blip r:embed="rId3">
            <a:alphaModFix/>
          </a:blip>
          <a:stretch>
            <a:fillRect/>
          </a:stretch>
        </p:blipFill>
        <p:spPr>
          <a:xfrm>
            <a:off x="4999453" y="4177975"/>
            <a:ext cx="3241299" cy="2154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457200" y="796325"/>
            <a:ext cx="8229600" cy="5764500"/>
          </a:xfrm>
          <a:prstGeom prst="rect">
            <a:avLst/>
          </a:prstGeom>
        </p:spPr>
        <p:txBody>
          <a:bodyPr spcFirstLastPara="1" wrap="square" lIns="91425" tIns="91425" rIns="91425" bIns="91425" anchor="t" anchorCtr="0">
            <a:noAutofit/>
          </a:bodyPr>
          <a:lstStyle/>
          <a:p>
            <a:pPr marL="0" lvl="0" indent="0">
              <a:lnSpc>
                <a:spcPct val="145450"/>
              </a:lnSpc>
              <a:spcBef>
                <a:spcPts val="900"/>
              </a:spcBef>
              <a:spcAft>
                <a:spcPts val="0"/>
              </a:spcAft>
              <a:buClr>
                <a:schemeClr val="dk1"/>
              </a:buClr>
              <a:buSzPts val="1100"/>
              <a:buFont typeface="Arial"/>
              <a:buNone/>
            </a:pPr>
            <a:r>
              <a:rPr lang="en-US" sz="1500">
                <a:solidFill>
                  <a:srgbClr val="4D4D4D"/>
                </a:solidFill>
                <a:highlight>
                  <a:srgbClr val="FFFFFF"/>
                </a:highlight>
                <a:latin typeface="Arial"/>
                <a:ea typeface="Arial"/>
                <a:cs typeface="Arial"/>
                <a:sym typeface="Arial"/>
              </a:rPr>
              <a:t>Under the law, the buyer is entitled to a refund or replacement if the vehicle meets all of the following criteria:</a:t>
            </a:r>
            <a:endParaRPr sz="1500">
              <a:solidFill>
                <a:srgbClr val="4D4D4D"/>
              </a:solidFill>
              <a:highlight>
                <a:srgbClr val="FFFFFF"/>
              </a:highlight>
              <a:latin typeface="Arial"/>
              <a:ea typeface="Arial"/>
              <a:cs typeface="Arial"/>
              <a:sym typeface="Arial"/>
            </a:endParaRPr>
          </a:p>
          <a:p>
            <a:pPr marL="749300" lvl="0" indent="-323850">
              <a:lnSpc>
                <a:spcPct val="145450"/>
              </a:lnSpc>
              <a:spcBef>
                <a:spcPts val="400"/>
              </a:spcBef>
              <a:spcAft>
                <a:spcPts val="0"/>
              </a:spcAft>
              <a:buClr>
                <a:srgbClr val="222222"/>
              </a:buClr>
              <a:buSzPts val="1500"/>
              <a:buFont typeface="Arial"/>
              <a:buChar char="●"/>
            </a:pPr>
            <a:r>
              <a:rPr lang="en-US" sz="1500">
                <a:solidFill>
                  <a:srgbClr val="222222"/>
                </a:solidFill>
                <a:highlight>
                  <a:srgbClr val="FFFFFF"/>
                </a:highlight>
                <a:latin typeface="Arial"/>
                <a:ea typeface="Arial"/>
                <a:cs typeface="Arial"/>
                <a:sym typeface="Arial"/>
              </a:rPr>
              <a:t>The vehicle must have been bought in Utah.</a:t>
            </a:r>
            <a:endParaRPr sz="1500">
              <a:solidFill>
                <a:srgbClr val="222222"/>
              </a:solidFill>
              <a:highlight>
                <a:srgbClr val="FFFFFF"/>
              </a:highlight>
              <a:latin typeface="Arial"/>
              <a:ea typeface="Arial"/>
              <a:cs typeface="Arial"/>
              <a:sym typeface="Arial"/>
            </a:endParaRPr>
          </a:p>
          <a:p>
            <a:pPr marL="749300" lvl="0" indent="-323850">
              <a:lnSpc>
                <a:spcPct val="145450"/>
              </a:lnSpc>
              <a:spcBef>
                <a:spcPts val="0"/>
              </a:spcBef>
              <a:spcAft>
                <a:spcPts val="0"/>
              </a:spcAft>
              <a:buClr>
                <a:srgbClr val="222222"/>
              </a:buClr>
              <a:buSzPts val="1500"/>
              <a:buFont typeface="Arial"/>
              <a:buChar char="●"/>
            </a:pPr>
            <a:r>
              <a:rPr lang="en-US" sz="1500">
                <a:solidFill>
                  <a:srgbClr val="222222"/>
                </a:solidFill>
                <a:highlight>
                  <a:srgbClr val="FFFFFF"/>
                </a:highlight>
                <a:latin typeface="Arial"/>
                <a:ea typeface="Arial"/>
                <a:cs typeface="Arial"/>
                <a:sym typeface="Arial"/>
              </a:rPr>
              <a:t>It must be </a:t>
            </a:r>
            <a:r>
              <a:rPr lang="en-US" sz="1500" b="1">
                <a:solidFill>
                  <a:srgbClr val="222222"/>
                </a:solidFill>
                <a:highlight>
                  <a:srgbClr val="FFFFFF"/>
                </a:highlight>
                <a:latin typeface="Arial"/>
                <a:ea typeface="Arial"/>
                <a:cs typeface="Arial"/>
                <a:sym typeface="Arial"/>
              </a:rPr>
              <a:t>new and under warranty</a:t>
            </a:r>
            <a:r>
              <a:rPr lang="en-US" sz="1500">
                <a:solidFill>
                  <a:srgbClr val="222222"/>
                </a:solidFill>
                <a:highlight>
                  <a:srgbClr val="FFFFFF"/>
                </a:highlight>
                <a:latin typeface="Arial"/>
                <a:ea typeface="Arial"/>
                <a:cs typeface="Arial"/>
                <a:sym typeface="Arial"/>
              </a:rPr>
              <a:t>.</a:t>
            </a:r>
            <a:endParaRPr sz="1500">
              <a:solidFill>
                <a:srgbClr val="222222"/>
              </a:solidFill>
              <a:highlight>
                <a:srgbClr val="FFFFFF"/>
              </a:highlight>
              <a:latin typeface="Arial"/>
              <a:ea typeface="Arial"/>
              <a:cs typeface="Arial"/>
              <a:sym typeface="Arial"/>
            </a:endParaRPr>
          </a:p>
          <a:p>
            <a:pPr marL="749300" lvl="0" indent="-323850">
              <a:lnSpc>
                <a:spcPct val="145450"/>
              </a:lnSpc>
              <a:spcBef>
                <a:spcPts val="0"/>
              </a:spcBef>
              <a:spcAft>
                <a:spcPts val="0"/>
              </a:spcAft>
              <a:buClr>
                <a:srgbClr val="222222"/>
              </a:buClr>
              <a:buSzPts val="1500"/>
              <a:buFont typeface="Arial"/>
              <a:buChar char="●"/>
            </a:pPr>
            <a:r>
              <a:rPr lang="en-US" sz="1500">
                <a:solidFill>
                  <a:srgbClr val="222222"/>
                </a:solidFill>
                <a:highlight>
                  <a:srgbClr val="FFFFFF"/>
                </a:highlight>
                <a:latin typeface="Arial"/>
                <a:ea typeface="Arial"/>
                <a:cs typeface="Arial"/>
                <a:sym typeface="Arial"/>
              </a:rPr>
              <a:t>It must weigh under 12,000 lbs.</a:t>
            </a:r>
            <a:endParaRPr sz="1500">
              <a:solidFill>
                <a:srgbClr val="222222"/>
              </a:solidFill>
              <a:highlight>
                <a:srgbClr val="FFFFFF"/>
              </a:highlight>
              <a:latin typeface="Arial"/>
              <a:ea typeface="Arial"/>
              <a:cs typeface="Arial"/>
              <a:sym typeface="Arial"/>
            </a:endParaRPr>
          </a:p>
          <a:p>
            <a:pPr marL="749300" lvl="0" indent="-323850">
              <a:lnSpc>
                <a:spcPct val="145450"/>
              </a:lnSpc>
              <a:spcBef>
                <a:spcPts val="0"/>
              </a:spcBef>
              <a:spcAft>
                <a:spcPts val="0"/>
              </a:spcAft>
              <a:buClr>
                <a:srgbClr val="222222"/>
              </a:buClr>
              <a:buSzPts val="1500"/>
              <a:buFont typeface="Arial"/>
              <a:buChar char="●"/>
            </a:pPr>
            <a:r>
              <a:rPr lang="en-US" sz="1500">
                <a:solidFill>
                  <a:srgbClr val="222222"/>
                </a:solidFill>
                <a:highlight>
                  <a:srgbClr val="FFFFFF"/>
                </a:highlight>
                <a:latin typeface="Arial"/>
                <a:ea typeface="Arial"/>
                <a:cs typeface="Arial"/>
                <a:sym typeface="Arial"/>
              </a:rPr>
              <a:t>The defect must "</a:t>
            </a:r>
            <a:r>
              <a:rPr lang="en-US" sz="1500">
                <a:solidFill>
                  <a:srgbClr val="006699"/>
                </a:solidFill>
                <a:highlight>
                  <a:srgbClr val="FFFFFF"/>
                </a:highlight>
                <a:uFill>
                  <a:noFill/>
                </a:uFill>
                <a:latin typeface="Arial"/>
                <a:ea typeface="Arial"/>
                <a:cs typeface="Arial"/>
                <a:sym typeface="Arial"/>
                <a:hlinkClick r:id="rId3"/>
              </a:rPr>
              <a:t>substantially impair the use, market value, or safety of the vehicle</a:t>
            </a:r>
            <a:r>
              <a:rPr lang="en-US" sz="1500">
                <a:solidFill>
                  <a:srgbClr val="222222"/>
                </a:solidFill>
                <a:highlight>
                  <a:srgbClr val="FFFFFF"/>
                </a:highlight>
                <a:latin typeface="Arial"/>
                <a:ea typeface="Arial"/>
                <a:cs typeface="Arial"/>
                <a:sym typeface="Arial"/>
              </a:rPr>
              <a:t>."</a:t>
            </a:r>
            <a:endParaRPr sz="1500">
              <a:solidFill>
                <a:srgbClr val="222222"/>
              </a:solidFill>
              <a:highlight>
                <a:srgbClr val="FFFFFF"/>
              </a:highlight>
              <a:latin typeface="Arial"/>
              <a:ea typeface="Arial"/>
              <a:cs typeface="Arial"/>
              <a:sym typeface="Arial"/>
            </a:endParaRPr>
          </a:p>
          <a:p>
            <a:pPr marL="749300" lvl="0" indent="-323850">
              <a:lnSpc>
                <a:spcPct val="145450"/>
              </a:lnSpc>
              <a:spcBef>
                <a:spcPts val="0"/>
              </a:spcBef>
              <a:spcAft>
                <a:spcPts val="0"/>
              </a:spcAft>
              <a:buClr>
                <a:srgbClr val="222222"/>
              </a:buClr>
              <a:buSzPts val="1500"/>
              <a:buFont typeface="Arial"/>
              <a:buChar char="●"/>
            </a:pPr>
            <a:r>
              <a:rPr lang="en-US" sz="1500">
                <a:solidFill>
                  <a:srgbClr val="222222"/>
                </a:solidFill>
                <a:highlight>
                  <a:srgbClr val="FFFFFF"/>
                </a:highlight>
                <a:latin typeface="Arial"/>
                <a:ea typeface="Arial"/>
                <a:cs typeface="Arial"/>
                <a:sym typeface="Arial"/>
              </a:rPr>
              <a:t>The manufacturer must have </a:t>
            </a:r>
            <a:r>
              <a:rPr lang="en-US" sz="1500">
                <a:solidFill>
                  <a:srgbClr val="006699"/>
                </a:solidFill>
                <a:highlight>
                  <a:srgbClr val="FFFFFF"/>
                </a:highlight>
                <a:uFill>
                  <a:noFill/>
                </a:uFill>
                <a:latin typeface="Arial"/>
                <a:ea typeface="Arial"/>
                <a:cs typeface="Arial"/>
                <a:sym typeface="Arial"/>
                <a:hlinkClick r:id="rId3"/>
              </a:rPr>
              <a:t>tried to resolve the defect</a:t>
            </a:r>
            <a:r>
              <a:rPr lang="en-US" sz="1500">
                <a:solidFill>
                  <a:srgbClr val="222222"/>
                </a:solidFill>
                <a:highlight>
                  <a:srgbClr val="FFFFFF"/>
                </a:highlight>
                <a:latin typeface="Arial"/>
                <a:ea typeface="Arial"/>
                <a:cs typeface="Arial"/>
                <a:sym typeface="Arial"/>
              </a:rPr>
              <a:t> at least 4 times </a:t>
            </a:r>
            <a:r>
              <a:rPr lang="en-US" sz="1500" b="1" u="sng">
                <a:solidFill>
                  <a:srgbClr val="222222"/>
                </a:solidFill>
                <a:highlight>
                  <a:srgbClr val="FFFFFF"/>
                </a:highlight>
                <a:latin typeface="Arial"/>
                <a:ea typeface="Arial"/>
                <a:cs typeface="Arial"/>
                <a:sym typeface="Arial"/>
              </a:rPr>
              <a:t>OR</a:t>
            </a:r>
            <a:r>
              <a:rPr lang="en-US" sz="1500">
                <a:solidFill>
                  <a:srgbClr val="222222"/>
                </a:solidFill>
                <a:highlight>
                  <a:srgbClr val="FFFFFF"/>
                </a:highlight>
                <a:latin typeface="Arial"/>
                <a:ea typeface="Arial"/>
                <a:cs typeface="Arial"/>
                <a:sym typeface="Arial"/>
              </a:rPr>
              <a:t> the buyer must have been unable to use the vehicle a total of 30 days, whichever comes first, during the first 12 months of the warranty.</a:t>
            </a:r>
            <a:endParaRPr sz="1500">
              <a:solidFill>
                <a:srgbClr val="222222"/>
              </a:solidFill>
              <a:highlight>
                <a:srgbClr val="FFFFFF"/>
              </a:highlight>
              <a:latin typeface="Arial"/>
              <a:ea typeface="Arial"/>
              <a:cs typeface="Arial"/>
              <a:sym typeface="Arial"/>
            </a:endParaRPr>
          </a:p>
          <a:p>
            <a:pPr marL="749300" lvl="0" indent="-323850">
              <a:lnSpc>
                <a:spcPct val="145450"/>
              </a:lnSpc>
              <a:spcBef>
                <a:spcPts val="0"/>
              </a:spcBef>
              <a:spcAft>
                <a:spcPts val="0"/>
              </a:spcAft>
              <a:buClr>
                <a:srgbClr val="222222"/>
              </a:buClr>
              <a:buSzPts val="1500"/>
              <a:buFont typeface="Arial"/>
              <a:buChar char="●"/>
            </a:pPr>
            <a:r>
              <a:rPr lang="en-US" sz="1500">
                <a:solidFill>
                  <a:srgbClr val="222222"/>
                </a:solidFill>
                <a:highlight>
                  <a:srgbClr val="FFFFFF"/>
                </a:highlight>
                <a:latin typeface="Arial"/>
                <a:ea typeface="Arial"/>
                <a:cs typeface="Arial"/>
                <a:sym typeface="Arial"/>
              </a:rPr>
              <a:t>The defect must not be caused by owner neglect, abuse, or unauthorized vehicle modifications.</a:t>
            </a:r>
            <a:endParaRPr sz="1500">
              <a:solidFill>
                <a:srgbClr val="222222"/>
              </a:solidFill>
              <a:highlight>
                <a:srgbClr val="FFFFFF"/>
              </a:highlight>
              <a:latin typeface="Arial"/>
              <a:ea typeface="Arial"/>
              <a:cs typeface="Arial"/>
              <a:sym typeface="Arial"/>
            </a:endParaRPr>
          </a:p>
          <a:p>
            <a:pPr marL="749300" lvl="0" indent="-323850">
              <a:lnSpc>
                <a:spcPct val="145450"/>
              </a:lnSpc>
              <a:spcBef>
                <a:spcPts val="0"/>
              </a:spcBef>
              <a:spcAft>
                <a:spcPts val="0"/>
              </a:spcAft>
              <a:buClr>
                <a:srgbClr val="222222"/>
              </a:buClr>
              <a:buSzPts val="1500"/>
              <a:buFont typeface="Arial"/>
              <a:buChar char="●"/>
            </a:pPr>
            <a:r>
              <a:rPr lang="en-US" sz="1500">
                <a:solidFill>
                  <a:srgbClr val="222222"/>
                </a:solidFill>
                <a:highlight>
                  <a:srgbClr val="FFFFFF"/>
                </a:highlight>
                <a:latin typeface="Arial"/>
                <a:ea typeface="Arial"/>
                <a:cs typeface="Arial"/>
                <a:sym typeface="Arial"/>
              </a:rPr>
              <a:t>The buyer must adhere to the </a:t>
            </a:r>
            <a:r>
              <a:rPr lang="en-US" sz="1500">
                <a:solidFill>
                  <a:srgbClr val="006699"/>
                </a:solidFill>
                <a:highlight>
                  <a:srgbClr val="FFFFFF"/>
                </a:highlight>
                <a:uFill>
                  <a:noFill/>
                </a:uFill>
                <a:latin typeface="Arial"/>
                <a:ea typeface="Arial"/>
                <a:cs typeface="Arial"/>
                <a:sym typeface="Arial"/>
                <a:hlinkClick r:id="rId3"/>
              </a:rPr>
              <a:t>manufacturer's informal dispute settlement or arbitration procedure</a:t>
            </a:r>
            <a:r>
              <a:rPr lang="en-US" sz="1500">
                <a:solidFill>
                  <a:srgbClr val="222222"/>
                </a:solidFill>
                <a:highlight>
                  <a:srgbClr val="FFFFFF"/>
                </a:highlight>
                <a:latin typeface="Arial"/>
                <a:ea typeface="Arial"/>
                <a:cs typeface="Arial"/>
                <a:sym typeface="Arial"/>
              </a:rPr>
              <a:t>, if there is one.</a:t>
            </a:r>
            <a:endParaRPr sz="1500">
              <a:solidFill>
                <a:srgbClr val="222222"/>
              </a:solidFill>
              <a:highlight>
                <a:srgbClr val="FFFFFF"/>
              </a:highlight>
              <a:latin typeface="Arial"/>
              <a:ea typeface="Arial"/>
              <a:cs typeface="Arial"/>
              <a:sym typeface="Arial"/>
            </a:endParaRPr>
          </a:p>
          <a:p>
            <a:pPr marL="1498600" lvl="1" indent="-323850">
              <a:lnSpc>
                <a:spcPct val="145450"/>
              </a:lnSpc>
              <a:spcBef>
                <a:spcPts val="0"/>
              </a:spcBef>
              <a:spcAft>
                <a:spcPts val="0"/>
              </a:spcAft>
              <a:buClr>
                <a:srgbClr val="222222"/>
              </a:buClr>
              <a:buSzPts val="1500"/>
              <a:buFont typeface="Arial"/>
              <a:buChar char="○"/>
            </a:pPr>
            <a:r>
              <a:rPr lang="en-US" sz="1500">
                <a:solidFill>
                  <a:srgbClr val="222222"/>
                </a:solidFill>
                <a:highlight>
                  <a:srgbClr val="FFFFFF"/>
                </a:highlight>
                <a:latin typeface="Arial"/>
                <a:ea typeface="Arial"/>
                <a:cs typeface="Arial"/>
                <a:sym typeface="Arial"/>
              </a:rPr>
              <a:t>Many manufacturers use the </a:t>
            </a:r>
            <a:r>
              <a:rPr lang="en-US" sz="1500">
                <a:solidFill>
                  <a:srgbClr val="006699"/>
                </a:solidFill>
                <a:highlight>
                  <a:srgbClr val="FFFFFF"/>
                </a:highlight>
                <a:uFill>
                  <a:noFill/>
                </a:uFill>
                <a:latin typeface="Arial"/>
                <a:ea typeface="Arial"/>
                <a:cs typeface="Arial"/>
                <a:sym typeface="Arial"/>
                <a:hlinkClick r:id="rId4"/>
              </a:rPr>
              <a:t>Better Business Bureau Auto Line</a:t>
            </a:r>
            <a:r>
              <a:rPr lang="en-US" sz="1500">
                <a:solidFill>
                  <a:srgbClr val="222222"/>
                </a:solidFill>
                <a:highlight>
                  <a:srgbClr val="FFFFFF"/>
                </a:highlight>
                <a:latin typeface="Arial"/>
                <a:ea typeface="Arial"/>
                <a:cs typeface="Arial"/>
                <a:sym typeface="Arial"/>
              </a:rPr>
              <a:t> as an informal dispute settlement service. Contact your vehicle's manufacturer or refer to your owner's manual for details.</a:t>
            </a:r>
            <a:endParaRPr sz="1500">
              <a:solidFill>
                <a:srgbClr val="222222"/>
              </a:solidFill>
              <a:highlight>
                <a:srgbClr val="FFFFFF"/>
              </a:highlight>
              <a:latin typeface="Arial"/>
              <a:ea typeface="Arial"/>
              <a:cs typeface="Arial"/>
              <a:sym typeface="Arial"/>
            </a:endParaRPr>
          </a:p>
          <a:p>
            <a:pPr marL="365760" lvl="0" indent="-147573">
              <a:spcBef>
                <a:spcPts val="2000"/>
              </a:spcBef>
              <a:spcAft>
                <a:spcPts val="0"/>
              </a:spcAft>
              <a:buNone/>
            </a:pPr>
            <a:endParaRPr sz="1500"/>
          </a:p>
        </p:txBody>
      </p:sp>
      <p:sp>
        <p:nvSpPr>
          <p:cNvPr id="204" name="Shape 204"/>
          <p:cNvSpPr txBox="1">
            <a:spLocks noGrp="1"/>
          </p:cNvSpPr>
          <p:nvPr>
            <p:ph type="title"/>
          </p:nvPr>
        </p:nvSpPr>
        <p:spPr>
          <a:xfrm>
            <a:off x="457200" y="355324"/>
            <a:ext cx="8229600" cy="607500"/>
          </a:xfrm>
          <a:prstGeom prst="rect">
            <a:avLst/>
          </a:prstGeom>
        </p:spPr>
        <p:txBody>
          <a:bodyPr spcFirstLastPara="1" wrap="square" lIns="91425" tIns="91425" rIns="91425" bIns="91425" anchor="ctr" anchorCtr="0">
            <a:noAutofit/>
          </a:bodyPr>
          <a:lstStyle/>
          <a:p>
            <a:pPr marL="0" lvl="0" indent="0">
              <a:lnSpc>
                <a:spcPct val="112500"/>
              </a:lnSpc>
              <a:spcBef>
                <a:spcPts val="2200"/>
              </a:spcBef>
              <a:spcAft>
                <a:spcPts val="0"/>
              </a:spcAft>
              <a:buClr>
                <a:schemeClr val="dk1"/>
              </a:buClr>
              <a:buSzPts val="1100"/>
              <a:buFont typeface="Arial"/>
              <a:buNone/>
            </a:pPr>
            <a:r>
              <a:rPr lang="en-US" sz="2500" b="0">
                <a:solidFill>
                  <a:srgbClr val="1D4681"/>
                </a:solidFill>
                <a:highlight>
                  <a:srgbClr val="FFFFFF"/>
                </a:highlight>
                <a:latin typeface="Trebuchet MS"/>
                <a:ea typeface="Trebuchet MS"/>
                <a:cs typeface="Trebuchet MS"/>
                <a:sym typeface="Trebuchet MS"/>
              </a:rPr>
              <a:t>Protections Under the </a:t>
            </a:r>
            <a:r>
              <a:rPr lang="en-US" sz="2500" u="sng">
                <a:solidFill>
                  <a:srgbClr val="1D4681"/>
                </a:solidFill>
                <a:highlight>
                  <a:srgbClr val="FFFFFF"/>
                </a:highlight>
                <a:latin typeface="Merienda"/>
                <a:ea typeface="Merienda"/>
                <a:cs typeface="Merienda"/>
                <a:sym typeface="Merienda"/>
              </a:rPr>
              <a:t>Utah</a:t>
            </a:r>
            <a:r>
              <a:rPr lang="en-US" sz="2500" b="0">
                <a:solidFill>
                  <a:srgbClr val="1D4681"/>
                </a:solidFill>
                <a:highlight>
                  <a:srgbClr val="FFFFFF"/>
                </a:highlight>
                <a:latin typeface="Trebuchet MS"/>
                <a:ea typeface="Trebuchet MS"/>
                <a:cs typeface="Trebuchet MS"/>
                <a:sym typeface="Trebuchet MS"/>
              </a:rPr>
              <a:t> Lemon Law</a:t>
            </a:r>
            <a:endParaRPr sz="2500" b="0">
              <a:solidFill>
                <a:srgbClr val="1D4681"/>
              </a:solidFill>
              <a:highlight>
                <a:srgbClr val="FFFFFF"/>
              </a:highlight>
              <a:latin typeface="Trebuchet MS"/>
              <a:ea typeface="Trebuchet MS"/>
              <a:cs typeface="Trebuchet MS"/>
              <a:sym typeface="Trebuchet MS"/>
            </a:endParaRPr>
          </a:p>
          <a:p>
            <a:pPr marL="0" lvl="0" indent="0">
              <a:spcBef>
                <a:spcPts val="900"/>
              </a:spcBef>
              <a:spcAft>
                <a:spcPts val="0"/>
              </a:spcAft>
              <a:buNone/>
            </a:pPr>
            <a:endParaRPr b="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Consumer Protection Agencies</a:t>
            </a:r>
            <a:endParaRPr/>
          </a:p>
        </p:txBody>
      </p:sp>
      <p:sp>
        <p:nvSpPr>
          <p:cNvPr id="210" name="Shape 210"/>
          <p:cNvSpPr txBox="1"/>
          <p:nvPr/>
        </p:nvSpPr>
        <p:spPr>
          <a:xfrm>
            <a:off x="689250" y="1266725"/>
            <a:ext cx="7998900" cy="5084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a:solidFill>
                  <a:srgbClr val="9900FF"/>
                </a:solidFill>
                <a:latin typeface="Cambria"/>
                <a:ea typeface="Cambria"/>
                <a:cs typeface="Cambria"/>
                <a:sym typeface="Cambria"/>
              </a:rPr>
              <a:t>Group 1. FDA</a:t>
            </a:r>
            <a:endParaRPr sz="3000">
              <a:solidFill>
                <a:srgbClr val="9900FF"/>
              </a:solidFill>
              <a:latin typeface="Cambria"/>
              <a:ea typeface="Cambria"/>
              <a:cs typeface="Cambria"/>
              <a:sym typeface="Cambria"/>
            </a:endParaRPr>
          </a:p>
          <a:p>
            <a:pPr marL="0" lvl="0" indent="0">
              <a:spcBef>
                <a:spcPts val="0"/>
              </a:spcBef>
              <a:spcAft>
                <a:spcPts val="0"/>
              </a:spcAft>
              <a:buNone/>
            </a:pPr>
            <a:r>
              <a:rPr lang="en-US" sz="3000">
                <a:solidFill>
                  <a:srgbClr val="9900FF"/>
                </a:solidFill>
                <a:latin typeface="Cambria"/>
                <a:ea typeface="Cambria"/>
                <a:cs typeface="Cambria"/>
                <a:sym typeface="Cambria"/>
              </a:rPr>
              <a:t>Group 2. BBB</a:t>
            </a:r>
            <a:endParaRPr sz="3000">
              <a:solidFill>
                <a:srgbClr val="9900FF"/>
              </a:solidFill>
              <a:latin typeface="Cambria"/>
              <a:ea typeface="Cambria"/>
              <a:cs typeface="Cambria"/>
              <a:sym typeface="Cambria"/>
            </a:endParaRPr>
          </a:p>
          <a:p>
            <a:pPr marL="0" lvl="0" indent="0">
              <a:spcBef>
                <a:spcPts val="0"/>
              </a:spcBef>
              <a:spcAft>
                <a:spcPts val="0"/>
              </a:spcAft>
              <a:buNone/>
            </a:pPr>
            <a:r>
              <a:rPr lang="en-US" sz="3000">
                <a:solidFill>
                  <a:srgbClr val="9900FF"/>
                </a:solidFill>
                <a:latin typeface="Cambria"/>
                <a:ea typeface="Cambria"/>
                <a:cs typeface="Cambria"/>
                <a:sym typeface="Cambria"/>
              </a:rPr>
              <a:t>Group 3. FTC</a:t>
            </a:r>
            <a:endParaRPr sz="3000">
              <a:solidFill>
                <a:srgbClr val="9900FF"/>
              </a:solidFill>
              <a:latin typeface="Cambria"/>
              <a:ea typeface="Cambria"/>
              <a:cs typeface="Cambria"/>
              <a:sym typeface="Cambria"/>
            </a:endParaRPr>
          </a:p>
          <a:p>
            <a:pPr marL="0" lvl="0" indent="0" rtl="0">
              <a:spcBef>
                <a:spcPts val="0"/>
              </a:spcBef>
              <a:spcAft>
                <a:spcPts val="0"/>
              </a:spcAft>
              <a:buNone/>
            </a:pPr>
            <a:r>
              <a:rPr lang="en-US" sz="3000">
                <a:solidFill>
                  <a:srgbClr val="9900FF"/>
                </a:solidFill>
                <a:latin typeface="Cambria"/>
                <a:ea typeface="Cambria"/>
                <a:cs typeface="Cambria"/>
                <a:sym typeface="Cambria"/>
              </a:rPr>
              <a:t>Group 4. USDA</a:t>
            </a:r>
            <a:endParaRPr sz="3000">
              <a:solidFill>
                <a:srgbClr val="9900FF"/>
              </a:solidFill>
              <a:latin typeface="Cambria"/>
              <a:ea typeface="Cambria"/>
              <a:cs typeface="Cambria"/>
              <a:sym typeface="Cambria"/>
            </a:endParaRPr>
          </a:p>
          <a:p>
            <a:pPr marL="0" lvl="0" indent="0" rtl="0">
              <a:spcBef>
                <a:spcPts val="0"/>
              </a:spcBef>
              <a:spcAft>
                <a:spcPts val="0"/>
              </a:spcAft>
              <a:buNone/>
            </a:pPr>
            <a:r>
              <a:rPr lang="en-US" sz="3000">
                <a:solidFill>
                  <a:srgbClr val="9900FF"/>
                </a:solidFill>
                <a:latin typeface="Cambria"/>
                <a:ea typeface="Cambria"/>
                <a:cs typeface="Cambria"/>
                <a:sym typeface="Cambria"/>
              </a:rPr>
              <a:t>Group 5. CPSC</a:t>
            </a:r>
            <a:endParaRPr sz="3000">
              <a:solidFill>
                <a:srgbClr val="9900FF"/>
              </a:solidFill>
              <a:latin typeface="Cambria"/>
              <a:ea typeface="Cambria"/>
              <a:cs typeface="Cambria"/>
              <a:sym typeface="Cambria"/>
            </a:endParaRPr>
          </a:p>
          <a:p>
            <a:pPr marL="0" lvl="0" indent="0" rtl="0">
              <a:spcBef>
                <a:spcPts val="0"/>
              </a:spcBef>
              <a:spcAft>
                <a:spcPts val="0"/>
              </a:spcAft>
              <a:buNone/>
            </a:pPr>
            <a:endParaRPr sz="1200">
              <a:solidFill>
                <a:srgbClr val="9900FF"/>
              </a:solidFill>
              <a:latin typeface="Cambria"/>
              <a:ea typeface="Cambria"/>
              <a:cs typeface="Cambria"/>
              <a:sym typeface="Cambria"/>
            </a:endParaRPr>
          </a:p>
          <a:p>
            <a:pPr marL="457200" lvl="0" indent="-457200" rtl="0">
              <a:lnSpc>
                <a:spcPct val="115000"/>
              </a:lnSpc>
              <a:spcBef>
                <a:spcPts val="0"/>
              </a:spcBef>
              <a:spcAft>
                <a:spcPts val="0"/>
              </a:spcAft>
              <a:buClr>
                <a:srgbClr val="BF9000"/>
              </a:buClr>
              <a:buSzPts val="3600"/>
              <a:buChar char="●"/>
            </a:pPr>
            <a:r>
              <a:rPr lang="en-US" sz="3600" b="1">
                <a:solidFill>
                  <a:srgbClr val="BF9000"/>
                </a:solidFill>
              </a:rPr>
              <a:t>Now YOU get to be the expert</a:t>
            </a:r>
            <a:endParaRPr sz="3600" b="1">
              <a:solidFill>
                <a:srgbClr val="BF9000"/>
              </a:solidFill>
            </a:endParaRPr>
          </a:p>
          <a:p>
            <a:pPr marL="457200" lvl="0" indent="-457200" rtl="0">
              <a:lnSpc>
                <a:spcPct val="115000"/>
              </a:lnSpc>
              <a:spcBef>
                <a:spcPts val="0"/>
              </a:spcBef>
              <a:spcAft>
                <a:spcPts val="0"/>
              </a:spcAft>
              <a:buClr>
                <a:srgbClr val="BF9000"/>
              </a:buClr>
              <a:buSzPts val="3600"/>
              <a:buChar char="●"/>
            </a:pPr>
            <a:r>
              <a:rPr lang="en-US" sz="3600" b="1">
                <a:solidFill>
                  <a:srgbClr val="BF9000"/>
                </a:solidFill>
              </a:rPr>
              <a:t>Google Slides</a:t>
            </a:r>
            <a:endParaRPr sz="3600" b="1">
              <a:solidFill>
                <a:srgbClr val="BF9000"/>
              </a:solidFill>
            </a:endParaRPr>
          </a:p>
          <a:p>
            <a:pPr marL="0" lvl="0" indent="0">
              <a:spcBef>
                <a:spcPts val="1600"/>
              </a:spcBef>
              <a:spcAft>
                <a:spcPts val="0"/>
              </a:spcAft>
              <a:buClr>
                <a:schemeClr val="dk1"/>
              </a:buClr>
              <a:buSzPts val="1100"/>
              <a:buFont typeface="Arial"/>
              <a:buNone/>
            </a:pPr>
            <a:r>
              <a:rPr lang="en-US" sz="3600" b="1">
                <a:solidFill>
                  <a:srgbClr val="BF9000"/>
                </a:solidFill>
              </a:rPr>
              <a:t>create a one slide “poster” </a:t>
            </a:r>
            <a:endParaRPr sz="3600" b="1">
              <a:solidFill>
                <a:srgbClr val="BF9000"/>
              </a:solidFill>
            </a:endParaRPr>
          </a:p>
          <a:p>
            <a:pPr marL="0" lvl="0" indent="0">
              <a:spcBef>
                <a:spcPts val="0"/>
              </a:spcBef>
              <a:spcAft>
                <a:spcPts val="0"/>
              </a:spcAft>
              <a:buClr>
                <a:schemeClr val="dk1"/>
              </a:buClr>
              <a:buSzPts val="1100"/>
              <a:buFont typeface="Arial"/>
              <a:buNone/>
            </a:pPr>
            <a:r>
              <a:rPr lang="en-US" sz="1500" b="1">
                <a:solidFill>
                  <a:srgbClr val="BF9000"/>
                </a:solidFill>
              </a:rPr>
              <a:t>3 computers/group</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title="agency "/>
          <p:cNvSpPr txBox="1"/>
          <p:nvPr/>
        </p:nvSpPr>
        <p:spPr>
          <a:xfrm>
            <a:off x="18575" y="0"/>
            <a:ext cx="9144000" cy="6858000"/>
          </a:xfrm>
          <a:prstGeom prst="rect">
            <a:avLst/>
          </a:prstGeom>
          <a:solidFill>
            <a:srgbClr val="52B3F3">
              <a:alpha val="53850"/>
            </a:srgbClr>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216" name="Shape 216" title="cow"/>
          <p:cNvPicPr preferRelativeResize="0"/>
          <p:nvPr/>
        </p:nvPicPr>
        <p:blipFill>
          <a:blip r:embed="rId3">
            <a:alphaModFix amt="52000"/>
          </a:blip>
          <a:stretch>
            <a:fillRect/>
          </a:stretch>
        </p:blipFill>
        <p:spPr>
          <a:xfrm>
            <a:off x="285750" y="2620575"/>
            <a:ext cx="5305259" cy="4208850"/>
          </a:xfrm>
          <a:prstGeom prst="rect">
            <a:avLst/>
          </a:prstGeom>
          <a:noFill/>
          <a:ln>
            <a:noFill/>
          </a:ln>
        </p:spPr>
      </p:pic>
      <p:sp>
        <p:nvSpPr>
          <p:cNvPr id="217" name="Shape 217"/>
          <p:cNvSpPr txBox="1">
            <a:spLocks noGrp="1"/>
          </p:cNvSpPr>
          <p:nvPr>
            <p:ph type="title"/>
          </p:nvPr>
        </p:nvSpPr>
        <p:spPr>
          <a:xfrm>
            <a:off x="311700" y="223029"/>
            <a:ext cx="8520600" cy="1133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US" sz="7000">
                <a:solidFill>
                  <a:srgbClr val="E69138"/>
                </a:solidFill>
                <a:latin typeface="Bangers"/>
                <a:ea typeface="Bangers"/>
                <a:cs typeface="Bangers"/>
                <a:sym typeface="Bangers"/>
              </a:rPr>
              <a:t>(Agency Name in Full)</a:t>
            </a:r>
            <a:endParaRPr sz="7000">
              <a:solidFill>
                <a:srgbClr val="E69138"/>
              </a:solidFill>
              <a:latin typeface="Bangers"/>
              <a:ea typeface="Bangers"/>
              <a:cs typeface="Bangers"/>
              <a:sym typeface="Bangers"/>
            </a:endParaRPr>
          </a:p>
        </p:txBody>
      </p:sp>
      <p:cxnSp>
        <p:nvCxnSpPr>
          <p:cNvPr id="218" name="Shape 218" title="agency "/>
          <p:cNvCxnSpPr/>
          <p:nvPr/>
        </p:nvCxnSpPr>
        <p:spPr>
          <a:xfrm>
            <a:off x="18575" y="1375325"/>
            <a:ext cx="9162600" cy="18600"/>
          </a:xfrm>
          <a:prstGeom prst="straightConnector1">
            <a:avLst/>
          </a:prstGeom>
          <a:noFill/>
          <a:ln w="76200" cap="flat" cmpd="sng">
            <a:solidFill>
              <a:srgbClr val="FFD966"/>
            </a:solidFill>
            <a:prstDash val="solid"/>
            <a:round/>
            <a:headEnd type="none" w="med" len="med"/>
            <a:tailEnd type="none" w="med" len="med"/>
          </a:ln>
        </p:spPr>
      </p:cxnSp>
      <p:sp>
        <p:nvSpPr>
          <p:cNvPr id="219" name="Shape 219"/>
          <p:cNvSpPr txBox="1"/>
          <p:nvPr/>
        </p:nvSpPr>
        <p:spPr>
          <a:xfrm>
            <a:off x="37225" y="1561175"/>
            <a:ext cx="9144000" cy="113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3500" i="1">
                <a:solidFill>
                  <a:srgbClr val="741B47"/>
                </a:solidFill>
                <a:latin typeface="Impact"/>
                <a:ea typeface="Impact"/>
                <a:cs typeface="Impact"/>
                <a:sym typeface="Impact"/>
              </a:rPr>
              <a:t>Were you wronged? Let [Agency Name] help!</a:t>
            </a:r>
            <a:endParaRPr sz="3500" i="1">
              <a:solidFill>
                <a:srgbClr val="741B47"/>
              </a:solidFill>
              <a:latin typeface="Impact"/>
              <a:ea typeface="Impact"/>
              <a:cs typeface="Impact"/>
              <a:sym typeface="Impact"/>
            </a:endParaRPr>
          </a:p>
          <a:p>
            <a:pPr marL="0" lvl="0" indent="0">
              <a:spcBef>
                <a:spcPts val="0"/>
              </a:spcBef>
              <a:spcAft>
                <a:spcPts val="0"/>
              </a:spcAft>
              <a:buNone/>
            </a:pPr>
            <a:endParaRPr/>
          </a:p>
        </p:txBody>
      </p:sp>
      <p:sp>
        <p:nvSpPr>
          <p:cNvPr id="220" name="Shape 220"/>
          <p:cNvSpPr/>
          <p:nvPr/>
        </p:nvSpPr>
        <p:spPr>
          <a:xfrm>
            <a:off x="3452700" y="3113063"/>
            <a:ext cx="5152500" cy="14868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US" sz="2800" dirty="0">
                <a:latin typeface="Bitter"/>
                <a:ea typeface="Bitter"/>
                <a:cs typeface="Bitter"/>
                <a:sym typeface="Bitter"/>
              </a:rPr>
              <a:t>did you know their website is found at </a:t>
            </a:r>
            <a:r>
              <a:rPr lang="en-US" sz="2800" u="sng" dirty="0" smtClean="0">
                <a:solidFill>
                  <a:schemeClr val="hlink"/>
                </a:solidFill>
                <a:latin typeface="Bitter"/>
                <a:ea typeface="Bitter"/>
                <a:cs typeface="Bitter"/>
                <a:sym typeface="Bitter"/>
                <a:hlinkClick r:id="rId4"/>
              </a:rPr>
              <a:t>Ms. Brown </a:t>
            </a:r>
            <a:r>
              <a:rPr lang="en-US" sz="2800" dirty="0" smtClean="0">
                <a:latin typeface="Bitter"/>
                <a:ea typeface="Bitter"/>
                <a:cs typeface="Bitter"/>
                <a:sym typeface="Bitter"/>
              </a:rPr>
              <a:t> </a:t>
            </a:r>
            <a:r>
              <a:rPr lang="en-US" sz="2800" dirty="0">
                <a:latin typeface="Bitter"/>
                <a:ea typeface="Bitter"/>
                <a:cs typeface="Bitter"/>
                <a:sym typeface="Bitter"/>
              </a:rPr>
              <a:t>?</a:t>
            </a:r>
            <a:endParaRPr sz="2800" dirty="0">
              <a:latin typeface="Bitter"/>
              <a:ea typeface="Bitter"/>
              <a:cs typeface="Bitter"/>
              <a:sym typeface="Bitter"/>
            </a:endParaRPr>
          </a:p>
        </p:txBody>
      </p:sp>
      <p:sp>
        <p:nvSpPr>
          <p:cNvPr id="221" name="Shape 221"/>
          <p:cNvSpPr txBox="1"/>
          <p:nvPr/>
        </p:nvSpPr>
        <p:spPr>
          <a:xfrm>
            <a:off x="285750" y="5018050"/>
            <a:ext cx="4404600" cy="1635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500">
                <a:solidFill>
                  <a:schemeClr val="dk1"/>
                </a:solidFill>
                <a:highlight>
                  <a:srgbClr val="FFFFFF"/>
                </a:highlight>
                <a:latin typeface="Impact"/>
                <a:ea typeface="Impact"/>
                <a:cs typeface="Impact"/>
                <a:sym typeface="Impact"/>
              </a:rPr>
              <a:t>Facts about the Agency: they are really awesome!</a:t>
            </a:r>
            <a:endParaRPr sz="2500">
              <a:solidFill>
                <a:schemeClr val="dk1"/>
              </a:solidFill>
              <a:highlight>
                <a:srgbClr val="FFFFFF"/>
              </a:highlight>
              <a:latin typeface="Impact"/>
              <a:ea typeface="Impact"/>
              <a:cs typeface="Impact"/>
              <a:sym typeface="Impact"/>
            </a:endParaRPr>
          </a:p>
          <a:p>
            <a:pPr marL="0" lvl="0" indent="0">
              <a:spcBef>
                <a:spcPts val="0"/>
              </a:spcBef>
              <a:spcAft>
                <a:spcPts val="0"/>
              </a:spcAft>
              <a:buNone/>
            </a:pPr>
            <a:r>
              <a:rPr lang="en-US">
                <a:solidFill>
                  <a:schemeClr val="dk1"/>
                </a:solidFill>
                <a:highlight>
                  <a:srgbClr val="FFFFFF"/>
                </a:highlight>
              </a:rPr>
              <a:t>they are super cool too</a:t>
            </a:r>
            <a:endParaRPr>
              <a:solidFill>
                <a:schemeClr val="dk1"/>
              </a:solidFill>
              <a:highlight>
                <a:srgbClr val="FFFFFF"/>
              </a:highlight>
            </a:endParaRPr>
          </a:p>
          <a:p>
            <a:pPr marL="0" lvl="0" indent="0">
              <a:spcBef>
                <a:spcPts val="0"/>
              </a:spcBef>
              <a:spcAft>
                <a:spcPts val="0"/>
              </a:spcAft>
              <a:buNone/>
            </a:pPr>
            <a:r>
              <a:rPr lang="en-US">
                <a:solidFill>
                  <a:schemeClr val="dk1"/>
                </a:solidFill>
                <a:highlight>
                  <a:srgbClr val="FFFFFF"/>
                </a:highlight>
              </a:rPr>
              <a:t>they help a lot of people each year</a:t>
            </a:r>
            <a:endParaRPr>
              <a:solidFill>
                <a:schemeClr val="dk1"/>
              </a:solidFill>
              <a:highlight>
                <a:srgbClr val="FFFFFF"/>
              </a:highlight>
            </a:endParaRPr>
          </a:p>
          <a:p>
            <a:pPr marL="0" lvl="0" indent="0">
              <a:spcBef>
                <a:spcPts val="0"/>
              </a:spcBef>
              <a:spcAft>
                <a:spcPts val="0"/>
              </a:spcAft>
              <a:buClr>
                <a:schemeClr val="dk1"/>
              </a:buClr>
              <a:buSzPts val="1100"/>
              <a:buFont typeface="Arial"/>
              <a:buNone/>
            </a:pPr>
            <a:r>
              <a:rPr lang="en-US">
                <a:solidFill>
                  <a:schemeClr val="dk1"/>
                </a:solidFill>
                <a:highlight>
                  <a:srgbClr val="FFFFFF"/>
                </a:highlight>
              </a:rPr>
              <a:t>stat- stat- stat- stat- stat  </a:t>
            </a:r>
            <a:endParaRPr>
              <a:solidFill>
                <a:schemeClr val="dk1"/>
              </a:solidFill>
              <a:highlight>
                <a:srgbClr val="FFFFFF"/>
              </a:highlight>
            </a:endParaRPr>
          </a:p>
          <a:p>
            <a:pPr marL="0" lvl="0" indent="0">
              <a:spcBef>
                <a:spcPts val="0"/>
              </a:spcBef>
              <a:spcAft>
                <a:spcPts val="0"/>
              </a:spcAft>
              <a:buNone/>
            </a:pPr>
            <a:endParaRPr/>
          </a:p>
        </p:txBody>
      </p:sp>
      <p:sp>
        <p:nvSpPr>
          <p:cNvPr id="222" name="Shape 222"/>
          <p:cNvSpPr txBox="1"/>
          <p:nvPr/>
        </p:nvSpPr>
        <p:spPr>
          <a:xfrm>
            <a:off x="5835800" y="5110975"/>
            <a:ext cx="3141000" cy="1635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a:solidFill>
                  <a:srgbClr val="E69138"/>
                </a:solidFill>
                <a:highlight>
                  <a:srgbClr val="FFFFFF"/>
                </a:highlight>
                <a:latin typeface="Luckiest Guy"/>
                <a:ea typeface="Luckiest Guy"/>
                <a:cs typeface="Luckiest Guy"/>
                <a:sym typeface="Luckiest Guy"/>
              </a:rPr>
              <a:t>use this agency to help you be happier in life</a:t>
            </a:r>
            <a:endParaRPr sz="3000">
              <a:solidFill>
                <a:srgbClr val="E69138"/>
              </a:solidFill>
              <a:highlight>
                <a:srgbClr val="FFFFFF"/>
              </a:highlight>
              <a:latin typeface="Luckiest Guy"/>
              <a:ea typeface="Luckiest Guy"/>
              <a:cs typeface="Luckiest Guy"/>
              <a:sym typeface="Luckiest Guy"/>
            </a:endParaRPr>
          </a:p>
        </p:txBody>
      </p:sp>
      <p:sp>
        <p:nvSpPr>
          <p:cNvPr id="223" name="Shape 223"/>
          <p:cNvSpPr txBox="1"/>
          <p:nvPr/>
        </p:nvSpPr>
        <p:spPr>
          <a:xfrm>
            <a:off x="25" y="2193075"/>
            <a:ext cx="9144000" cy="501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3000">
                <a:highlight>
                  <a:srgbClr val="FFFFFF"/>
                </a:highlight>
                <a:latin typeface="Dancing Script"/>
                <a:ea typeface="Dancing Script"/>
                <a:cs typeface="Dancing Script"/>
                <a:sym typeface="Dancing Script"/>
              </a:rPr>
              <a:t>“Consumer quote about how awesome the agency is.”</a:t>
            </a:r>
            <a:endParaRPr sz="3000">
              <a:highlight>
                <a:srgbClr val="FFFFFF"/>
              </a:highlight>
              <a:latin typeface="Dancing Script"/>
              <a:ea typeface="Dancing Script"/>
              <a:cs typeface="Dancing Script"/>
              <a:sym typeface="Dancing Scrip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5000"/>
              <a:t>How to Complain</a:t>
            </a:r>
            <a:endParaRPr sz="5000"/>
          </a:p>
        </p:txBody>
      </p:sp>
      <p:sp>
        <p:nvSpPr>
          <p:cNvPr id="229" name="Shape 229"/>
          <p:cNvSpPr txBox="1"/>
          <p:nvPr/>
        </p:nvSpPr>
        <p:spPr>
          <a:xfrm>
            <a:off x="494275" y="1421025"/>
            <a:ext cx="7908300" cy="4596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5000">
                <a:solidFill>
                  <a:srgbClr val="1155CC"/>
                </a:solidFill>
                <a:latin typeface="Passion One"/>
                <a:ea typeface="Passion One"/>
                <a:cs typeface="Passion One"/>
                <a:sym typeface="Passion One"/>
              </a:rPr>
              <a:t>First, take up your issue with the company.</a:t>
            </a:r>
            <a:endParaRPr sz="5000">
              <a:solidFill>
                <a:srgbClr val="1155CC"/>
              </a:solidFill>
              <a:latin typeface="Passion One"/>
              <a:ea typeface="Passion One"/>
              <a:cs typeface="Passion One"/>
              <a:sym typeface="Passion One"/>
            </a:endParaRPr>
          </a:p>
          <a:p>
            <a:pPr marL="0" lvl="0" indent="0">
              <a:spcBef>
                <a:spcPts val="0"/>
              </a:spcBef>
              <a:spcAft>
                <a:spcPts val="0"/>
              </a:spcAft>
              <a:buNone/>
            </a:pPr>
            <a:endParaRPr sz="1200">
              <a:solidFill>
                <a:srgbClr val="1155CC"/>
              </a:solidFill>
              <a:latin typeface="Passion One"/>
              <a:ea typeface="Passion One"/>
              <a:cs typeface="Passion One"/>
              <a:sym typeface="Passion One"/>
            </a:endParaRPr>
          </a:p>
          <a:p>
            <a:pPr marL="0" lvl="0" indent="0">
              <a:spcBef>
                <a:spcPts val="0"/>
              </a:spcBef>
              <a:spcAft>
                <a:spcPts val="0"/>
              </a:spcAft>
              <a:buNone/>
            </a:pPr>
            <a:r>
              <a:rPr lang="en-US" sz="5000">
                <a:solidFill>
                  <a:srgbClr val="38761D"/>
                </a:solidFill>
                <a:latin typeface="Passion One"/>
                <a:ea typeface="Passion One"/>
                <a:cs typeface="Passion One"/>
                <a:sym typeface="Passion One"/>
              </a:rPr>
              <a:t>Then, if that didn’t work, look for a third party (like a consumer protection agency) for help.</a:t>
            </a:r>
            <a:endParaRPr sz="5000">
              <a:solidFill>
                <a:srgbClr val="38761D"/>
              </a:solidFill>
              <a:latin typeface="Passion One"/>
              <a:ea typeface="Passion One"/>
              <a:cs typeface="Passion One"/>
              <a:sym typeface="Passion On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 name="Title 1"/>
          <p:cNvSpPr>
            <a:spLocks noGrp="1"/>
          </p:cNvSpPr>
          <p:nvPr>
            <p:ph type="title"/>
          </p:nvPr>
        </p:nvSpPr>
        <p:spPr>
          <a:xfrm>
            <a:off x="329284" y="190588"/>
            <a:ext cx="8520600" cy="763500"/>
          </a:xfrm>
        </p:spPr>
        <p:txBody>
          <a:bodyPr/>
          <a:lstStyle/>
          <a:p>
            <a:r>
              <a:rPr lang="en-US" dirty="0" smtClean="0"/>
              <a:t>Steps to get Help</a:t>
            </a:r>
            <a:endParaRPr lang="en-US" dirty="0"/>
          </a:p>
        </p:txBody>
      </p:sp>
      <p:pic>
        <p:nvPicPr>
          <p:cNvPr id="234" name="Shape 234" descr="Consumer Protection Poster.pub - Microsoft Publisher"/>
          <p:cNvPicPr preferRelativeResize="0">
            <a:picLocks noGrp="1"/>
          </p:cNvPicPr>
          <p:nvPr>
            <p:ph type="body" idx="4294967295"/>
          </p:nvPr>
        </p:nvPicPr>
        <p:blipFill rotWithShape="1">
          <a:blip r:embed="rId3">
            <a:alphaModFix/>
          </a:blip>
          <a:srcRect l="30664" t="33651" r="39914" b="34818"/>
          <a:stretch/>
        </p:blipFill>
        <p:spPr>
          <a:xfrm>
            <a:off x="0" y="954088"/>
            <a:ext cx="8582025" cy="4949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0" y="0"/>
            <a:ext cx="9144000" cy="6858000"/>
          </a:xfrm>
          <a:prstGeom prst="rect">
            <a:avLst/>
          </a:prstGeom>
          <a:solidFill>
            <a:srgbClr val="000000"/>
          </a:solidFill>
        </p:spPr>
        <p:txBody>
          <a:bodyPr spcFirstLastPara="1" wrap="square" lIns="91425" tIns="91425" rIns="91425" bIns="91425" anchor="ctr" anchorCtr="0">
            <a:noAutofit/>
          </a:bodyPr>
          <a:lstStyle/>
          <a:p>
            <a:pPr marL="0" lvl="0" indent="0" algn="l" rtl="0">
              <a:spcBef>
                <a:spcPts val="0"/>
              </a:spcBef>
              <a:spcAft>
                <a:spcPts val="0"/>
              </a:spcAft>
              <a:buNone/>
            </a:pPr>
            <a:r>
              <a:rPr lang="en-US" sz="2500"/>
              <a:t>hi</a:t>
            </a:r>
            <a:endParaRPr sz="2500"/>
          </a:p>
          <a:p>
            <a:pPr marL="0" lvl="0" indent="0" algn="l">
              <a:spcBef>
                <a:spcPts val="0"/>
              </a:spcBef>
              <a:spcAft>
                <a:spcPts val="0"/>
              </a:spcAft>
              <a:buNone/>
            </a:pPr>
            <a:endParaRPr sz="2500"/>
          </a:p>
        </p:txBody>
      </p:sp>
      <p:sp>
        <p:nvSpPr>
          <p:cNvPr id="73" name="Shape 73"/>
          <p:cNvSpPr txBox="1"/>
          <p:nvPr/>
        </p:nvSpPr>
        <p:spPr>
          <a:xfrm>
            <a:off x="636300" y="459550"/>
            <a:ext cx="7458900" cy="6210000"/>
          </a:xfrm>
          <a:prstGeom prst="rect">
            <a:avLst/>
          </a:prstGeom>
          <a:solidFill>
            <a:srgbClr val="000000"/>
          </a:solid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2500">
                <a:solidFill>
                  <a:schemeClr val="dk1"/>
                </a:solidFill>
                <a:highlight>
                  <a:srgbClr val="FFFFFF"/>
                </a:highlight>
              </a:rPr>
              <a:t>1. Organized-efforts by individuals, groups, and governments to help </a:t>
            </a:r>
            <a:r>
              <a:rPr lang="en-US" sz="2500" b="1">
                <a:solidFill>
                  <a:schemeClr val="dk1"/>
                </a:solidFill>
                <a:highlight>
                  <a:srgbClr val="FFFFFF"/>
                </a:highlight>
              </a:rPr>
              <a:t>protect consumers</a:t>
            </a:r>
            <a:r>
              <a:rPr lang="en-US" sz="2500">
                <a:solidFill>
                  <a:schemeClr val="dk1"/>
                </a:solidFill>
                <a:highlight>
                  <a:srgbClr val="FFFFFF"/>
                </a:highlight>
              </a:rPr>
              <a:t> from policies and practices that infringe consumer rights to fair business practices.</a:t>
            </a:r>
            <a:endParaRPr sz="2500">
              <a:solidFill>
                <a:schemeClr val="dk1"/>
              </a:solidFill>
              <a:highlight>
                <a:srgbClr val="FFFFFF"/>
              </a:highlight>
            </a:endParaRPr>
          </a:p>
          <a:p>
            <a:pPr marL="0" lvl="0" indent="0" rtl="0">
              <a:spcBef>
                <a:spcPts val="0"/>
              </a:spcBef>
              <a:spcAft>
                <a:spcPts val="0"/>
              </a:spcAft>
              <a:buClr>
                <a:schemeClr val="dk1"/>
              </a:buClr>
              <a:buSzPts val="1100"/>
              <a:buFont typeface="Arial"/>
              <a:buNone/>
            </a:pPr>
            <a:endParaRPr sz="2500">
              <a:solidFill>
                <a:schemeClr val="dk1"/>
              </a:solidFill>
              <a:highlight>
                <a:srgbClr val="FFFFFF"/>
              </a:highlight>
            </a:endParaRPr>
          </a:p>
          <a:p>
            <a:pPr marL="0" lvl="0" indent="0" rtl="0">
              <a:spcBef>
                <a:spcPts val="0"/>
              </a:spcBef>
              <a:spcAft>
                <a:spcPts val="0"/>
              </a:spcAft>
              <a:buClr>
                <a:schemeClr val="dk1"/>
              </a:buClr>
              <a:buSzPts val="1100"/>
              <a:buFont typeface="Arial"/>
              <a:buNone/>
            </a:pPr>
            <a:r>
              <a:rPr lang="en-US" sz="2500">
                <a:solidFill>
                  <a:schemeClr val="dk1"/>
                </a:solidFill>
                <a:highlight>
                  <a:srgbClr val="FFFFFF"/>
                </a:highlight>
              </a:rPr>
              <a:t>2. Doctrine that ever-increasing </a:t>
            </a:r>
            <a:r>
              <a:rPr lang="en-US" sz="2500" b="1">
                <a:solidFill>
                  <a:schemeClr val="dk1"/>
                </a:solidFill>
                <a:highlight>
                  <a:srgbClr val="FFFFFF"/>
                </a:highlight>
              </a:rPr>
              <a:t>consumption</a:t>
            </a:r>
            <a:r>
              <a:rPr lang="en-US" sz="2500">
                <a:solidFill>
                  <a:schemeClr val="dk1"/>
                </a:solidFill>
                <a:highlight>
                  <a:srgbClr val="FFFFFF"/>
                </a:highlight>
              </a:rPr>
              <a:t> of goods and services </a:t>
            </a:r>
            <a:r>
              <a:rPr lang="en-US" sz="2500" b="1">
                <a:solidFill>
                  <a:schemeClr val="dk1"/>
                </a:solidFill>
                <a:highlight>
                  <a:srgbClr val="FFFFFF"/>
                </a:highlight>
              </a:rPr>
              <a:t>forms the basis of a sound economy.</a:t>
            </a:r>
            <a:endParaRPr sz="2500" b="1">
              <a:solidFill>
                <a:schemeClr val="dk1"/>
              </a:solidFill>
              <a:highlight>
                <a:srgbClr val="FFFFFF"/>
              </a:highlight>
            </a:endParaRPr>
          </a:p>
          <a:p>
            <a:pPr marL="0" lvl="0" indent="0" rtl="0">
              <a:spcBef>
                <a:spcPts val="0"/>
              </a:spcBef>
              <a:spcAft>
                <a:spcPts val="0"/>
              </a:spcAft>
              <a:buClr>
                <a:schemeClr val="dk1"/>
              </a:buClr>
              <a:buSzPts val="1100"/>
              <a:buFont typeface="Arial"/>
              <a:buNone/>
            </a:pPr>
            <a:endParaRPr sz="2500">
              <a:solidFill>
                <a:schemeClr val="dk1"/>
              </a:solidFill>
              <a:highlight>
                <a:srgbClr val="FFFFFF"/>
              </a:highlight>
            </a:endParaRPr>
          </a:p>
          <a:p>
            <a:pPr marL="0" lvl="0" indent="0" rtl="0">
              <a:spcBef>
                <a:spcPts val="0"/>
              </a:spcBef>
              <a:spcAft>
                <a:spcPts val="0"/>
              </a:spcAft>
              <a:buClr>
                <a:schemeClr val="dk1"/>
              </a:buClr>
              <a:buSzPts val="1100"/>
              <a:buFont typeface="Arial"/>
              <a:buNone/>
            </a:pPr>
            <a:r>
              <a:rPr lang="en-US" sz="2500">
                <a:solidFill>
                  <a:schemeClr val="dk1"/>
                </a:solidFill>
                <a:highlight>
                  <a:srgbClr val="FFFFFF"/>
                </a:highlight>
              </a:rPr>
              <a:t>3. Continual expansion of one's </a:t>
            </a:r>
            <a:r>
              <a:rPr lang="en-US" sz="2500" b="1">
                <a:solidFill>
                  <a:schemeClr val="dk1"/>
                </a:solidFill>
                <a:highlight>
                  <a:srgbClr val="FFFFFF"/>
                </a:highlight>
              </a:rPr>
              <a:t>wants and needs for goods and services.</a:t>
            </a:r>
            <a:endParaRPr sz="2500" b="1">
              <a:solidFill>
                <a:schemeClr val="dk1"/>
              </a:solidFill>
              <a:highlight>
                <a:srgbClr val="FFFFFF"/>
              </a:highlight>
            </a:endParaRPr>
          </a:p>
          <a:p>
            <a:pPr marL="0" lvl="0" indent="0" rtl="0">
              <a:spcBef>
                <a:spcPts val="0"/>
              </a:spcBef>
              <a:spcAft>
                <a:spcPts val="0"/>
              </a:spcAft>
              <a:buClr>
                <a:schemeClr val="dk1"/>
              </a:buClr>
              <a:buSzPts val="1100"/>
              <a:buFont typeface="Arial"/>
              <a:buNone/>
            </a:pPr>
            <a:endParaRPr sz="2500">
              <a:solidFill>
                <a:schemeClr val="dk1"/>
              </a:solidFill>
              <a:highlight>
                <a:srgbClr val="FFFFFF"/>
              </a:highlight>
            </a:endParaRPr>
          </a:p>
          <a:p>
            <a:pPr marL="0" lvl="0" indent="0" rtl="0">
              <a:spcBef>
                <a:spcPts val="0"/>
              </a:spcBef>
              <a:spcAft>
                <a:spcPts val="0"/>
              </a:spcAft>
              <a:buClr>
                <a:schemeClr val="dk1"/>
              </a:buClr>
              <a:buSzPts val="1100"/>
              <a:buFont typeface="Arial"/>
              <a:buNone/>
            </a:pPr>
            <a:endParaRPr sz="2500">
              <a:solidFill>
                <a:schemeClr val="dk1"/>
              </a:solidFill>
              <a:highlight>
                <a:srgbClr val="FFFFFF"/>
              </a:highlight>
            </a:endParaRPr>
          </a:p>
          <a:p>
            <a:pPr marL="0" lvl="0" indent="0" rtl="0">
              <a:spcBef>
                <a:spcPts val="0"/>
              </a:spcBef>
              <a:spcAft>
                <a:spcPts val="0"/>
              </a:spcAft>
              <a:buClr>
                <a:schemeClr val="dk1"/>
              </a:buClr>
              <a:buSzPts val="1100"/>
              <a:buFont typeface="Arial"/>
              <a:buNone/>
            </a:pPr>
            <a:endParaRPr sz="2500">
              <a:solidFill>
                <a:schemeClr val="dk1"/>
              </a:solidFill>
              <a:highlight>
                <a:srgbClr val="FFFFFF"/>
              </a:highlight>
            </a:endParaRPr>
          </a:p>
          <a:p>
            <a:pPr marL="0" lvl="0" indent="0" rtl="0">
              <a:spcBef>
                <a:spcPts val="0"/>
              </a:spcBef>
              <a:spcAft>
                <a:spcPts val="0"/>
              </a:spcAft>
              <a:buClr>
                <a:schemeClr val="dk1"/>
              </a:buClr>
              <a:buSzPts val="1100"/>
              <a:buFont typeface="Arial"/>
              <a:buNone/>
            </a:pPr>
            <a:r>
              <a:rPr lang="en-US" sz="2500">
                <a:solidFill>
                  <a:schemeClr val="dk1"/>
                </a:solidFill>
                <a:highlight>
                  <a:srgbClr val="FFFFFF"/>
                </a:highlight>
              </a:rPr>
              <a:t>[www.businessdictionary.com]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593372"/>
            <a:ext cx="8520600" cy="538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What’s your consumer score?</a:t>
            </a:r>
            <a:endParaRPr/>
          </a:p>
        </p:txBody>
      </p:sp>
      <p:sp>
        <p:nvSpPr>
          <p:cNvPr id="79" name="Shape 79"/>
          <p:cNvSpPr txBox="1">
            <a:spLocks noGrp="1"/>
          </p:cNvSpPr>
          <p:nvPr>
            <p:ph type="body" idx="1"/>
          </p:nvPr>
        </p:nvSpPr>
        <p:spPr>
          <a:xfrm>
            <a:off x="311700" y="1132300"/>
            <a:ext cx="8520600" cy="5491200"/>
          </a:xfrm>
          <a:prstGeom prst="rect">
            <a:avLst/>
          </a:prstGeom>
        </p:spPr>
        <p:txBody>
          <a:bodyPr spcFirstLastPara="1" wrap="square" lIns="91425" tIns="91425" rIns="91425" bIns="91425" anchor="t" anchorCtr="0">
            <a:noAutofit/>
          </a:bodyPr>
          <a:lstStyle/>
          <a:p>
            <a:pPr marL="457200" marR="0" lvl="0" indent="-317500" rtl="0">
              <a:spcBef>
                <a:spcPts val="0"/>
              </a:spcBef>
              <a:spcAft>
                <a:spcPts val="0"/>
              </a:spcAft>
              <a:buSzPts val="1400"/>
              <a:buAutoNum type="arabicPeriod"/>
            </a:pPr>
            <a:r>
              <a:rPr lang="en-US" sz="1400"/>
              <a:t>If you were given $1,000.00 today, what would you do with it?</a:t>
            </a:r>
            <a:endParaRPr sz="1400"/>
          </a:p>
          <a:p>
            <a:pPr marL="457200" marR="0" lvl="0" indent="-317500" rtl="0">
              <a:spcBef>
                <a:spcPts val="0"/>
              </a:spcBef>
              <a:spcAft>
                <a:spcPts val="0"/>
              </a:spcAft>
              <a:buSzPts val="1400"/>
              <a:buAutoNum type="arabicPeriod"/>
            </a:pPr>
            <a:r>
              <a:rPr lang="en-US" sz="1400"/>
              <a:t>Do you check your receipts to make certain that you have been charged</a:t>
            </a:r>
            <a:endParaRPr sz="1400"/>
          </a:p>
          <a:p>
            <a:pPr marL="0" marR="0" lvl="0" indent="0" rtl="0">
              <a:spcBef>
                <a:spcPts val="0"/>
              </a:spcBef>
              <a:spcAft>
                <a:spcPts val="0"/>
              </a:spcAft>
              <a:buNone/>
            </a:pPr>
            <a:r>
              <a:rPr lang="en-US" sz="1400"/>
              <a:t>       	correctly?</a:t>
            </a:r>
            <a:endParaRPr sz="1400"/>
          </a:p>
          <a:p>
            <a:pPr marL="0" marR="0" lvl="0" indent="0" rtl="0">
              <a:spcBef>
                <a:spcPts val="0"/>
              </a:spcBef>
              <a:spcAft>
                <a:spcPts val="0"/>
              </a:spcAft>
              <a:buClr>
                <a:schemeClr val="dk1"/>
              </a:buClr>
              <a:buSzPts val="1100"/>
              <a:buFont typeface="Arial"/>
              <a:buNone/>
            </a:pPr>
            <a:r>
              <a:rPr lang="en-US" sz="1400"/>
              <a:t>3. Do you count your change to make certain that it is correct?</a:t>
            </a:r>
            <a:endParaRPr sz="1400"/>
          </a:p>
          <a:p>
            <a:pPr marL="0" marR="0" lvl="0" indent="0" rtl="0">
              <a:spcBef>
                <a:spcPts val="0"/>
              </a:spcBef>
              <a:spcAft>
                <a:spcPts val="0"/>
              </a:spcAft>
              <a:buClr>
                <a:schemeClr val="dk1"/>
              </a:buClr>
              <a:buSzPts val="1100"/>
              <a:buFont typeface="Arial"/>
              <a:buNone/>
            </a:pPr>
            <a:r>
              <a:rPr lang="en-US" sz="1400"/>
              <a:t>4.	Do you compare different prices and brands of the same item at more than</a:t>
            </a:r>
            <a:endParaRPr sz="1400"/>
          </a:p>
          <a:p>
            <a:pPr marL="0" marR="0" lvl="0" indent="0" rtl="0">
              <a:spcBef>
                <a:spcPts val="0"/>
              </a:spcBef>
              <a:spcAft>
                <a:spcPts val="0"/>
              </a:spcAft>
              <a:buClr>
                <a:schemeClr val="dk1"/>
              </a:buClr>
              <a:buSzPts val="1100"/>
              <a:buFont typeface="Arial"/>
              <a:buNone/>
            </a:pPr>
            <a:r>
              <a:rPr lang="en-US" sz="1400"/>
              <a:t>       	one store, then select the best value to purchase?</a:t>
            </a:r>
            <a:endParaRPr sz="1400"/>
          </a:p>
          <a:p>
            <a:pPr marL="0" marR="0" lvl="0" indent="0" rtl="0">
              <a:spcBef>
                <a:spcPts val="0"/>
              </a:spcBef>
              <a:spcAft>
                <a:spcPts val="0"/>
              </a:spcAft>
              <a:buClr>
                <a:schemeClr val="dk1"/>
              </a:buClr>
              <a:buSzPts val="1100"/>
              <a:buFont typeface="Arial"/>
              <a:buNone/>
            </a:pPr>
            <a:r>
              <a:rPr lang="en-US" sz="1400"/>
              <a:t> 5.	Do you compare the warranties of different brands when selecting a brand</a:t>
            </a:r>
            <a:endParaRPr sz="1400"/>
          </a:p>
          <a:p>
            <a:pPr marL="0" marR="0" lvl="0" indent="0" rtl="0">
              <a:spcBef>
                <a:spcPts val="0"/>
              </a:spcBef>
              <a:spcAft>
                <a:spcPts val="0"/>
              </a:spcAft>
              <a:buClr>
                <a:schemeClr val="dk1"/>
              </a:buClr>
              <a:buSzPts val="1100"/>
              <a:buFont typeface="Arial"/>
              <a:buNone/>
            </a:pPr>
            <a:r>
              <a:rPr lang="en-US" sz="1400"/>
              <a:t>       	to purchase?</a:t>
            </a:r>
            <a:endParaRPr sz="1400"/>
          </a:p>
          <a:p>
            <a:pPr marL="0" marR="0" lvl="0" indent="0" rtl="0">
              <a:spcBef>
                <a:spcPts val="0"/>
              </a:spcBef>
              <a:spcAft>
                <a:spcPts val="0"/>
              </a:spcAft>
              <a:buClr>
                <a:schemeClr val="dk1"/>
              </a:buClr>
              <a:buSzPts val="1100"/>
              <a:buFont typeface="Arial"/>
              <a:buNone/>
            </a:pPr>
            <a:r>
              <a:rPr lang="en-US" sz="1400"/>
              <a:t>6.	If you feel you have been wronged by a business, do you complain to the business and attempt to   right the wrong?</a:t>
            </a:r>
            <a:endParaRPr sz="1400"/>
          </a:p>
          <a:p>
            <a:pPr marL="0" marR="0" lvl="0" indent="0" rtl="0">
              <a:spcBef>
                <a:spcPts val="0"/>
              </a:spcBef>
              <a:spcAft>
                <a:spcPts val="0"/>
              </a:spcAft>
              <a:buClr>
                <a:schemeClr val="dk1"/>
              </a:buClr>
              <a:buSzPts val="1100"/>
              <a:buFont typeface="Arial"/>
              <a:buNone/>
            </a:pPr>
            <a:r>
              <a:rPr lang="en-US" sz="1400"/>
              <a:t> 7.	Do you find yourself buying things that you had not planned to buy?</a:t>
            </a:r>
            <a:endParaRPr sz="1400"/>
          </a:p>
          <a:p>
            <a:pPr marL="0" marR="0" lvl="0" indent="0" rtl="0">
              <a:spcBef>
                <a:spcPts val="0"/>
              </a:spcBef>
              <a:spcAft>
                <a:spcPts val="0"/>
              </a:spcAft>
              <a:buClr>
                <a:schemeClr val="dk1"/>
              </a:buClr>
              <a:buSzPts val="1100"/>
              <a:buFont typeface="Arial"/>
              <a:buNone/>
            </a:pPr>
            <a:r>
              <a:rPr lang="en-US" sz="1400"/>
              <a:t> 8.	Do you save money regularly?</a:t>
            </a:r>
            <a:endParaRPr sz="1400"/>
          </a:p>
          <a:p>
            <a:pPr marL="0" marR="0" lvl="0" indent="0" rtl="0">
              <a:spcBef>
                <a:spcPts val="0"/>
              </a:spcBef>
              <a:spcAft>
                <a:spcPts val="0"/>
              </a:spcAft>
              <a:buClr>
                <a:schemeClr val="dk1"/>
              </a:buClr>
              <a:buSzPts val="1100"/>
              <a:buFont typeface="Arial"/>
              <a:buNone/>
            </a:pPr>
            <a:r>
              <a:rPr lang="en-US" sz="1400"/>
              <a:t> 9.	Do you often find yourself borrowing money from parents, friends or</a:t>
            </a:r>
            <a:endParaRPr sz="1400"/>
          </a:p>
          <a:p>
            <a:pPr marL="0" marR="0" lvl="0" indent="0" rtl="0">
              <a:spcBef>
                <a:spcPts val="0"/>
              </a:spcBef>
              <a:spcAft>
                <a:spcPts val="0"/>
              </a:spcAft>
              <a:buClr>
                <a:schemeClr val="dk1"/>
              </a:buClr>
              <a:buSzPts val="1100"/>
              <a:buFont typeface="Arial"/>
              <a:buNone/>
            </a:pPr>
            <a:r>
              <a:rPr lang="en-US" sz="1400"/>
              <a:t>       	siblings?</a:t>
            </a:r>
            <a:endParaRPr sz="1400"/>
          </a:p>
          <a:p>
            <a:pPr marL="0" marR="0" lvl="0" indent="0" rtl="0">
              <a:spcBef>
                <a:spcPts val="0"/>
              </a:spcBef>
              <a:spcAft>
                <a:spcPts val="0"/>
              </a:spcAft>
              <a:buClr>
                <a:schemeClr val="dk1"/>
              </a:buClr>
              <a:buSzPts val="1100"/>
              <a:buFont typeface="Arial"/>
              <a:buNone/>
            </a:pPr>
            <a:r>
              <a:rPr lang="en-US" sz="1400"/>
              <a:t> 10.	Do you keep a record of what you earn and what you spend?</a:t>
            </a:r>
            <a:endParaRPr sz="1400"/>
          </a:p>
          <a:p>
            <a:pPr marL="0" marR="0" lvl="0" indent="0" rtl="0">
              <a:spcBef>
                <a:spcPts val="0"/>
              </a:spcBef>
              <a:spcAft>
                <a:spcPts val="0"/>
              </a:spcAft>
              <a:buClr>
                <a:schemeClr val="dk1"/>
              </a:buClr>
              <a:buSzPts val="1100"/>
              <a:buFont typeface="Arial"/>
              <a:buNone/>
            </a:pPr>
            <a:r>
              <a:rPr lang="en-US" sz="1400"/>
              <a:t>  11.	Do you shop sales?</a:t>
            </a:r>
            <a:endParaRPr sz="1400"/>
          </a:p>
          <a:p>
            <a:pPr marL="0" marR="0" lvl="0" indent="0" rtl="0">
              <a:spcBef>
                <a:spcPts val="0"/>
              </a:spcBef>
              <a:spcAft>
                <a:spcPts val="0"/>
              </a:spcAft>
              <a:buClr>
                <a:schemeClr val="dk1"/>
              </a:buClr>
              <a:buSzPts val="1100"/>
              <a:buFont typeface="Arial"/>
              <a:buNone/>
            </a:pPr>
            <a:r>
              <a:rPr lang="en-US" sz="1400"/>
              <a:t>  12.	Do you read the instructions for use and care of a product and follow</a:t>
            </a:r>
            <a:endParaRPr sz="1400"/>
          </a:p>
          <a:p>
            <a:pPr marL="0" marR="0" lvl="0" indent="0" rtl="0">
              <a:spcBef>
                <a:spcPts val="0"/>
              </a:spcBef>
              <a:spcAft>
                <a:spcPts val="0"/>
              </a:spcAft>
              <a:buClr>
                <a:schemeClr val="dk1"/>
              </a:buClr>
              <a:buSzPts val="1100"/>
              <a:buFont typeface="Arial"/>
              <a:buNone/>
            </a:pPr>
            <a:r>
              <a:rPr lang="en-US" sz="1400"/>
              <a:t>       	them?</a:t>
            </a:r>
            <a:endParaRPr sz="1400"/>
          </a:p>
          <a:p>
            <a:pPr marL="0" marR="0" lvl="0" indent="0" rtl="0">
              <a:spcBef>
                <a:spcPts val="0"/>
              </a:spcBef>
              <a:spcAft>
                <a:spcPts val="0"/>
              </a:spcAft>
              <a:buClr>
                <a:schemeClr val="dk1"/>
              </a:buClr>
              <a:buSzPts val="1100"/>
              <a:buFont typeface="Arial"/>
              <a:buNone/>
            </a:pPr>
            <a:r>
              <a:rPr lang="en-US" sz="1400"/>
              <a:t>  13.	Do you keep your sales receipts, warranties, and instructions?</a:t>
            </a:r>
            <a:endParaRPr sz="1400"/>
          </a:p>
          <a:p>
            <a:pPr marL="0" marR="0" lvl="0" indent="0" rtl="0">
              <a:spcBef>
                <a:spcPts val="0"/>
              </a:spcBef>
              <a:spcAft>
                <a:spcPts val="0"/>
              </a:spcAft>
              <a:buClr>
                <a:schemeClr val="dk1"/>
              </a:buClr>
              <a:buSzPts val="1100"/>
              <a:buFont typeface="Arial"/>
              <a:buNone/>
            </a:pPr>
            <a:r>
              <a:rPr lang="en-US" sz="1400"/>
              <a:t>  14.	Do you read the store's return and exchange policy before making your</a:t>
            </a:r>
            <a:endParaRPr sz="1400"/>
          </a:p>
          <a:p>
            <a:pPr marL="0" marR="0" lvl="0" indent="0" rtl="0">
              <a:spcBef>
                <a:spcPts val="0"/>
              </a:spcBef>
              <a:spcAft>
                <a:spcPts val="0"/>
              </a:spcAft>
              <a:buClr>
                <a:schemeClr val="dk1"/>
              </a:buClr>
              <a:buSzPts val="1100"/>
              <a:buFont typeface="Arial"/>
              <a:buNone/>
            </a:pPr>
            <a:r>
              <a:rPr lang="en-US" sz="1400"/>
              <a:t>       	purchase?</a:t>
            </a:r>
            <a:endParaRPr sz="1400"/>
          </a:p>
          <a:p>
            <a:pPr marL="0" lvl="0" indent="0">
              <a:spcBef>
                <a:spcPts val="0"/>
              </a:spcBef>
              <a:spcAft>
                <a:spcPts val="1600"/>
              </a:spcAft>
              <a:buNone/>
            </a:pP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Figure your score</a:t>
            </a:r>
            <a:endParaRPr/>
          </a:p>
        </p:txBody>
      </p:sp>
      <p:sp>
        <p:nvSpPr>
          <p:cNvPr id="85" name="Shape 8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marR="0" lvl="0" indent="0" rtl="0">
              <a:spcBef>
                <a:spcPts val="0"/>
              </a:spcBef>
              <a:spcAft>
                <a:spcPts val="0"/>
              </a:spcAft>
              <a:buClr>
                <a:schemeClr val="dk1"/>
              </a:buClr>
              <a:buSzPts val="1100"/>
              <a:buFont typeface="Arial"/>
              <a:buNone/>
            </a:pPr>
            <a:r>
              <a:rPr lang="en-US" sz="2000">
                <a:solidFill>
                  <a:schemeClr val="dk1"/>
                </a:solidFill>
              </a:rPr>
              <a:t>On question #1, give yourself five points if you selected something to do with your money that is consistent with your goals and values in life.</a:t>
            </a:r>
            <a:endParaRPr sz="2000">
              <a:solidFill>
                <a:schemeClr val="dk1"/>
              </a:solidFill>
            </a:endParaRPr>
          </a:p>
          <a:p>
            <a:pPr marL="0" marR="0" lvl="0" indent="0" rtl="0">
              <a:spcBef>
                <a:spcPts val="0"/>
              </a:spcBef>
              <a:spcAft>
                <a:spcPts val="0"/>
              </a:spcAft>
              <a:buClr>
                <a:schemeClr val="dk1"/>
              </a:buClr>
              <a:buSzPts val="1100"/>
              <a:buFont typeface="Arial"/>
              <a:buNone/>
            </a:pPr>
            <a:r>
              <a:rPr lang="en-US" sz="2400">
                <a:solidFill>
                  <a:schemeClr val="dk1"/>
                </a:solidFill>
              </a:rPr>
              <a:t> </a:t>
            </a:r>
            <a:endParaRPr sz="2400">
              <a:solidFill>
                <a:schemeClr val="dk1"/>
              </a:solidFill>
            </a:endParaRPr>
          </a:p>
          <a:p>
            <a:pPr marL="0" marR="0" lvl="0" indent="0" rtl="0">
              <a:spcBef>
                <a:spcPts val="0"/>
              </a:spcBef>
              <a:spcAft>
                <a:spcPts val="0"/>
              </a:spcAft>
              <a:buClr>
                <a:schemeClr val="dk1"/>
              </a:buClr>
              <a:buSzPts val="1100"/>
              <a:buFont typeface="Arial"/>
              <a:buNone/>
            </a:pPr>
            <a:r>
              <a:rPr lang="en-US" sz="2400">
                <a:solidFill>
                  <a:schemeClr val="dk1"/>
                </a:solidFill>
              </a:rPr>
              <a:t>Give yourself two points for each question you answered, as follows:</a:t>
            </a:r>
            <a:endParaRPr sz="2400">
              <a:solidFill>
                <a:schemeClr val="dk1"/>
              </a:solidFill>
            </a:endParaRPr>
          </a:p>
          <a:p>
            <a:pPr marL="0" marR="0" lvl="0" indent="0" rtl="0">
              <a:spcBef>
                <a:spcPts val="0"/>
              </a:spcBef>
              <a:spcAft>
                <a:spcPts val="0"/>
              </a:spcAft>
              <a:buClr>
                <a:schemeClr val="dk1"/>
              </a:buClr>
              <a:buSzPts val="1100"/>
              <a:buFont typeface="Arial"/>
              <a:buNone/>
            </a:pPr>
            <a:r>
              <a:rPr lang="en-US" sz="2400">
                <a:solidFill>
                  <a:schemeClr val="dk1"/>
                </a:solidFill>
              </a:rPr>
              <a:t> 	#2—yes     	#6—yes    	#10—yes</a:t>
            </a:r>
            <a:endParaRPr sz="2400">
              <a:solidFill>
                <a:schemeClr val="dk1"/>
              </a:solidFill>
            </a:endParaRPr>
          </a:p>
          <a:p>
            <a:pPr marL="0" marR="0" lvl="0" indent="0" rtl="0">
              <a:spcBef>
                <a:spcPts val="0"/>
              </a:spcBef>
              <a:spcAft>
                <a:spcPts val="0"/>
              </a:spcAft>
              <a:buClr>
                <a:schemeClr val="dk1"/>
              </a:buClr>
              <a:buSzPts val="1100"/>
              <a:buFont typeface="Arial"/>
              <a:buNone/>
            </a:pPr>
            <a:r>
              <a:rPr lang="en-US" sz="2400">
                <a:solidFill>
                  <a:schemeClr val="dk1"/>
                </a:solidFill>
              </a:rPr>
              <a:t> 	#3—yes     	#7—no      	#11—yes</a:t>
            </a:r>
            <a:endParaRPr sz="2400">
              <a:solidFill>
                <a:schemeClr val="dk1"/>
              </a:solidFill>
            </a:endParaRPr>
          </a:p>
          <a:p>
            <a:pPr marL="0" marR="0" lvl="0" indent="0" rtl="0">
              <a:spcBef>
                <a:spcPts val="0"/>
              </a:spcBef>
              <a:spcAft>
                <a:spcPts val="0"/>
              </a:spcAft>
              <a:buClr>
                <a:schemeClr val="dk1"/>
              </a:buClr>
              <a:buSzPts val="1100"/>
              <a:buFont typeface="Arial"/>
              <a:buNone/>
            </a:pPr>
            <a:r>
              <a:rPr lang="en-US" sz="2400">
                <a:solidFill>
                  <a:schemeClr val="dk1"/>
                </a:solidFill>
              </a:rPr>
              <a:t> 	#4—yes     	#8—yes    	#12—yes</a:t>
            </a:r>
            <a:endParaRPr sz="2400">
              <a:solidFill>
                <a:schemeClr val="dk1"/>
              </a:solidFill>
            </a:endParaRPr>
          </a:p>
          <a:p>
            <a:pPr marL="0" marR="0" lvl="0" indent="0" rtl="0">
              <a:spcBef>
                <a:spcPts val="0"/>
              </a:spcBef>
              <a:spcAft>
                <a:spcPts val="0"/>
              </a:spcAft>
              <a:buClr>
                <a:schemeClr val="dk1"/>
              </a:buClr>
              <a:buSzPts val="1100"/>
              <a:buFont typeface="Arial"/>
              <a:buNone/>
            </a:pPr>
            <a:r>
              <a:rPr lang="en-US" sz="2400">
                <a:solidFill>
                  <a:schemeClr val="dk1"/>
                </a:solidFill>
              </a:rPr>
              <a:t> 	#5—yes     	#9—no      	#13—yes</a:t>
            </a:r>
            <a:endParaRPr sz="2400">
              <a:solidFill>
                <a:schemeClr val="dk1"/>
              </a:solidFill>
            </a:endParaRPr>
          </a:p>
          <a:p>
            <a:pPr marL="0" marR="0" lvl="0" indent="0" rtl="0">
              <a:spcBef>
                <a:spcPts val="0"/>
              </a:spcBef>
              <a:spcAft>
                <a:spcPts val="0"/>
              </a:spcAft>
              <a:buClr>
                <a:schemeClr val="dk1"/>
              </a:buClr>
              <a:buSzPts val="1100"/>
              <a:buFont typeface="Arial"/>
              <a:buNone/>
            </a:pPr>
            <a:r>
              <a:rPr lang="en-US" sz="2400">
                <a:solidFill>
                  <a:schemeClr val="dk1"/>
                </a:solidFill>
              </a:rPr>
              <a:t>                                            	#14—yes</a:t>
            </a:r>
            <a:endParaRPr sz="2400">
              <a:solidFill>
                <a:schemeClr val="dk1"/>
              </a:solidFill>
            </a:endParaRPr>
          </a:p>
          <a:p>
            <a:pPr marL="0" marR="0" lvl="0" indent="0" rtl="0">
              <a:spcBef>
                <a:spcPts val="0"/>
              </a:spcBef>
              <a:spcAft>
                <a:spcPts val="0"/>
              </a:spcAft>
              <a:buClr>
                <a:schemeClr val="dk1"/>
              </a:buClr>
              <a:buSzPts val="1100"/>
              <a:buFont typeface="Arial"/>
              <a:buNone/>
            </a:pPr>
            <a:r>
              <a:rPr lang="en-US" sz="2400">
                <a:solidFill>
                  <a:schemeClr val="dk1"/>
                </a:solidFill>
              </a:rPr>
              <a:t> </a:t>
            </a:r>
            <a:endParaRPr sz="2400">
              <a:solidFill>
                <a:schemeClr val="dk1"/>
              </a:solidFill>
            </a:endParaRPr>
          </a:p>
          <a:p>
            <a:pPr marL="0" marR="0" lvl="0" indent="0"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marR="0" lvl="0" indent="0" rtl="0">
              <a:lnSpc>
                <a:spcPct val="115000"/>
              </a:lnSpc>
              <a:spcBef>
                <a:spcPts val="0"/>
              </a:spcBef>
              <a:spcAft>
                <a:spcPts val="0"/>
              </a:spcAft>
              <a:buClr>
                <a:schemeClr val="dk1"/>
              </a:buClr>
              <a:buSzPts val="1100"/>
              <a:buFont typeface="Arial"/>
              <a:buNone/>
            </a:pPr>
            <a:r>
              <a:rPr lang="en-US" sz="2400"/>
              <a:t>SO WHAT TYPE OF A CONSUMER ARE YOU?????</a:t>
            </a:r>
            <a:endParaRPr/>
          </a:p>
        </p:txBody>
      </p:sp>
      <p:sp>
        <p:nvSpPr>
          <p:cNvPr id="91" name="Shape 9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marR="0" lvl="0" indent="0" rtl="0">
              <a:spcBef>
                <a:spcPts val="0"/>
              </a:spcBef>
              <a:spcAft>
                <a:spcPts val="0"/>
              </a:spcAft>
              <a:buClr>
                <a:schemeClr val="dk1"/>
              </a:buClr>
              <a:buSzPts val="1100"/>
              <a:buFont typeface="Arial"/>
              <a:buNone/>
            </a:pPr>
            <a:r>
              <a:rPr lang="en-US" sz="2400" u="sng">
                <a:solidFill>
                  <a:schemeClr val="dk1"/>
                </a:solidFill>
              </a:rPr>
              <a:t>25-31 points</a:t>
            </a:r>
            <a:r>
              <a:rPr lang="en-US" sz="2400">
                <a:solidFill>
                  <a:schemeClr val="dk1"/>
                </a:solidFill>
              </a:rPr>
              <a:t>  </a:t>
            </a:r>
            <a:r>
              <a:rPr lang="en-US" sz="2400" b="1">
                <a:solidFill>
                  <a:schemeClr val="dk1"/>
                </a:solidFill>
              </a:rPr>
              <a:t>Great!</a:t>
            </a:r>
            <a:r>
              <a:rPr lang="en-US" sz="2400">
                <a:solidFill>
                  <a:schemeClr val="dk1"/>
                </a:solidFill>
              </a:rPr>
              <a:t>  Keep up the good  work!</a:t>
            </a:r>
            <a:endParaRPr sz="2400">
              <a:solidFill>
                <a:schemeClr val="dk1"/>
              </a:solidFill>
            </a:endParaRPr>
          </a:p>
          <a:p>
            <a:pPr marL="0" marR="0" lvl="0" indent="0" rtl="0">
              <a:spcBef>
                <a:spcPts val="0"/>
              </a:spcBef>
              <a:spcAft>
                <a:spcPts val="0"/>
              </a:spcAft>
              <a:buClr>
                <a:schemeClr val="dk1"/>
              </a:buClr>
              <a:buSzPts val="1100"/>
              <a:buFont typeface="Arial"/>
              <a:buNone/>
            </a:pPr>
            <a:r>
              <a:rPr lang="en-US" sz="2400" u="sng">
                <a:solidFill>
                  <a:schemeClr val="dk1"/>
                </a:solidFill>
              </a:rPr>
              <a:t> </a:t>
            </a:r>
            <a:endParaRPr sz="2400" u="sng">
              <a:solidFill>
                <a:schemeClr val="dk1"/>
              </a:solidFill>
            </a:endParaRPr>
          </a:p>
          <a:p>
            <a:pPr marL="0" marR="0" lvl="0" indent="0" rtl="0">
              <a:spcBef>
                <a:spcPts val="0"/>
              </a:spcBef>
              <a:spcAft>
                <a:spcPts val="0"/>
              </a:spcAft>
              <a:buClr>
                <a:schemeClr val="dk1"/>
              </a:buClr>
              <a:buSzPts val="1100"/>
              <a:buFont typeface="Arial"/>
              <a:buNone/>
            </a:pPr>
            <a:r>
              <a:rPr lang="en-US" sz="2400" u="sng">
                <a:solidFill>
                  <a:schemeClr val="dk1"/>
                </a:solidFill>
              </a:rPr>
              <a:t>19-25 points</a:t>
            </a:r>
            <a:r>
              <a:rPr lang="en-US" sz="2400">
                <a:solidFill>
                  <a:schemeClr val="dk1"/>
                </a:solidFill>
              </a:rPr>
              <a:t>  </a:t>
            </a:r>
            <a:r>
              <a:rPr lang="en-US" sz="2400" b="1">
                <a:solidFill>
                  <a:schemeClr val="dk1"/>
                </a:solidFill>
              </a:rPr>
              <a:t>Fair.</a:t>
            </a:r>
            <a:r>
              <a:rPr lang="en-US" sz="2400">
                <a:solidFill>
                  <a:schemeClr val="dk1"/>
                </a:solidFill>
              </a:rPr>
              <a:t>  You should begin to make some changes.</a:t>
            </a:r>
            <a:endParaRPr sz="2400">
              <a:solidFill>
                <a:schemeClr val="dk1"/>
              </a:solidFill>
            </a:endParaRPr>
          </a:p>
          <a:p>
            <a:pPr marL="0" marR="0" lvl="0" indent="0" rtl="0">
              <a:spcBef>
                <a:spcPts val="0"/>
              </a:spcBef>
              <a:spcAft>
                <a:spcPts val="0"/>
              </a:spcAft>
              <a:buClr>
                <a:schemeClr val="dk1"/>
              </a:buClr>
              <a:buSzPts val="1100"/>
              <a:buFont typeface="Arial"/>
              <a:buNone/>
            </a:pPr>
            <a:r>
              <a:rPr lang="en-US" sz="2400" u="sng">
                <a:solidFill>
                  <a:schemeClr val="dk1"/>
                </a:solidFill>
              </a:rPr>
              <a:t> </a:t>
            </a:r>
            <a:endParaRPr sz="2400" u="sng">
              <a:solidFill>
                <a:schemeClr val="dk1"/>
              </a:solidFill>
            </a:endParaRPr>
          </a:p>
          <a:p>
            <a:pPr marL="0" marR="0" lvl="0" indent="0" rtl="0">
              <a:spcBef>
                <a:spcPts val="0"/>
              </a:spcBef>
              <a:spcAft>
                <a:spcPts val="0"/>
              </a:spcAft>
              <a:buClr>
                <a:schemeClr val="dk1"/>
              </a:buClr>
              <a:buSzPts val="1100"/>
              <a:buFont typeface="Arial"/>
              <a:buNone/>
            </a:pPr>
            <a:r>
              <a:rPr lang="en-US" sz="2400" u="sng">
                <a:solidFill>
                  <a:schemeClr val="dk1"/>
                </a:solidFill>
              </a:rPr>
              <a:t>14-19 points</a:t>
            </a:r>
            <a:r>
              <a:rPr lang="en-US" sz="2400">
                <a:solidFill>
                  <a:schemeClr val="dk1"/>
                </a:solidFill>
              </a:rPr>
              <a:t>  </a:t>
            </a:r>
            <a:r>
              <a:rPr lang="en-US" sz="2400" b="1">
                <a:solidFill>
                  <a:schemeClr val="dk1"/>
                </a:solidFill>
              </a:rPr>
              <a:t>Not too good.</a:t>
            </a:r>
            <a:r>
              <a:rPr lang="en-US" sz="2400">
                <a:solidFill>
                  <a:schemeClr val="dk1"/>
                </a:solidFill>
              </a:rPr>
              <a:t>  Consider  making some big changes</a:t>
            </a:r>
            <a:endParaRPr sz="2400">
              <a:solidFill>
                <a:schemeClr val="dk1"/>
              </a:solidFill>
            </a:endParaRPr>
          </a:p>
          <a:p>
            <a:pPr marL="0" marR="0" lvl="0" indent="0" rtl="0">
              <a:spcBef>
                <a:spcPts val="0"/>
              </a:spcBef>
              <a:spcAft>
                <a:spcPts val="0"/>
              </a:spcAft>
              <a:buClr>
                <a:schemeClr val="dk1"/>
              </a:buClr>
              <a:buSzPts val="1100"/>
              <a:buFont typeface="Arial"/>
              <a:buNone/>
            </a:pPr>
            <a:r>
              <a:rPr lang="en-US" sz="2400" u="sng">
                <a:solidFill>
                  <a:schemeClr val="dk1"/>
                </a:solidFill>
              </a:rPr>
              <a:t> </a:t>
            </a:r>
            <a:endParaRPr sz="2400" u="sng">
              <a:solidFill>
                <a:schemeClr val="dk1"/>
              </a:solidFill>
            </a:endParaRPr>
          </a:p>
          <a:p>
            <a:pPr marL="0" marR="0" lvl="0" indent="0" rtl="0">
              <a:spcBef>
                <a:spcPts val="0"/>
              </a:spcBef>
              <a:spcAft>
                <a:spcPts val="0"/>
              </a:spcAft>
              <a:buClr>
                <a:schemeClr val="dk1"/>
              </a:buClr>
              <a:buSzPts val="1100"/>
              <a:buFont typeface="Arial"/>
              <a:buNone/>
            </a:pPr>
            <a:r>
              <a:rPr lang="en-US" sz="2400" u="sng">
                <a:solidFill>
                  <a:schemeClr val="dk1"/>
                </a:solidFill>
              </a:rPr>
              <a:t>Less than 14</a:t>
            </a:r>
            <a:r>
              <a:rPr lang="en-US" sz="2400">
                <a:solidFill>
                  <a:schemeClr val="dk1"/>
                </a:solidFill>
              </a:rPr>
              <a:t> Take good notes during this lecture , you'll need them!</a:t>
            </a:r>
            <a:endParaRPr sz="2400">
              <a:solidFill>
                <a:schemeClr val="dk1"/>
              </a:solidFill>
            </a:endParaRPr>
          </a:p>
          <a:p>
            <a:pPr marL="0" marR="0" lvl="0" indent="0" algn="ctr" rtl="0">
              <a:spcBef>
                <a:spcPts val="0"/>
              </a:spcBef>
              <a:spcAft>
                <a:spcPts val="0"/>
              </a:spcAft>
              <a:buClr>
                <a:schemeClr val="dk1"/>
              </a:buClr>
              <a:buSzPts val="1100"/>
              <a:buFont typeface="Arial"/>
              <a:buNone/>
            </a:pPr>
            <a:r>
              <a:rPr lang="en-US" sz="600">
                <a:solidFill>
                  <a:schemeClr val="dk1"/>
                </a:solidFill>
              </a:rPr>
              <a:t> </a:t>
            </a:r>
            <a:endParaRPr sz="600">
              <a:solidFill>
                <a:schemeClr val="dk1"/>
              </a:solidFill>
            </a:endParaRPr>
          </a:p>
          <a:p>
            <a:pPr marL="0" lvl="0" indent="0">
              <a:spcBef>
                <a:spcPts val="0"/>
              </a:spcBef>
              <a:spcAft>
                <a:spcPts val="0"/>
              </a:spcAft>
              <a:buClr>
                <a:schemeClr val="dk1"/>
              </a:buClr>
              <a:buSzPts val="1100"/>
              <a:buFont typeface="Arial"/>
              <a:buNone/>
            </a:pPr>
            <a:endParaRPr/>
          </a:p>
          <a:p>
            <a:pPr marL="0" lvl="0" indent="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3176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6000">
                <a:latin typeface="Dancing Script"/>
                <a:ea typeface="Dancing Script"/>
                <a:cs typeface="Dancing Script"/>
                <a:sym typeface="Dancing Script"/>
              </a:rPr>
              <a:t>Taste Testing</a:t>
            </a:r>
            <a:endParaRPr sz="6000">
              <a:latin typeface="Dancing Script"/>
              <a:ea typeface="Dancing Script"/>
              <a:cs typeface="Dancing Script"/>
              <a:sym typeface="Dancing Script"/>
            </a:endParaRPr>
          </a:p>
        </p:txBody>
      </p:sp>
      <p:pic>
        <p:nvPicPr>
          <p:cNvPr id="97" name="Shape 97" title="Taste Testing "/>
          <p:cNvPicPr preferRelativeResize="0"/>
          <p:nvPr/>
        </p:nvPicPr>
        <p:blipFill>
          <a:blip r:embed="rId3">
            <a:alphaModFix/>
          </a:blip>
          <a:stretch>
            <a:fillRect/>
          </a:stretch>
        </p:blipFill>
        <p:spPr>
          <a:xfrm>
            <a:off x="696438" y="1356875"/>
            <a:ext cx="7751126" cy="5167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title="Brands "/>
          <p:cNvPicPr preferRelativeResize="0"/>
          <p:nvPr/>
        </p:nvPicPr>
        <p:blipFill>
          <a:blip r:embed="rId3">
            <a:alphaModFix amt="22000"/>
          </a:blip>
          <a:stretch>
            <a:fillRect/>
          </a:stretch>
        </p:blipFill>
        <p:spPr>
          <a:xfrm>
            <a:off x="1795638" y="1536637"/>
            <a:ext cx="5552725" cy="4164550"/>
          </a:xfrm>
          <a:prstGeom prst="rect">
            <a:avLst/>
          </a:prstGeom>
          <a:noFill/>
          <a:ln>
            <a:noFill/>
          </a:ln>
        </p:spPr>
      </p:pic>
      <p:sp>
        <p:nvSpPr>
          <p:cNvPr id="103" name="Shape 10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Name Brand vs. Store Brand</a:t>
            </a:r>
            <a:endParaRPr/>
          </a:p>
        </p:txBody>
      </p:sp>
      <p:sp>
        <p:nvSpPr>
          <p:cNvPr id="104" name="Shape 104"/>
          <p:cNvSpPr txBox="1">
            <a:spLocks noGrp="1"/>
          </p:cNvSpPr>
          <p:nvPr>
            <p:ph type="body" idx="1"/>
          </p:nvPr>
        </p:nvSpPr>
        <p:spPr>
          <a:xfrm>
            <a:off x="311700" y="1536627"/>
            <a:ext cx="8520600" cy="3357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4000">
                <a:solidFill>
                  <a:srgbClr val="741B47"/>
                </a:solidFill>
                <a:latin typeface="Oxygen"/>
                <a:ea typeface="Oxygen"/>
                <a:cs typeface="Oxygen"/>
                <a:sym typeface="Oxygen"/>
              </a:rPr>
              <a:t>After this activity, are you more or less inclined to buy the name brand or store brand?  </a:t>
            </a:r>
            <a:endParaRPr sz="4000">
              <a:solidFill>
                <a:srgbClr val="741B47"/>
              </a:solidFill>
              <a:latin typeface="Oxygen"/>
              <a:ea typeface="Oxygen"/>
              <a:cs typeface="Oxygen"/>
              <a:sym typeface="Oxygen"/>
            </a:endParaRPr>
          </a:p>
          <a:p>
            <a:pPr marL="0" lvl="0" indent="0">
              <a:spcBef>
                <a:spcPts val="1600"/>
              </a:spcBef>
              <a:spcAft>
                <a:spcPts val="1600"/>
              </a:spcAft>
              <a:buNone/>
            </a:pPr>
            <a:r>
              <a:rPr lang="en-US" sz="4000">
                <a:solidFill>
                  <a:srgbClr val="741B47"/>
                </a:solidFill>
                <a:latin typeface="Oxygen"/>
                <a:ea typeface="Oxygen"/>
                <a:cs typeface="Oxygen"/>
                <a:sym typeface="Oxygen"/>
              </a:rPr>
              <a:t>Is name brand/store brand always better?</a:t>
            </a:r>
            <a:endParaRPr sz="4000">
              <a:solidFill>
                <a:srgbClr val="741B47"/>
              </a:solidFill>
              <a:latin typeface="Oxygen"/>
              <a:ea typeface="Oxygen"/>
              <a:cs typeface="Oxygen"/>
              <a:sym typeface="Oxyge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311700" y="612750"/>
            <a:ext cx="8466900" cy="43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0" dirty="0">
                <a:solidFill>
                  <a:srgbClr val="CC0000"/>
                </a:solidFill>
                <a:latin typeface="Bangers"/>
                <a:ea typeface="Bangers"/>
                <a:cs typeface="Bangers"/>
                <a:sym typeface="Bangers"/>
              </a:rPr>
              <a:t>1 minute reflection</a:t>
            </a:r>
            <a:endParaRPr sz="9000" dirty="0">
              <a:solidFill>
                <a:srgbClr val="CC0000"/>
              </a:solidFill>
              <a:latin typeface="Bangers"/>
              <a:ea typeface="Bangers"/>
              <a:cs typeface="Bangers"/>
              <a:sym typeface="Bangers"/>
            </a:endParaRPr>
          </a:p>
          <a:p>
            <a:pPr marL="0" lvl="0" indent="0" algn="ctr">
              <a:spcBef>
                <a:spcPts val="0"/>
              </a:spcBef>
              <a:spcAft>
                <a:spcPts val="0"/>
              </a:spcAft>
              <a:buNone/>
            </a:pPr>
            <a:endParaRPr sz="9000" dirty="0">
              <a:solidFill>
                <a:srgbClr val="CC0000"/>
              </a:solidFill>
              <a:latin typeface="Bangers"/>
              <a:ea typeface="Bangers"/>
              <a:cs typeface="Bangers"/>
              <a:sym typeface="Bangers"/>
            </a:endParaRPr>
          </a:p>
          <a:p>
            <a:pPr marL="0" lvl="0" indent="0" algn="ctr">
              <a:spcBef>
                <a:spcPts val="0"/>
              </a:spcBef>
              <a:spcAft>
                <a:spcPts val="0"/>
              </a:spcAft>
              <a:buNone/>
            </a:pPr>
            <a:r>
              <a:rPr lang="en-US" sz="4000" dirty="0">
                <a:solidFill>
                  <a:srgbClr val="38761D"/>
                </a:solidFill>
                <a:latin typeface="Fjalla One"/>
                <a:ea typeface="Fjalla One"/>
                <a:cs typeface="Fjalla One"/>
                <a:sym typeface="Fjalla One"/>
              </a:rPr>
              <a:t>What are some “Pro Tips” on how to </a:t>
            </a:r>
            <a:r>
              <a:rPr lang="en-US" sz="5500" i="1" dirty="0">
                <a:solidFill>
                  <a:srgbClr val="38761D"/>
                </a:solidFill>
                <a:latin typeface="Fjalla One"/>
                <a:ea typeface="Fjalla One"/>
                <a:cs typeface="Fjalla One"/>
                <a:sym typeface="Fjalla One"/>
              </a:rPr>
              <a:t>comparison shop</a:t>
            </a:r>
            <a:r>
              <a:rPr lang="en-US" sz="4000" dirty="0">
                <a:solidFill>
                  <a:srgbClr val="38761D"/>
                </a:solidFill>
                <a:latin typeface="Fjalla One"/>
                <a:ea typeface="Fjalla One"/>
                <a:cs typeface="Fjalla One"/>
                <a:sym typeface="Fjalla One"/>
              </a:rPr>
              <a:t>?</a:t>
            </a:r>
            <a:endParaRPr sz="4000" dirty="0">
              <a:solidFill>
                <a:srgbClr val="38761D"/>
              </a:solidFill>
              <a:latin typeface="Fjalla One"/>
              <a:ea typeface="Fjalla One"/>
              <a:cs typeface="Fjalla One"/>
              <a:sym typeface="Fjalla One"/>
            </a:endParaRPr>
          </a:p>
        </p:txBody>
      </p:sp>
      <p:sp>
        <p:nvSpPr>
          <p:cNvPr id="2" name="Title 1"/>
          <p:cNvSpPr>
            <a:spLocks noGrp="1"/>
          </p:cNvSpPr>
          <p:nvPr>
            <p:ph type="title"/>
          </p:nvPr>
        </p:nvSpPr>
        <p:spPr>
          <a:xfrm>
            <a:off x="258000" y="136167"/>
            <a:ext cx="8520600" cy="763500"/>
          </a:xfrm>
        </p:spPr>
        <p:txBody>
          <a:bodyPr/>
          <a:lstStyle/>
          <a:p>
            <a:r>
              <a:rPr lang="en-US" dirty="0" smtClean="0"/>
              <a:t>1 Minute Reflection </a:t>
            </a:r>
            <a:endParaRPr lang="en-US"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2988</Words>
  <Application>Microsoft Office PowerPoint</Application>
  <PresentationFormat>On-screen Show (4:3)</PresentationFormat>
  <Paragraphs>231</Paragraphs>
  <Slides>28</Slides>
  <Notes>28</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28</vt:i4>
      </vt:variant>
    </vt:vector>
  </HeadingPairs>
  <TitlesOfParts>
    <vt:vector size="51" baseType="lpstr">
      <vt:lpstr>Ubuntu</vt:lpstr>
      <vt:lpstr>Merienda</vt:lpstr>
      <vt:lpstr>Oxygen</vt:lpstr>
      <vt:lpstr>Luckiest Guy</vt:lpstr>
      <vt:lpstr>Arial</vt:lpstr>
      <vt:lpstr>Pacifico</vt:lpstr>
      <vt:lpstr>Roboto</vt:lpstr>
      <vt:lpstr>Rambla</vt:lpstr>
      <vt:lpstr>Dancing Script</vt:lpstr>
      <vt:lpstr>Verdana</vt:lpstr>
      <vt:lpstr>Roboto Slab</vt:lpstr>
      <vt:lpstr>Trebuchet MS</vt:lpstr>
      <vt:lpstr>Fjalla One</vt:lpstr>
      <vt:lpstr>Passion One</vt:lpstr>
      <vt:lpstr>Droid Serif</vt:lpstr>
      <vt:lpstr>Lato</vt:lpstr>
      <vt:lpstr>Bangers</vt:lpstr>
      <vt:lpstr>Impact</vt:lpstr>
      <vt:lpstr>Courier New</vt:lpstr>
      <vt:lpstr>Cambria</vt:lpstr>
      <vt:lpstr>Bitter</vt:lpstr>
      <vt:lpstr>Noto Sans Symbols</vt:lpstr>
      <vt:lpstr>Simple Light</vt:lpstr>
      <vt:lpstr>Consumerism pt. 1</vt:lpstr>
      <vt:lpstr>...what is consumerism?</vt:lpstr>
      <vt:lpstr>hi </vt:lpstr>
      <vt:lpstr>What’s your consumer score?</vt:lpstr>
      <vt:lpstr>Figure your score</vt:lpstr>
      <vt:lpstr>SO WHAT TYPE OF A CONSUMER ARE YOU?????</vt:lpstr>
      <vt:lpstr>Taste Testing</vt:lpstr>
      <vt:lpstr>Name Brand vs. Store Brand</vt:lpstr>
      <vt:lpstr>1 Minute Reflection </vt:lpstr>
      <vt:lpstr>Rights and Responsibilities of Consumers</vt:lpstr>
      <vt:lpstr>Recognize the “value” of an item, not only the price.</vt:lpstr>
      <vt:lpstr>Beware of deals that aren’t really deals.</vt:lpstr>
      <vt:lpstr>Use the Internet to compare prices of the same or similar items </vt:lpstr>
      <vt:lpstr>Role Play</vt:lpstr>
      <vt:lpstr>What are my Responsibilities as a Consumer?</vt:lpstr>
      <vt:lpstr>Online Commerce (or “Ecommerce”)</vt:lpstr>
      <vt:lpstr>Pros and Cons</vt:lpstr>
      <vt:lpstr>How to Shop Safely Online</vt:lpstr>
      <vt:lpstr>Components of a Safe Website </vt:lpstr>
      <vt:lpstr>Financial Contracts- Some terminology </vt:lpstr>
      <vt:lpstr>Example Contracts</vt:lpstr>
      <vt:lpstr>Consumer Protection Laws</vt:lpstr>
      <vt:lpstr>Example: State-Specific Lemon Laws</vt:lpstr>
      <vt:lpstr>Protections Under the Utah Lemon Law </vt:lpstr>
      <vt:lpstr>Consumer Protection Agencies</vt:lpstr>
      <vt:lpstr>(Agency Name in Full)</vt:lpstr>
      <vt:lpstr>How to Complain</vt:lpstr>
      <vt:lpstr>Steps to get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Consumerism pt. 1</dc:title>
  <cp:lastModifiedBy>admin</cp:lastModifiedBy>
  <cp:revision>1</cp:revision>
  <dcterms:modified xsi:type="dcterms:W3CDTF">2018-02-26T16:24:25Z</dcterms:modified>
</cp:coreProperties>
</file>