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256" r:id="rId2"/>
    <p:sldId id="294" r:id="rId3"/>
    <p:sldId id="258" r:id="rId4"/>
    <p:sldId id="259" r:id="rId5"/>
    <p:sldId id="262" r:id="rId6"/>
    <p:sldId id="293" r:id="rId7"/>
    <p:sldId id="265" r:id="rId8"/>
    <p:sldId id="266" r:id="rId9"/>
    <p:sldId id="292" r:id="rId10"/>
    <p:sldId id="273" r:id="rId11"/>
    <p:sldId id="274" r:id="rId12"/>
    <p:sldId id="275" r:id="rId13"/>
    <p:sldId id="276" r:id="rId14"/>
    <p:sldId id="291" r:id="rId15"/>
    <p:sldId id="277" r:id="rId16"/>
    <p:sldId id="278" r:id="rId17"/>
    <p:sldId id="279" r:id="rId18"/>
    <p:sldId id="280" r:id="rId19"/>
    <p:sldId id="282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3448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28" autoAdjust="0"/>
  </p:normalViewPr>
  <p:slideViewPr>
    <p:cSldViewPr>
      <p:cViewPr varScale="1">
        <p:scale>
          <a:sx n="92" d="100"/>
          <a:sy n="92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CC984C2-5994-4242-91BA-1076FFF0C9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B4542CF-3E89-45A1-BB4E-98A8E1C577A7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b="1" smtClean="0"/>
              <a:t>FDIC- Federal Depository Insurance Corporation</a:t>
            </a:r>
          </a:p>
          <a:p>
            <a:pPr eaLnBrk="1" hangingPunct="1"/>
            <a:r>
              <a:rPr lang="en-US" altLang="en-US" smtClean="0"/>
              <a:t>-Insures funds in a federally chartered bank up to $250,000 per account.</a:t>
            </a:r>
          </a:p>
          <a:p>
            <a:pPr eaLnBrk="1" hangingPunct="1"/>
            <a:r>
              <a:rPr lang="en-US" altLang="en-US" smtClean="0"/>
              <a:t>-Created in 1933 to maintain public confidence and stability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NCUA- National Credit Union Association</a:t>
            </a:r>
          </a:p>
          <a:p>
            <a:pPr eaLnBrk="1" hangingPunct="1"/>
            <a:r>
              <a:rPr lang="en-US" altLang="en-US" smtClean="0"/>
              <a:t>-Insures funds in a credit union up to $250,000 per account.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E3225CB-29CC-4844-8A88-24970F3E036C}" type="slidenum">
              <a:rPr lang="en-US" altLang="en-US" smtClean="0">
                <a:latin typeface="Arial" panose="020B0604020202020204" pitchFamily="34" charset="0"/>
              </a:rPr>
              <a:pPr/>
              <a:t>10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eaLnBrk="1" hangingPunct="1"/>
            <a:r>
              <a:rPr lang="en-US" altLang="en-US" i="1" smtClean="0"/>
              <a:t>Bethany should have all of the details about the shoes before buying, make sure her purchase is made over a secure line stating “https” or “shttp”, she should use a credit card or escrow service, keep proof handy, and research the company to ensure they are reputable.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B0F2FB-345F-45C8-BD02-5A1F968A5489}" type="slidenum">
              <a:rPr lang="en-US" altLang="en-US" smtClean="0">
                <a:latin typeface="Arial" panose="020B0604020202020204" pitchFamily="34" charset="0"/>
              </a:rPr>
              <a:pPr/>
              <a:t>11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eaLnBrk="1" hangingPunct="1"/>
            <a:r>
              <a:rPr lang="en-US" altLang="en-US" i="1" smtClean="0"/>
              <a:t>Dana should call and cancel her credit card immediately and follow up in writing; keep a record of all correspondence, file a police report, contact the three major credit bureaus, and file a complaint with the Federal Trade Commission.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79FB42-D89D-4998-B6D9-8CA64413A192}" type="slidenum">
              <a:rPr lang="en-US" altLang="en-US" smtClean="0">
                <a:latin typeface="Arial" panose="020B0604020202020204" pitchFamily="34" charset="0"/>
              </a:rPr>
              <a:pPr/>
              <a:t>12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eaLnBrk="1" hangingPunct="1"/>
            <a:r>
              <a:rPr lang="en-US" altLang="en-US" i="1" smtClean="0"/>
              <a:t>Jacob should destroy all statements not needed and store the rest in a locked file and he should not leave statements lying around.  He should deposit mail in a post office collection box or at the post office.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4B73F41-5BFB-46B2-AC9A-B8D2710DC5BE}" type="slidenum">
              <a:rPr lang="en-US" altLang="en-US" smtClean="0">
                <a:latin typeface="Arial" panose="020B0604020202020204" pitchFamily="34" charset="0"/>
              </a:rPr>
              <a:pPr/>
              <a:t>13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eaLnBrk="1" hangingPunct="1"/>
            <a:r>
              <a:rPr lang="en-US" altLang="en-US" i="1" smtClean="0"/>
              <a:t>Keep receipts of purchases made with a credit card, file a complaint with the credit card company immediately (within 60 days), follow up with writing, keep a detailed record of correspondence, contact the credit bureaus, and contact the Federal Trade Commission.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304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304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B82FE-FEBE-4351-B077-0B16C9FB92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59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49698-5DE3-4A7C-AB4B-01AA1A844A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59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7AC46-5B1D-4C85-8798-113D66D9BF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6251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6E61A-3E42-4EE7-93E0-337D6960C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61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8871C-4EDD-495B-91A5-C76D74C51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26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835E-381A-47DF-B0E4-EEE7546A3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73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CB03-4873-4165-94F3-A0EF310362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4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743-3DED-45E7-BDA7-CD86456D11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87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556A5-CD36-4D71-9197-3D1C15AEF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275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86757-D719-4A3C-B0A0-03D347D32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194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42D49-0D65-4E20-AA04-3B924732FA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49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A64EC-4AA6-4B6A-9F59-636A99BEF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79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198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1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2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202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202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202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02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02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0DC027-D5D6-437B-A003-ECEE35E605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C8pjXn-sWM" TargetMode="External"/><Relationship Id="rId2" Type="http://schemas.openxmlformats.org/officeDocument/2006/relationships/hyperlink" Target="http://quizzes.howstuffworks.com/quiz/identity-theft-qui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www.youtube.com/watch?v=G47UZCHE1X8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01875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Identity Theft &amp; Consumer Protection</a:t>
            </a:r>
          </a:p>
        </p:txBody>
      </p:sp>
      <p:pic>
        <p:nvPicPr>
          <p:cNvPr id="4099" name="Picture 6" descr="logo_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685800"/>
            <a:ext cx="33655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Respond to the following scenarios based on what you have learned.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Bethany purchased a new pair of shoes from the Internet.  What steps should she take to ensure her identity was protected while making the purchase?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934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Gill Sans MT Condensed" panose="020B0506020104020203" pitchFamily="34" charset="0"/>
              </a:rPr>
              <a:t>Source:  FEFE 3.1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Respond to the following scenarios based on what you have learned.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Dana went out to dinner and left her credit card there.  The next day she called the restaurant and they said they didn’t have the card.  What should she do?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934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Gill Sans MT Condensed" panose="020B0506020104020203" pitchFamily="34" charset="0"/>
              </a:rPr>
              <a:t>Source:  FEFE 3.1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Respond to the following scenarios based on what you have learned.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Jacob has just finished writing bills.  What steps should he take to ensure the bills reach their destination safely?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934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Gill Sans MT Condensed" panose="020B0506020104020203" pitchFamily="34" charset="0"/>
              </a:rPr>
              <a:t>Source:  FEFE 3.1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Respond to the following scenarios based on what you have learned.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Sam purchased a bicycle on credit.  When he received his credit card statement, he noticed several charges he did not make.  What should he do?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934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Gill Sans MT Condensed" panose="020B0506020104020203" pitchFamily="34" charset="0"/>
              </a:rPr>
              <a:t>Source:  FEFE 3.1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 title="Contracts "/>
          <p:cNvSpPr>
            <a:spLocks noChangeArrowheads="1"/>
          </p:cNvSpPr>
          <p:nvPr/>
        </p:nvSpPr>
        <p:spPr bwMode="auto">
          <a:xfrm>
            <a:off x="-304800" y="0"/>
            <a:ext cx="9906000" cy="6858000"/>
          </a:xfrm>
          <a:prstGeom prst="rect">
            <a:avLst/>
          </a:prstGeom>
          <a:solidFill>
            <a:srgbClr val="34481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smtClean="0"/>
              <a:t>Understanding Financial Contracts</a:t>
            </a:r>
          </a:p>
        </p:txBody>
      </p:sp>
      <p:pic>
        <p:nvPicPr>
          <p:cNvPr id="22532" name="Picture 4" descr="MC90025004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4160838" cy="434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Disclosure Information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Provides full information about a financial institution’s policies.</a:t>
            </a:r>
          </a:p>
          <a:p>
            <a:pPr eaLnBrk="1" hangingPunct="1">
              <a:defRPr/>
            </a:pPr>
            <a:r>
              <a:rPr lang="en-US" altLang="en-US" dirty="0" smtClean="0"/>
              <a:t>Such as electronic funds transfer policies, lending policies, interest crediting, and compliance with banking regulations.  These statements are required by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 title="Grace Period "/>
          <p:cNvSpPr>
            <a:spLocks noChangeArrowheads="1"/>
          </p:cNvSpPr>
          <p:nvPr/>
        </p:nvSpPr>
        <p:spPr bwMode="auto">
          <a:xfrm>
            <a:off x="-304800" y="0"/>
            <a:ext cx="9906000" cy="6858000"/>
          </a:xfrm>
          <a:prstGeom prst="rect">
            <a:avLst/>
          </a:prstGeom>
          <a:solidFill>
            <a:srgbClr val="34481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Grace Period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The time between the billing date and the payment due date when no interest is charged.</a:t>
            </a:r>
          </a:p>
        </p:txBody>
      </p:sp>
      <p:pic>
        <p:nvPicPr>
          <p:cNvPr id="24581" name="Picture 4" descr="MC900410501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048000"/>
            <a:ext cx="3810000" cy="343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Late Payment Penalties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447800"/>
            <a:ext cx="6619875" cy="43624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Late Fees</a:t>
            </a:r>
          </a:p>
          <a:p>
            <a:pPr eaLnBrk="1" hangingPunct="1">
              <a:defRPr/>
            </a:pPr>
            <a:r>
              <a:rPr lang="en-US" altLang="en-US" smtClean="0"/>
              <a:t>Finance Charges</a:t>
            </a:r>
          </a:p>
          <a:p>
            <a:pPr eaLnBrk="1" hangingPunct="1">
              <a:defRPr/>
            </a:pPr>
            <a:r>
              <a:rPr lang="en-US" altLang="en-US" smtClean="0"/>
              <a:t>Increased Interest Rate</a:t>
            </a:r>
          </a:p>
        </p:txBody>
      </p:sp>
      <p:pic>
        <p:nvPicPr>
          <p:cNvPr id="25604" name="Picture 4" title="Interest Rates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5" t="28952" r="24762" b="17714"/>
          <a:stretch>
            <a:fillRect/>
          </a:stretch>
        </p:blipFill>
        <p:spPr bwMode="auto">
          <a:xfrm>
            <a:off x="1905000" y="3511550"/>
            <a:ext cx="5334000" cy="311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Method of Interest Calculation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mtClean="0"/>
              <a:t>Average daily balance excluding new purchases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mtClean="0"/>
              <a:t>Average daily balance including new purchases with a grace period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mtClean="0"/>
              <a:t>Average daily balance including new purchases with no grace period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mtClean="0"/>
              <a:t>Two-cycle average daily balance including new purchases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Tips To Help Dump Debt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19238"/>
            <a:ext cx="7772400" cy="3967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>
                <a:solidFill>
                  <a:srgbClr val="FF9933"/>
                </a:solidFill>
              </a:rPr>
              <a:t>Write it down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400" i="1" smtClean="0"/>
              <a:t>Make a list of how much money you owe and the interest rate.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>
                <a:solidFill>
                  <a:srgbClr val="FF9933"/>
                </a:solidFill>
              </a:rPr>
              <a:t>Start the snowball rolling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400" i="1" smtClean="0"/>
              <a:t>Pick the debt with the highest interest rate and put extra cash toward that balance.  Negotiate a repayment schedule.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>
                <a:solidFill>
                  <a:srgbClr val="FF9933"/>
                </a:solidFill>
              </a:rPr>
              <a:t>Cut it out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400" i="1" smtClean="0"/>
              <a:t>Select an activity and stop it for a month or two, put it toward the debt. Or, sell assets.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>
                <a:solidFill>
                  <a:srgbClr val="FF9933"/>
                </a:solidFill>
              </a:rPr>
              <a:t>Don’t forget to save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400" i="1" smtClean="0"/>
              <a:t>Start saving, even if it’s a small amount every week.</a:t>
            </a:r>
            <a:r>
              <a:rPr lang="en-US" altLang="en-US" sz="1800" smtClean="0"/>
              <a:t>                             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934200" y="5881688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Gill Sans MT Condensed" panose="020B0506020104020203" pitchFamily="34" charset="0"/>
              </a:rPr>
              <a:t>Source: NEFE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Fraud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hlinkClick r:id="rId2"/>
              </a:rPr>
              <a:t>Identity Fraud Quiz</a:t>
            </a: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>
                <a:hlinkClick r:id="rId3"/>
              </a:rPr>
              <a:t>How to defend yourself against Fraud</a:t>
            </a:r>
            <a:endParaRPr lang="en-US" dirty="0"/>
          </a:p>
        </p:txBody>
      </p:sp>
      <p:pic>
        <p:nvPicPr>
          <p:cNvPr id="5124" name="Picture 3" descr="&lt;strong&gt;Identity-Theft&lt;/strong&gt;-Online - Ethics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25" y="2286000"/>
            <a:ext cx="6337300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Concerning interest on debt…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Interest never sleeps nor sickens nor dies;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never goes to the hospital;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works on Sundays and holidays;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never takes a vacation;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never visits or travels;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takes no pleasure;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is never laid off work nor discharged from employment;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800" smtClean="0">
                <a:solidFill>
                  <a:schemeClr val="bg2"/>
                </a:solidFill>
              </a:rPr>
              <a:t>It never works on reduced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 </a:t>
            </a:r>
            <a:endParaRPr lang="en-US" dirty="0"/>
          </a:p>
        </p:txBody>
      </p:sp>
      <p:sp>
        <p:nvSpPr>
          <p:cNvPr id="51202" name="Text Box 2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Once in debt, interest is your companion every minute of the day and night; you cannot shun it or slip away from it; you cannot dismiss it; it yields neither to entreaties, demands, or orders, and whenever you get in its way or cross its course or fail to meet its demands it crushes you.</a:t>
            </a:r>
          </a:p>
          <a:p>
            <a:r>
              <a:rPr lang="en-US" altLang="en-US" smtClean="0"/>
              <a:t>~ J. Ruben Clark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Questions to Consider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smtClean="0"/>
              <a:t>What are consumers rights and responsibilities?</a:t>
            </a:r>
          </a:p>
          <a:p>
            <a:pPr eaLnBrk="1" hangingPunct="1">
              <a:defRPr/>
            </a:pPr>
            <a:r>
              <a:rPr lang="en-US" altLang="en-US" sz="2800" smtClean="0"/>
              <a:t>What is the purpose of consumer protection laws and agencies?</a:t>
            </a:r>
          </a:p>
          <a:p>
            <a:pPr eaLnBrk="1" hangingPunct="1">
              <a:defRPr/>
            </a:pPr>
            <a:r>
              <a:rPr lang="en-US" altLang="en-US" sz="2800" smtClean="0"/>
              <a:t>How can I avoid identity theft and fraud?</a:t>
            </a:r>
          </a:p>
          <a:p>
            <a:pPr eaLnBrk="1" hangingPunct="1">
              <a:defRPr/>
            </a:pPr>
            <a:r>
              <a:rPr lang="en-US" altLang="en-US" sz="2800" smtClean="0"/>
              <a:t>How do I understand financial contracts?</a:t>
            </a:r>
          </a:p>
          <a:p>
            <a:pPr eaLnBrk="1" hangingPunct="1">
              <a:defRPr/>
            </a:pPr>
            <a:r>
              <a:rPr lang="en-US" altLang="en-US" sz="2800" smtClean="0"/>
              <a:t>What are ways to avoid financial scams?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Consumer Rights &amp; Responsibilities</a:t>
            </a:r>
            <a:endParaRPr lang="en-US" altLang="en-US" smtClean="0"/>
          </a:p>
        </p:txBody>
      </p:sp>
      <p:graphicFrame>
        <p:nvGraphicFramePr>
          <p:cNvPr id="5148" name="Group 28" title="Rights and Resp 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77804557"/>
              </p:ext>
            </p:extLst>
          </p:nvPr>
        </p:nvGraphicFramePr>
        <p:xfrm>
          <a:off x="457200" y="1600200"/>
          <a:ext cx="8229600" cy="4200526"/>
        </p:xfrm>
        <a:graphic>
          <a:graphicData uri="http://schemas.openxmlformats.org/drawingml/2006/table">
            <a:tbl>
              <a:tblPr first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215294231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112209386"/>
                    </a:ext>
                  </a:extLst>
                </a:gridCol>
              </a:tblGrid>
              <a:tr h="742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RIGHTS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RESPONSIBILITIES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21943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Safety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Use Products Safely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512814"/>
                  </a:ext>
                </a:extLst>
              </a:tr>
              <a:tr h="90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Be Informed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Seek Information and Use it to make Decisions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529936"/>
                  </a:ext>
                </a:extLst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Choose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Choose Goods and Services Carefully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479534"/>
                  </a:ext>
                </a:extLst>
              </a:tr>
              <a:tr h="90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Be Heard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 Speak Up and Let Likes and Dislikes Be Known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585155"/>
                  </a:ext>
                </a:extLst>
              </a:tr>
            </a:tbl>
          </a:graphicData>
        </a:graphic>
      </p:graphicFrame>
      <p:sp>
        <p:nvSpPr>
          <p:cNvPr id="7191" name="Text Box 25"/>
          <p:cNvSpPr txBox="1">
            <a:spLocks noChangeArrowheads="1"/>
          </p:cNvSpPr>
          <p:nvPr/>
        </p:nvSpPr>
        <p:spPr bwMode="auto">
          <a:xfrm>
            <a:off x="1371600" y="5819775"/>
            <a:ext cx="7467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Gill Sans MT Condensed" panose="020B0506020104020203" pitchFamily="34" charset="0"/>
              </a:rPr>
              <a:t>Consumer Bill of Rights (State of the Union Address of 1962, President John F. Kennedy)                                      Source: Thomson South-Western, </a:t>
            </a:r>
            <a:r>
              <a:rPr lang="en-US" altLang="en-US" sz="1600" i="1">
                <a:latin typeface="Gill Sans MT Condensed" panose="020B0506020104020203" pitchFamily="34" charset="0"/>
              </a:rPr>
              <a:t>Economic Education for Consumers</a:t>
            </a:r>
            <a:r>
              <a:rPr lang="en-US" altLang="en-US" sz="1600">
                <a:latin typeface="Gill Sans MT Condensed" panose="020B0506020104020203" pitchFamily="34" charset="0"/>
              </a:rPr>
              <a:t>; USOE Adult Roles &amp; Responsibilities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Agencies &amp; Sources of Assistance</a:t>
            </a:r>
          </a:p>
        </p:txBody>
      </p:sp>
      <p:graphicFrame>
        <p:nvGraphicFramePr>
          <p:cNvPr id="8222" name="Group 30" title="Agencies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873954"/>
              </p:ext>
            </p:extLst>
          </p:nvPr>
        </p:nvGraphicFramePr>
        <p:xfrm>
          <a:off x="838200" y="1828800"/>
          <a:ext cx="7772400" cy="3614739"/>
        </p:xfrm>
        <a:graphic>
          <a:graphicData uri="http://schemas.openxmlformats.org/drawingml/2006/table">
            <a:tbl>
              <a:tblPr firstRow="1"/>
              <a:tblGrid>
                <a:gridCol w="7772400">
                  <a:extLst>
                    <a:ext uri="{9D8B030D-6E8A-4147-A177-3AD203B41FA5}">
                      <a16:colId xmlns:a16="http://schemas.microsoft.com/office/drawing/2014/main" val="1407625733"/>
                    </a:ext>
                  </a:extLst>
                </a:gridCol>
              </a:tblGrid>
              <a:tr h="533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Food &amp; Drug Administration (FDA)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5314126"/>
                  </a:ext>
                </a:extLst>
              </a:tr>
              <a:tr h="5333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Consumer Product Safety Commission (CPSC)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473709"/>
                  </a:ext>
                </a:extLst>
              </a:tr>
              <a:tr h="5000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Federal Trade Commission (FTC)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993049"/>
                  </a:ext>
                </a:extLst>
              </a:tr>
              <a:tr h="5000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Better Business Bureau (BBB)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957650"/>
                  </a:ext>
                </a:extLst>
              </a:tr>
              <a:tr h="523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Bureau of Consumer Protection (BCP)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642653"/>
                  </a:ext>
                </a:extLst>
              </a:tr>
              <a:tr h="10241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Consumer Unions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(Consumer Product-Testing Organizations)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837163"/>
                  </a:ext>
                </a:extLst>
              </a:tr>
            </a:tbl>
          </a:graphicData>
        </a:graphic>
      </p:graphicFrame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3200400" y="5867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Gill Sans MT Condensed" panose="020B0506020104020203" pitchFamily="34" charset="0"/>
              </a:rPr>
              <a:t>Source:  USOE Adult Roles &amp; Responsibilities Curriculum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Who Protects Savers?</a:t>
            </a:r>
          </a:p>
        </p:txBody>
      </p:sp>
      <p:pic>
        <p:nvPicPr>
          <p:cNvPr id="9219" name="Picture 5" descr="ANd9GcTKMIdhoBzEi9yzKaxY7gNNoqESwaiVmPb134Kt6NxVUfD7RpI0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38313"/>
            <a:ext cx="4572000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9" descr="ANd9GcQe8veCvQslx79OhyxG8wGistMRLpNCX1OCSWjB2R-ZewBq1hKS6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967163"/>
            <a:ext cx="5181600" cy="22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11"/>
          <p:cNvSpPr txBox="1">
            <a:spLocks noChangeArrowheads="1"/>
          </p:cNvSpPr>
          <p:nvPr/>
        </p:nvSpPr>
        <p:spPr bwMode="auto">
          <a:xfrm>
            <a:off x="609600" y="3900488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Credit Unions</a:t>
            </a:r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7620000" y="6186488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Banks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0104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Identity Theft</a:t>
            </a:r>
            <a:br>
              <a:rPr lang="en-US" altLang="en-US" smtClean="0"/>
            </a:br>
            <a:r>
              <a:rPr lang="en-US" altLang="en-US" smtClean="0"/>
              <a:t>“True-name Fraud”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 smtClean="0"/>
              <a:t>Someone wrongfully acquires and uses a consumer’s personal identification, credit, or account information without your permission.</a:t>
            </a:r>
          </a:p>
          <a:p>
            <a:pPr eaLnBrk="1" hangingPunct="1">
              <a:defRPr/>
            </a:pPr>
            <a:r>
              <a:rPr lang="en-US" altLang="en-US" sz="2800" dirty="0" smtClean="0"/>
              <a:t>They may ask for this information: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Social Security Numbers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Name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Address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Date of Birth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Mother’s Maiden Name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Passwords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PINs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Fraud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A deliberate deception, designed to secure unfair or unlawful gain.  </a:t>
            </a:r>
          </a:p>
          <a:p>
            <a:pPr lvl="1" eaLnBrk="1" hangingPunct="1">
              <a:defRPr/>
            </a:pPr>
            <a:r>
              <a:rPr lang="en-US" altLang="en-US" smtClean="0"/>
              <a:t>(“Cheating the Consumer”)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Ways to Avoid Identity Theft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Monitor your credit report.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Don’t give out personal information to unknown people or companies.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Protect your credit and debit cards.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Protect your mailbox.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Protect your wallet.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Use passwords and PINs that cannot be easily guessed.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Use anti-virus software on your computer.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smtClean="0"/>
              <a:t>Notify your bank when you change your address or phone number.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3">
      <a:dk1>
        <a:srgbClr val="003300"/>
      </a:dk1>
      <a:lt1>
        <a:srgbClr val="FFFFFF"/>
      </a:lt1>
      <a:dk2>
        <a:srgbClr val="4D6A2A"/>
      </a:dk2>
      <a:lt2>
        <a:srgbClr val="CCFF99"/>
      </a:lt2>
      <a:accent1>
        <a:srgbClr val="2EB62E"/>
      </a:accent1>
      <a:accent2>
        <a:srgbClr val="527C3A"/>
      </a:accent2>
      <a:accent3>
        <a:srgbClr val="B2B9AC"/>
      </a:accent3>
      <a:accent4>
        <a:srgbClr val="DADADA"/>
      </a:accent4>
      <a:accent5>
        <a:srgbClr val="ADD7AD"/>
      </a:accent5>
      <a:accent6>
        <a:srgbClr val="497034"/>
      </a:accent6>
      <a:hlink>
        <a:srgbClr val="DDD800"/>
      </a:hlink>
      <a:folHlink>
        <a:srgbClr val="009999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435</TotalTime>
  <Words>1067</Words>
  <Application>Microsoft Office PowerPoint</Application>
  <PresentationFormat>On-screen Show (4:3)</PresentationFormat>
  <Paragraphs>127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Gill Sans MT Condensed</vt:lpstr>
      <vt:lpstr>Tahoma</vt:lpstr>
      <vt:lpstr>Wingdings</vt:lpstr>
      <vt:lpstr>Balance</vt:lpstr>
      <vt:lpstr>Identity Theft &amp; Consumer Protection</vt:lpstr>
      <vt:lpstr>Fraud Quiz</vt:lpstr>
      <vt:lpstr>Questions to Consider</vt:lpstr>
      <vt:lpstr>Consumer Rights &amp; Responsibilities</vt:lpstr>
      <vt:lpstr>Agencies &amp; Sources of Assistance</vt:lpstr>
      <vt:lpstr>Who Protects Savers?</vt:lpstr>
      <vt:lpstr>Identity Theft “True-name Fraud”</vt:lpstr>
      <vt:lpstr>Fraud</vt:lpstr>
      <vt:lpstr>Ways to Avoid Identity Theft</vt:lpstr>
      <vt:lpstr>Respond to the following scenarios based on what you have learned.</vt:lpstr>
      <vt:lpstr>Respond to the following scenarios based on what you have learned.</vt:lpstr>
      <vt:lpstr>Respond to the following scenarios based on what you have learned.</vt:lpstr>
      <vt:lpstr>Respond to the following scenarios based on what you have learned.</vt:lpstr>
      <vt:lpstr>Understanding Financial Contracts</vt:lpstr>
      <vt:lpstr>Disclosure Information</vt:lpstr>
      <vt:lpstr>Grace Period</vt:lpstr>
      <vt:lpstr>Late Payment Penalties</vt:lpstr>
      <vt:lpstr>Method of Interest Calculation</vt:lpstr>
      <vt:lpstr>Tips To Help Dump Debt</vt:lpstr>
      <vt:lpstr>Concerning interest on debt…</vt:lpstr>
      <vt:lpstr>Quote </vt:lpstr>
    </vt:vector>
  </TitlesOfParts>
  <Company>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Authorized Customer</dc:creator>
  <cp:lastModifiedBy>admin</cp:lastModifiedBy>
  <cp:revision>28</cp:revision>
  <dcterms:created xsi:type="dcterms:W3CDTF">2007-11-15T22:10:35Z</dcterms:created>
  <dcterms:modified xsi:type="dcterms:W3CDTF">2018-02-26T15:43:59Z</dcterms:modified>
</cp:coreProperties>
</file>