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9" r:id="rId2"/>
    <p:sldId id="265" r:id="rId3"/>
    <p:sldId id="266" r:id="rId4"/>
    <p:sldId id="267" r:id="rId5"/>
    <p:sldId id="268" r:id="rId6"/>
    <p:sldId id="257" r:id="rId7"/>
    <p:sldId id="258" r:id="rId8"/>
    <p:sldId id="259" r:id="rId9"/>
    <p:sldId id="260" r:id="rId10"/>
    <p:sldId id="261" r:id="rId11"/>
    <p:sldId id="270" r:id="rId12"/>
    <p:sldId id="262" r:id="rId13"/>
    <p:sldId id="263"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3399"/>
    <a:srgbClr val="0066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262" autoAdjust="0"/>
  </p:normalViewPr>
  <p:slideViewPr>
    <p:cSldViewPr>
      <p:cViewPr varScale="1">
        <p:scale>
          <a:sx n="80" d="100"/>
          <a:sy n="80" d="100"/>
        </p:scale>
        <p:origin x="121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1288222-599D-4F09-8EA2-6534E4AE78A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1288222-599D-4F09-8EA2-6534E4AE78A2}" type="slidenum">
              <a:rPr lang="en-US" altLang="en-US" smtClean="0"/>
              <a:pPr>
                <a:defRPr/>
              </a:pPr>
              <a:t>1</a:t>
            </a:fld>
            <a:endParaRPr lang="en-US" altLang="en-US"/>
          </a:p>
        </p:txBody>
      </p:sp>
    </p:spTree>
    <p:extLst>
      <p:ext uri="{BB962C8B-B14F-4D97-AF65-F5344CB8AC3E}">
        <p14:creationId xmlns:p14="http://schemas.microsoft.com/office/powerpoint/2010/main" val="3602583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2D7186-E5E9-4CB3-BC1E-C548DB6E0287}" type="slidenum">
              <a:rPr lang="en-US" altLang="en-US"/>
              <a:pPr/>
              <a:t>6</a:t>
            </a:fld>
            <a:endParaRPr lang="en-US" altLang="en-US"/>
          </a:p>
        </p:txBody>
      </p:sp>
      <p:sp>
        <p:nvSpPr>
          <p:cNvPr id="9219" name="Rectangle 2"/>
          <p:cNvSpPr>
            <a:spLocks noGrp="1" noRot="1" noChangeAspect="1" noChangeArrowheads="1" noTextEdit="1"/>
          </p:cNvSpPr>
          <p:nvPr>
            <p:ph type="sldImg"/>
          </p:nvPr>
        </p:nvSpPr>
        <p:spPr>
          <a:xfrm>
            <a:off x="1627188" y="685800"/>
            <a:ext cx="3611562" cy="2708275"/>
          </a:xfrm>
          <a:ln/>
        </p:spPr>
      </p:sp>
      <p:sp>
        <p:nvSpPr>
          <p:cNvPr id="9220" name="Rectangle 3"/>
          <p:cNvSpPr>
            <a:spLocks noGrp="1" noChangeArrowheads="1"/>
          </p:cNvSpPr>
          <p:nvPr>
            <p:ph type="body" idx="1"/>
          </p:nvPr>
        </p:nvSpPr>
        <p:spPr>
          <a:xfrm>
            <a:off x="450850" y="3546475"/>
            <a:ext cx="6165850" cy="4113213"/>
          </a:xfrm>
          <a:noFill/>
        </p:spPr>
        <p:txBody>
          <a:bodyPr/>
          <a:lstStyle/>
          <a:p>
            <a:pPr eaLnBrk="1" hangingPunct="1">
              <a:spcBef>
                <a:spcPct val="0"/>
              </a:spcBef>
            </a:pPr>
            <a:r>
              <a:rPr lang="en-US" altLang="en-US" sz="1000" b="1" i="1" smtClean="0">
                <a:latin typeface="Tahoma" panose="020B0604030504040204" pitchFamily="34" charset="0"/>
              </a:rPr>
              <a:t>Note to the facilitator</a:t>
            </a:r>
            <a:r>
              <a:rPr lang="en-US" altLang="en-US" sz="1000" i="1" smtClean="0">
                <a:latin typeface="Tahoma" panose="020B0604030504040204" pitchFamily="34" charset="0"/>
              </a:rPr>
              <a:t>: </a:t>
            </a:r>
            <a:r>
              <a:rPr lang="en-US" altLang="en-US" sz="1000" smtClean="0">
                <a:latin typeface="Tahoma" panose="020B0604030504040204" pitchFamily="34" charset="0"/>
              </a:rPr>
              <a:t>Discussions about predatory lending can elicit strong feelings from some participants. Some participants may equate predatory lending solely with individuals who have low incomes. It is important to be aware of these possible perceptions and also to be sensitive to your audience. In addition, some participants may have personal accounts of predatory lending occurring to family or friends. Allow participants to share their perspectives, but be careful not to let the conversation become a session for participants to share war stories.</a:t>
            </a:r>
          </a:p>
          <a:p>
            <a:pPr eaLnBrk="1" hangingPunct="1">
              <a:spcBef>
                <a:spcPct val="0"/>
              </a:spcBef>
            </a:pPr>
            <a:endParaRPr lang="en-US" altLang="en-US" sz="1000" smtClean="0">
              <a:latin typeface="Tahoma" panose="020B0604030504040204" pitchFamily="34" charset="0"/>
            </a:endParaRPr>
          </a:p>
          <a:p>
            <a:pPr eaLnBrk="1" hangingPunct="1">
              <a:spcBef>
                <a:spcPct val="0"/>
              </a:spcBef>
            </a:pPr>
            <a:r>
              <a:rPr lang="en-US" altLang="en-US" sz="1000" smtClean="0">
                <a:latin typeface="Tahoma" panose="020B0604030504040204" pitchFamily="34" charset="0"/>
              </a:rPr>
              <a:t>Review the topics for discussion in this activity.</a:t>
            </a:r>
          </a:p>
          <a:p>
            <a:pPr eaLnBrk="1" hangingPunct="1">
              <a:lnSpc>
                <a:spcPct val="90000"/>
              </a:lnSpc>
              <a:spcBef>
                <a:spcPct val="0"/>
              </a:spcBef>
            </a:pPr>
            <a:r>
              <a:rPr lang="en-US" altLang="en-US" sz="1000" smtClean="0">
                <a:latin typeface="Tahoma" panose="020B0604030504040204" pitchFamily="34" charset="0"/>
              </a:rPr>
              <a:t>• Describe the characteristics of predatory lending.</a:t>
            </a:r>
          </a:p>
          <a:p>
            <a:pPr eaLnBrk="1" hangingPunct="1">
              <a:lnSpc>
                <a:spcPct val="90000"/>
              </a:lnSpc>
              <a:spcBef>
                <a:spcPct val="0"/>
              </a:spcBef>
            </a:pPr>
            <a:r>
              <a:rPr lang="en-US" altLang="en-US" sz="1000" smtClean="0">
                <a:latin typeface="Tahoma" panose="020B0604030504040204" pitchFamily="34" charset="0"/>
              </a:rPr>
              <a:t>• Understand the warning signs of predatory lending.</a:t>
            </a:r>
          </a:p>
          <a:p>
            <a:pPr eaLnBrk="1" hangingPunct="1">
              <a:lnSpc>
                <a:spcPct val="90000"/>
              </a:lnSpc>
              <a:spcBef>
                <a:spcPct val="0"/>
              </a:spcBef>
            </a:pPr>
            <a:r>
              <a:rPr lang="en-US" altLang="en-US" sz="1000" smtClean="0">
                <a:latin typeface="Tahoma" panose="020B0604030504040204" pitchFamily="34" charset="0"/>
              </a:rPr>
              <a:t>• Learn how predatory lending affects vulnerable communities.</a:t>
            </a:r>
          </a:p>
          <a:p>
            <a:pPr eaLnBrk="1" hangingPunct="1">
              <a:lnSpc>
                <a:spcPct val="90000"/>
              </a:lnSpc>
              <a:spcBef>
                <a:spcPct val="0"/>
              </a:spcBef>
            </a:pPr>
            <a:r>
              <a:rPr lang="en-US" altLang="en-US" sz="1000" smtClean="0">
                <a:latin typeface="Tahoma" panose="020B0604030504040204" pitchFamily="34" charset="0"/>
              </a:rPr>
              <a:t>• Identify organizations that can help.</a:t>
            </a:r>
          </a:p>
          <a:p>
            <a:pPr eaLnBrk="1" hangingPunct="1">
              <a:lnSpc>
                <a:spcPct val="90000"/>
              </a:lnSpc>
              <a:spcBef>
                <a:spcPct val="0"/>
              </a:spcBef>
            </a:pPr>
            <a:endParaRPr lang="en-US" altLang="en-US" sz="1000" smtClean="0">
              <a:latin typeface="Tahoma" panose="020B0604030504040204" pitchFamily="34" charset="0"/>
            </a:endParaRPr>
          </a:p>
          <a:p>
            <a:pPr eaLnBrk="1" hangingPunct="1">
              <a:lnSpc>
                <a:spcPct val="90000"/>
              </a:lnSpc>
              <a:spcBef>
                <a:spcPct val="0"/>
              </a:spcBef>
            </a:pPr>
            <a:r>
              <a:rPr lang="en-US" altLang="en-US" sz="1000" smtClean="0">
                <a:latin typeface="Tahoma" panose="020B0604030504040204" pitchFamily="34" charset="0"/>
              </a:rPr>
              <a:t>Discuss the fact that predatory lending is generally thought of in connection with mortgages and most of the conversation here will be in this context, but there are predatory lending practices that show up in connection with unsecured consumer credit, as well, such as car loans and personal loans.</a:t>
            </a:r>
          </a:p>
          <a:p>
            <a:pPr eaLnBrk="1" hangingPunct="1">
              <a:lnSpc>
                <a:spcPct val="90000"/>
              </a:lnSpc>
            </a:pPr>
            <a:endParaRPr lang="en-US" altLang="en-US" sz="1000" smtClean="0">
              <a:latin typeface="Tahoma" panose="020B060403050404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836B5F-04B6-46D7-8327-B40399817959}" type="slidenum">
              <a:rPr lang="en-US" altLang="en-US"/>
              <a:pPr/>
              <a:t>7</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914400" y="4343400"/>
            <a:ext cx="5029200" cy="4114800"/>
          </a:xfrm>
          <a:noFill/>
        </p:spPr>
        <p:txBody>
          <a:bodyPr/>
          <a:lstStyle/>
          <a:p>
            <a:pPr eaLnBrk="1" hangingPunct="1">
              <a:spcBef>
                <a:spcPct val="0"/>
              </a:spcBef>
            </a:pPr>
            <a:r>
              <a:rPr lang="en-US" altLang="en-US" sz="900" smtClean="0">
                <a:latin typeface="Verdana" panose="020B0604030504040204" pitchFamily="34" charset="0"/>
              </a:rPr>
              <a:t>Predatory lenders combine a variety of tactics to coax borrowers into high-rate, high-fee loans that either waste equity from their homes or are not affordable and thereby force the borrower into default and foreclosure. Also, predatory lending often uses subprime loan pricing. Describe the potential warning signs of predatory lending, which may include the following practices:</a:t>
            </a:r>
          </a:p>
          <a:p>
            <a:pPr eaLnBrk="1" hangingPunct="1">
              <a:spcBef>
                <a:spcPct val="0"/>
              </a:spcBef>
            </a:pPr>
            <a:endParaRPr lang="en-US" altLang="en-US" sz="900" smtClean="0">
              <a:latin typeface="Verdana" panose="020B0604030504040204" pitchFamily="34" charset="0"/>
            </a:endParaRPr>
          </a:p>
          <a:p>
            <a:pPr eaLnBrk="1" hangingPunct="1">
              <a:spcBef>
                <a:spcPct val="0"/>
              </a:spcBef>
            </a:pPr>
            <a:r>
              <a:rPr lang="en-US" altLang="en-US" sz="900" smtClean="0">
                <a:latin typeface="Verdana" panose="020B0604030504040204" pitchFamily="34" charset="0"/>
              </a:rPr>
              <a:t>• </a:t>
            </a:r>
            <a:r>
              <a:rPr lang="en-US" altLang="en-US" sz="900" b="1" smtClean="0">
                <a:latin typeface="Verdana" panose="020B0604030504040204" pitchFamily="34" charset="0"/>
              </a:rPr>
              <a:t>Credit insurance packaging </a:t>
            </a:r>
            <a:r>
              <a:rPr lang="en-US" altLang="en-US" sz="900" smtClean="0">
                <a:latin typeface="Verdana" panose="020B0604030504040204" pitchFamily="34" charset="0"/>
              </a:rPr>
              <a:t>— Credit life insurance, credit accident and health insurance, or involuntary unemployment insurance is included as part of the loan. This insurance is usually extremely profitable for the lender. Because it is profitable, credit insurance is often sold to individuals even if they might not benefit from it.</a:t>
            </a:r>
          </a:p>
          <a:p>
            <a:pPr eaLnBrk="1" hangingPunct="1">
              <a:spcBef>
                <a:spcPct val="0"/>
              </a:spcBef>
            </a:pPr>
            <a:r>
              <a:rPr lang="en-US" altLang="en-US" sz="900" smtClean="0">
                <a:latin typeface="Verdana" panose="020B0604030504040204" pitchFamily="34" charset="0"/>
              </a:rPr>
              <a:t>• </a:t>
            </a:r>
            <a:r>
              <a:rPr lang="en-US" altLang="en-US" sz="900" b="1" smtClean="0">
                <a:latin typeface="Verdana" panose="020B0604030504040204" pitchFamily="34" charset="0"/>
              </a:rPr>
              <a:t>High interest rates and points </a:t>
            </a:r>
            <a:r>
              <a:rPr lang="en-US" altLang="en-US" sz="900" smtClean="0">
                <a:latin typeface="Verdana" panose="020B0604030504040204" pitchFamily="34" charset="0"/>
              </a:rPr>
              <a:t>— Predatory loans may feature interest rates that are well above prime rates and have very high fees or points, but they do not give borrowers a reduction in the interest rate for paying these fees. Special rules apply to these loans, which prohibit certain terms and conditions, such as balloon payments and loan flipping. high-cost loans should be labeled as such under</a:t>
            </a:r>
          </a:p>
          <a:p>
            <a:pPr eaLnBrk="1" hangingPunct="1">
              <a:spcBef>
                <a:spcPct val="0"/>
              </a:spcBef>
            </a:pPr>
            <a:r>
              <a:rPr lang="en-US" altLang="en-US" sz="900" smtClean="0">
                <a:latin typeface="Verdana" panose="020B0604030504040204" pitchFamily="34" charset="0"/>
              </a:rPr>
              <a:t>federal law.</a:t>
            </a:r>
          </a:p>
          <a:p>
            <a:pPr eaLnBrk="1" hangingPunct="1">
              <a:spcBef>
                <a:spcPct val="0"/>
              </a:spcBef>
            </a:pPr>
            <a:r>
              <a:rPr lang="en-US" altLang="en-US" sz="900" smtClean="0">
                <a:latin typeface="Verdana" panose="020B0604030504040204" pitchFamily="34" charset="0"/>
              </a:rPr>
              <a:t>• </a:t>
            </a:r>
            <a:r>
              <a:rPr lang="en-US" altLang="en-US" sz="900" b="1" smtClean="0">
                <a:latin typeface="Verdana" panose="020B0604030504040204" pitchFamily="34" charset="0"/>
              </a:rPr>
              <a:t>Balloon payments </a:t>
            </a:r>
            <a:r>
              <a:rPr lang="en-US" altLang="en-US" sz="900" smtClean="0">
                <a:latin typeface="Verdana" panose="020B0604030504040204" pitchFamily="34" charset="0"/>
              </a:rPr>
              <a:t>— High-cost loans often include a balloon payment, which is a large lump sum of money due at the end of the term of the loan. Borrowers who cannot meet the balloon payment may lose their home to foreclosure unless they refinance the loan, often at an excessive cost.</a:t>
            </a:r>
          </a:p>
          <a:p>
            <a:pPr eaLnBrk="1" hangingPunct="1">
              <a:spcBef>
                <a:spcPct val="0"/>
              </a:spcBef>
            </a:pPr>
            <a:r>
              <a:rPr lang="en-US" altLang="en-US" sz="900" smtClean="0">
                <a:latin typeface="Verdana" panose="020B0604030504040204" pitchFamily="34" charset="0"/>
              </a:rPr>
              <a:t>• </a:t>
            </a:r>
            <a:r>
              <a:rPr lang="en-US" altLang="en-US" sz="900" b="1" smtClean="0">
                <a:latin typeface="Verdana" panose="020B0604030504040204" pitchFamily="34" charset="0"/>
              </a:rPr>
              <a:t>Loan flipping </a:t>
            </a:r>
            <a:r>
              <a:rPr lang="en-US" altLang="en-US" sz="900" smtClean="0">
                <a:latin typeface="Verdana" panose="020B0604030504040204" pitchFamily="34" charset="0"/>
              </a:rPr>
              <a:t>— Borrowers who are in default or in need of credit (like those with balloon payments) often refinance their loan. The new loan pays off the balance of the existing loan, including any prepayment penalty embedded in that loan. The resulting loan has a higher principal balance and a new set of closing costs and fees</a:t>
            </a:r>
          </a:p>
          <a:p>
            <a:pPr eaLnBrk="1" hangingPunct="1">
              <a:spcBef>
                <a:spcPct val="0"/>
              </a:spcBef>
            </a:pPr>
            <a:r>
              <a:rPr lang="en-US" altLang="en-US" sz="900" smtClean="0">
                <a:latin typeface="Verdana" panose="020B0604030504040204" pitchFamily="34" charset="0"/>
              </a:rPr>
              <a:t>based on that higher balance. A loan may be refinanced several times in this manner. Each time the loan is refinanced, the lender receives a new set of closing costs and fees, which leads to a depletion in equity with little or no benefit to the homeowner.</a:t>
            </a:r>
          </a:p>
          <a:p>
            <a:pPr eaLnBrk="1" hangingPunct="1">
              <a:spcBef>
                <a:spcPct val="0"/>
              </a:spcBef>
            </a:pPr>
            <a:r>
              <a:rPr lang="en-US" altLang="en-US" sz="900" smtClean="0">
                <a:latin typeface="Verdana" panose="020B0604030504040204" pitchFamily="34" charset="0"/>
              </a:rPr>
              <a:t>• </a:t>
            </a:r>
            <a:r>
              <a:rPr lang="en-US" altLang="en-US" sz="900" b="1" smtClean="0">
                <a:latin typeface="Verdana" panose="020B0604030504040204" pitchFamily="34" charset="0"/>
              </a:rPr>
              <a:t>Lending without the ability to repay </a:t>
            </a:r>
            <a:r>
              <a:rPr lang="en-US" altLang="en-US" sz="900" smtClean="0">
                <a:latin typeface="Verdana" panose="020B0604030504040204" pitchFamily="34" charset="0"/>
              </a:rPr>
              <a:t>— Loans made based on the amount of equity in a property are made to individuals who do not have the income to repay the loan.</a:t>
            </a:r>
          </a:p>
          <a:p>
            <a:pPr eaLnBrk="1" hangingPunct="1">
              <a:lnSpc>
                <a:spcPct val="80000"/>
              </a:lnSpc>
            </a:pPr>
            <a:endParaRPr lang="en-US" altLang="en-US" sz="900" smtClean="0">
              <a:latin typeface="Verdan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9F4880-1946-4130-A1D3-D779508A2F70}" type="slidenum">
              <a:rPr lang="en-US" altLang="en-US"/>
              <a:pPr/>
              <a:t>8</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xfrm>
            <a:off x="914400" y="4343400"/>
            <a:ext cx="5029200" cy="4114800"/>
          </a:xfrm>
          <a:noFill/>
        </p:spPr>
        <p:txBody>
          <a:bodyPr/>
          <a:lstStyle/>
          <a:p>
            <a:pPr eaLnBrk="1" hangingPunct="1">
              <a:spcBef>
                <a:spcPct val="0"/>
              </a:spcBef>
            </a:pPr>
            <a:r>
              <a:rPr lang="en-US" altLang="en-US" sz="1000" smtClean="0">
                <a:latin typeface="Verdana" panose="020B0604030504040204" pitchFamily="34" charset="0"/>
              </a:rPr>
              <a:t>Display </a:t>
            </a:r>
            <a:r>
              <a:rPr lang="en-US" altLang="en-US" sz="1000" b="1" smtClean="0">
                <a:latin typeface="Verdana" panose="020B0604030504040204" pitchFamily="34" charset="0"/>
              </a:rPr>
              <a:t>“Slide: Identifying Predatory Lending.” </a:t>
            </a:r>
            <a:r>
              <a:rPr lang="en-US" altLang="en-US" sz="1000" smtClean="0">
                <a:latin typeface="Verdana" panose="020B0604030504040204" pitchFamily="34" charset="0"/>
              </a:rPr>
              <a:t>Explain to participants that knowing the warning signs for predatory loans may help you to avoid such loans. There are also some key questions to ask yourself before getting a loan:</a:t>
            </a:r>
          </a:p>
          <a:p>
            <a:pPr eaLnBrk="1" hangingPunct="1">
              <a:spcBef>
                <a:spcPct val="0"/>
              </a:spcBef>
            </a:pPr>
            <a:endParaRPr lang="en-US" altLang="en-US" sz="1000" smtClean="0">
              <a:latin typeface="Verdana" panose="020B0604030504040204" pitchFamily="34" charset="0"/>
            </a:endParaRPr>
          </a:p>
          <a:p>
            <a:pPr eaLnBrk="1" hangingPunct="1">
              <a:spcBef>
                <a:spcPct val="0"/>
              </a:spcBef>
            </a:pPr>
            <a:r>
              <a:rPr lang="en-US" altLang="en-US" sz="1000" smtClean="0">
                <a:latin typeface="Verdana" panose="020B0604030504040204" pitchFamily="34" charset="0"/>
              </a:rPr>
              <a:t>• Do I feel pressured?</a:t>
            </a:r>
          </a:p>
          <a:p>
            <a:pPr eaLnBrk="1" hangingPunct="1">
              <a:spcBef>
                <a:spcPct val="0"/>
              </a:spcBef>
            </a:pPr>
            <a:r>
              <a:rPr lang="en-US" altLang="en-US" sz="1000" smtClean="0">
                <a:latin typeface="Verdana" panose="020B0604030504040204" pitchFamily="34" charset="0"/>
              </a:rPr>
              <a:t>• Have I shopped around for the best deal?</a:t>
            </a:r>
          </a:p>
          <a:p>
            <a:pPr eaLnBrk="1" hangingPunct="1">
              <a:spcBef>
                <a:spcPct val="0"/>
              </a:spcBef>
            </a:pPr>
            <a:r>
              <a:rPr lang="en-US" altLang="en-US" sz="1000" smtClean="0">
                <a:latin typeface="Verdana" panose="020B0604030504040204" pitchFamily="34" charset="0"/>
              </a:rPr>
              <a:t>• Is it too good to be true?</a:t>
            </a:r>
          </a:p>
          <a:p>
            <a:pPr eaLnBrk="1" hangingPunct="1">
              <a:spcBef>
                <a:spcPct val="0"/>
              </a:spcBef>
            </a:pPr>
            <a:r>
              <a:rPr lang="en-US" altLang="en-US" sz="1000" smtClean="0">
                <a:latin typeface="Verdana" panose="020B0604030504040204" pitchFamily="34" charset="0"/>
              </a:rPr>
              <a:t>• Do I understand the loan terms and why the loan is good for me?</a:t>
            </a:r>
          </a:p>
          <a:p>
            <a:pPr eaLnBrk="1" hangingPunct="1">
              <a:spcBef>
                <a:spcPct val="0"/>
              </a:spcBef>
            </a:pPr>
            <a:endParaRPr lang="en-US" altLang="en-US" sz="1000" smtClean="0">
              <a:latin typeface="Verdana" panose="020B0604030504040204" pitchFamily="34" charset="0"/>
            </a:endParaRPr>
          </a:p>
          <a:p>
            <a:pPr eaLnBrk="1" hangingPunct="1">
              <a:spcBef>
                <a:spcPct val="0"/>
              </a:spcBef>
            </a:pPr>
            <a:r>
              <a:rPr lang="en-US" altLang="en-US" sz="1000" smtClean="0">
                <a:latin typeface="Verdana" panose="020B0604030504040204" pitchFamily="34" charset="0"/>
              </a:rPr>
              <a:t>A loan product or lending practice may not seem predatory until it is compared with a similar loan product offered by other lenders. And the situation may not seem abusive until everyone gets to the closing table.  If any fees or charges differ from what was previously disclosed, delay the closing until all terms of the loan are clearly understood.</a:t>
            </a:r>
          </a:p>
          <a:p>
            <a:pPr eaLnBrk="1" hangingPunct="1">
              <a:spcBef>
                <a:spcPct val="0"/>
              </a:spcBef>
            </a:pPr>
            <a:endParaRPr lang="en-US" altLang="en-US" sz="1000" smtClean="0">
              <a:latin typeface="Verdana" panose="020B0604030504040204" pitchFamily="34" charset="0"/>
            </a:endParaRPr>
          </a:p>
          <a:p>
            <a:pPr eaLnBrk="1" hangingPunct="1">
              <a:spcBef>
                <a:spcPct val="0"/>
              </a:spcBef>
            </a:pPr>
            <a:endParaRPr lang="en-US" altLang="en-US" sz="1000" smtClean="0">
              <a:latin typeface="Verdana" panose="020B060403050404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D9BC9B-A862-444F-A8D7-25C701C04BAD}" type="slidenum">
              <a:rPr lang="en-US" altLang="en-US"/>
              <a:pPr/>
              <a:t>9</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xfrm>
            <a:off x="914400" y="4343400"/>
            <a:ext cx="5029200" cy="4114800"/>
          </a:xfrm>
          <a:noFill/>
        </p:spPr>
        <p:txBody>
          <a:bodyPr/>
          <a:lstStyle/>
          <a:p>
            <a:pPr eaLnBrk="1" hangingPunct="1">
              <a:spcBef>
                <a:spcPct val="0"/>
              </a:spcBef>
            </a:pPr>
            <a:r>
              <a:rPr lang="en-US" altLang="en-US" sz="900" smtClean="0">
                <a:latin typeface="Verdana" panose="020B0604030504040204" pitchFamily="34" charset="0"/>
              </a:rPr>
              <a:t>Explain the ten warning signs of predatory mortgages: </a:t>
            </a:r>
          </a:p>
          <a:p>
            <a:pPr eaLnBrk="1" hangingPunct="1">
              <a:spcBef>
                <a:spcPct val="0"/>
              </a:spcBef>
            </a:pPr>
            <a:endParaRPr lang="en-US" altLang="en-US" sz="900" smtClean="0">
              <a:latin typeface="Verdana" panose="020B0604030504040204" pitchFamily="34" charset="0"/>
            </a:endParaRPr>
          </a:p>
          <a:p>
            <a:pPr eaLnBrk="1" hangingPunct="1">
              <a:spcBef>
                <a:spcPct val="0"/>
              </a:spcBef>
            </a:pPr>
            <a:r>
              <a:rPr lang="en-US" altLang="en-US" sz="900" b="1" smtClean="0">
                <a:latin typeface="Verdana" panose="020B0604030504040204" pitchFamily="34" charset="0"/>
              </a:rPr>
              <a:t>1. Unreasonably high interest rates (APR)</a:t>
            </a:r>
          </a:p>
          <a:p>
            <a:pPr eaLnBrk="1" hangingPunct="1">
              <a:spcBef>
                <a:spcPct val="0"/>
              </a:spcBef>
            </a:pPr>
            <a:r>
              <a:rPr lang="en-US" altLang="en-US" sz="900" smtClean="0">
                <a:latin typeface="Verdana" panose="020B0604030504040204" pitchFamily="34" charset="0"/>
              </a:rPr>
              <a:t>Predatory lenders may charge rates well above those of conventional mortgages.</a:t>
            </a:r>
          </a:p>
          <a:p>
            <a:pPr eaLnBrk="1" hangingPunct="1">
              <a:spcBef>
                <a:spcPct val="0"/>
              </a:spcBef>
            </a:pPr>
            <a:r>
              <a:rPr lang="en-US" altLang="en-US" sz="900" b="1" smtClean="0">
                <a:latin typeface="Verdana" panose="020B0604030504040204" pitchFamily="34" charset="0"/>
              </a:rPr>
              <a:t>2. Multiple refinancing</a:t>
            </a:r>
          </a:p>
          <a:p>
            <a:pPr eaLnBrk="1" hangingPunct="1">
              <a:spcBef>
                <a:spcPct val="0"/>
              </a:spcBef>
            </a:pPr>
            <a:r>
              <a:rPr lang="en-US" altLang="en-US" sz="900" smtClean="0">
                <a:latin typeface="Verdana" panose="020B0604030504040204" pitchFamily="34" charset="0"/>
              </a:rPr>
              <a:t>Also called flipping, this practice occurs when a lender refinances a loan to generate fee income without providing any notable benefit to the borrower.</a:t>
            </a:r>
          </a:p>
          <a:p>
            <a:pPr eaLnBrk="1" hangingPunct="1">
              <a:spcBef>
                <a:spcPct val="0"/>
              </a:spcBef>
            </a:pPr>
            <a:r>
              <a:rPr lang="en-US" altLang="en-US" sz="900" b="1" smtClean="0">
                <a:latin typeface="Verdana" panose="020B0604030504040204" pitchFamily="34" charset="0"/>
              </a:rPr>
              <a:t>3. Unnecessary debt consolidation</a:t>
            </a:r>
          </a:p>
          <a:p>
            <a:pPr eaLnBrk="1" hangingPunct="1">
              <a:spcBef>
                <a:spcPct val="0"/>
              </a:spcBef>
            </a:pPr>
            <a:r>
              <a:rPr lang="en-US" altLang="en-US" sz="900" smtClean="0">
                <a:latin typeface="Verdana" panose="020B0604030504040204" pitchFamily="34" charset="0"/>
              </a:rPr>
              <a:t>Similar to the above, a predatory lender may collect fees by offering a debt consolidation loan that has little or no benefit to the borrower.</a:t>
            </a:r>
          </a:p>
          <a:p>
            <a:pPr eaLnBrk="1" hangingPunct="1">
              <a:spcBef>
                <a:spcPct val="0"/>
              </a:spcBef>
            </a:pPr>
            <a:r>
              <a:rPr lang="en-US" altLang="en-US" sz="900" b="1" smtClean="0">
                <a:latin typeface="Verdana" panose="020B0604030504040204" pitchFamily="34" charset="0"/>
              </a:rPr>
              <a:t>4. Balloon payment</a:t>
            </a:r>
          </a:p>
          <a:p>
            <a:pPr eaLnBrk="1" hangingPunct="1">
              <a:spcBef>
                <a:spcPct val="0"/>
              </a:spcBef>
            </a:pPr>
            <a:r>
              <a:rPr lang="en-US" altLang="en-US" sz="900" smtClean="0">
                <a:latin typeface="Verdana" panose="020B0604030504040204" pitchFamily="34" charset="0"/>
              </a:rPr>
              <a:t>Balloon payments offer borrowers smaller monthly payments. But if you cannot afford to pay the lump sum due at the end of the loan, you must obtain another loan, resulting in more fees to the lender, or risk foreclosure.</a:t>
            </a:r>
          </a:p>
          <a:p>
            <a:pPr eaLnBrk="1" hangingPunct="1">
              <a:spcBef>
                <a:spcPct val="0"/>
              </a:spcBef>
            </a:pPr>
            <a:r>
              <a:rPr lang="en-US" altLang="en-US" sz="900" b="1" smtClean="0">
                <a:latin typeface="Verdana" panose="020B0604030504040204" pitchFamily="34" charset="0"/>
              </a:rPr>
              <a:t>5. Negative amortization</a:t>
            </a:r>
          </a:p>
          <a:p>
            <a:pPr eaLnBrk="1" hangingPunct="1">
              <a:spcBef>
                <a:spcPct val="0"/>
              </a:spcBef>
            </a:pPr>
            <a:r>
              <a:rPr lang="en-US" altLang="en-US" sz="900" smtClean="0">
                <a:latin typeface="Verdana" panose="020B0604030504040204" pitchFamily="34" charset="0"/>
              </a:rPr>
              <a:t>In this practice, a loan is structured so that the monthly payment is insufficient to cover accrued interest, which means that the outstanding loan balance increases every month. At the end of the loan term, you could owe more than the amount originally borrowed.</a:t>
            </a:r>
          </a:p>
          <a:p>
            <a:pPr eaLnBrk="1" hangingPunct="1">
              <a:spcBef>
                <a:spcPct val="0"/>
              </a:spcBef>
            </a:pPr>
            <a:r>
              <a:rPr lang="en-US" altLang="en-US" sz="900" b="1" smtClean="0">
                <a:latin typeface="Verdana" panose="020B0604030504040204" pitchFamily="34" charset="0"/>
              </a:rPr>
              <a:t>6. Door-to-door solicitation</a:t>
            </a:r>
          </a:p>
          <a:p>
            <a:pPr eaLnBrk="1" hangingPunct="1">
              <a:spcBef>
                <a:spcPct val="0"/>
              </a:spcBef>
            </a:pPr>
            <a:r>
              <a:rPr lang="en-US" altLang="en-US" sz="900" smtClean="0">
                <a:latin typeface="Verdana" panose="020B0604030504040204" pitchFamily="34" charset="0"/>
              </a:rPr>
              <a:t>Predatory lenders often target communities of individuals with language barriers or little financial knowledge.</a:t>
            </a:r>
          </a:p>
          <a:p>
            <a:pPr eaLnBrk="1" hangingPunct="1">
              <a:spcBef>
                <a:spcPct val="0"/>
              </a:spcBef>
            </a:pPr>
            <a:r>
              <a:rPr lang="en-US" altLang="en-US" sz="900" b="1" smtClean="0">
                <a:latin typeface="Verdana" panose="020B0604030504040204" pitchFamily="34" charset="0"/>
              </a:rPr>
              <a:t>7. Back-dating of documents</a:t>
            </a:r>
          </a:p>
          <a:p>
            <a:pPr eaLnBrk="1" hangingPunct="1">
              <a:spcBef>
                <a:spcPct val="0"/>
              </a:spcBef>
            </a:pPr>
            <a:r>
              <a:rPr lang="en-US" altLang="en-US" sz="900" smtClean="0">
                <a:latin typeface="Verdana" panose="020B0604030504040204" pitchFamily="34" charset="0"/>
              </a:rPr>
              <a:t>Beware of a lender who asks you to falsify information on your loan application or other loan documents.</a:t>
            </a:r>
          </a:p>
          <a:p>
            <a:pPr eaLnBrk="1" hangingPunct="1">
              <a:spcBef>
                <a:spcPct val="0"/>
              </a:spcBef>
            </a:pPr>
            <a:r>
              <a:rPr lang="en-US" altLang="en-US" sz="900" b="1" smtClean="0">
                <a:latin typeface="Verdana" panose="020B0604030504040204" pitchFamily="34" charset="0"/>
              </a:rPr>
              <a:t>8. Large loan broker fees</a:t>
            </a:r>
          </a:p>
          <a:p>
            <a:pPr eaLnBrk="1" hangingPunct="1">
              <a:spcBef>
                <a:spcPct val="0"/>
              </a:spcBef>
            </a:pPr>
            <a:r>
              <a:rPr lang="en-US" altLang="en-US" sz="900" smtClean="0">
                <a:latin typeface="Verdana" panose="020B0604030504040204" pitchFamily="34" charset="0"/>
              </a:rPr>
              <a:t>Predatory loans commonly have fees greater than 5% of the cost of the loan.</a:t>
            </a:r>
          </a:p>
          <a:p>
            <a:pPr eaLnBrk="1" hangingPunct="1">
              <a:spcBef>
                <a:spcPct val="0"/>
              </a:spcBef>
            </a:pPr>
            <a:r>
              <a:rPr lang="en-US" altLang="en-US" sz="900" b="1" smtClean="0">
                <a:latin typeface="Verdana" panose="020B0604030504040204" pitchFamily="34" charset="0"/>
              </a:rPr>
              <a:t>9. Kickbacks between lender and broker</a:t>
            </a:r>
          </a:p>
          <a:p>
            <a:pPr eaLnBrk="1" hangingPunct="1">
              <a:spcBef>
                <a:spcPct val="0"/>
              </a:spcBef>
            </a:pPr>
            <a:r>
              <a:rPr lang="en-US" altLang="en-US" sz="900" smtClean="0">
                <a:latin typeface="Verdana" panose="020B0604030504040204" pitchFamily="34" charset="0"/>
              </a:rPr>
              <a:t>In this scenario, the lender or broker receives a kickback – or bonus – for making a loan more costly to a borrower.</a:t>
            </a:r>
          </a:p>
          <a:p>
            <a:pPr eaLnBrk="1" hangingPunct="1">
              <a:spcBef>
                <a:spcPct val="0"/>
              </a:spcBef>
            </a:pPr>
            <a:r>
              <a:rPr lang="en-US" altLang="en-US" sz="900" b="1" smtClean="0">
                <a:latin typeface="Verdana" panose="020B0604030504040204" pitchFamily="34" charset="0"/>
              </a:rPr>
              <a:t>10. Single-premium credit life insurance</a:t>
            </a:r>
          </a:p>
          <a:p>
            <a:pPr eaLnBrk="1" hangingPunct="1">
              <a:spcBef>
                <a:spcPct val="0"/>
              </a:spcBef>
            </a:pPr>
            <a:r>
              <a:rPr lang="en-US" altLang="en-US" sz="900" smtClean="0">
                <a:latin typeface="Verdana" panose="020B0604030504040204" pitchFamily="34" charset="0"/>
              </a:rPr>
              <a:t>The lender adds credit life insurance to the amount of a loan, without giving the borrower an option. This coverage offers little benefit to the borrower.</a:t>
            </a:r>
          </a:p>
          <a:p>
            <a:pPr eaLnBrk="1" hangingPunct="1">
              <a:lnSpc>
                <a:spcPct val="80000"/>
              </a:lnSpc>
            </a:pPr>
            <a:endParaRPr lang="en-US" altLang="en-US" sz="8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782C05-D941-4E94-AF35-84638A416A2F}" type="slidenum">
              <a:rPr lang="en-US" altLang="en-US"/>
              <a:pPr/>
              <a:t>10</a:t>
            </a:fld>
            <a:endParaRPr lang="en-US" altLang="en-US"/>
          </a:p>
        </p:txBody>
      </p:sp>
      <p:sp>
        <p:nvSpPr>
          <p:cNvPr id="17411" name="Rectangle 2"/>
          <p:cNvSpPr>
            <a:spLocks noGrp="1" noRot="1" noChangeAspect="1" noChangeArrowheads="1" noTextEdit="1"/>
          </p:cNvSpPr>
          <p:nvPr>
            <p:ph type="sldImg"/>
          </p:nvPr>
        </p:nvSpPr>
        <p:spPr>
          <a:xfrm>
            <a:off x="1450975" y="685800"/>
            <a:ext cx="3813175" cy="2860675"/>
          </a:xfrm>
          <a:ln/>
        </p:spPr>
      </p:sp>
      <p:sp>
        <p:nvSpPr>
          <p:cNvPr id="17412" name="Rectangle 3"/>
          <p:cNvSpPr>
            <a:spLocks noGrp="1" noChangeArrowheads="1"/>
          </p:cNvSpPr>
          <p:nvPr>
            <p:ph type="body" idx="1"/>
          </p:nvPr>
        </p:nvSpPr>
        <p:spPr>
          <a:xfrm>
            <a:off x="300038" y="3771900"/>
            <a:ext cx="6316662" cy="4114800"/>
          </a:xfrm>
          <a:noFill/>
        </p:spPr>
        <p:txBody>
          <a:bodyPr/>
          <a:lstStyle/>
          <a:p>
            <a:pPr eaLnBrk="1" hangingPunct="1">
              <a:spcBef>
                <a:spcPct val="0"/>
              </a:spcBef>
            </a:pPr>
            <a:r>
              <a:rPr lang="en-US" altLang="en-US" sz="900" smtClean="0">
                <a:latin typeface="Verdana" panose="020B0604030504040204" pitchFamily="34" charset="0"/>
              </a:rPr>
              <a:t>Display </a:t>
            </a:r>
            <a:r>
              <a:rPr lang="en-US" altLang="en-US" sz="900" b="1" smtClean="0">
                <a:latin typeface="Verdana" panose="020B0604030504040204" pitchFamily="34" charset="0"/>
              </a:rPr>
              <a:t>“Slide: Common Scams.” </a:t>
            </a:r>
            <a:r>
              <a:rPr lang="en-US" altLang="en-US" sz="900" smtClean="0">
                <a:latin typeface="Verdana" panose="020B0604030504040204" pitchFamily="34" charset="0"/>
              </a:rPr>
              <a:t>Review the slide’s top scams and top strategies for avoiding scams.</a:t>
            </a:r>
          </a:p>
          <a:p>
            <a:pPr eaLnBrk="1" hangingPunct="1">
              <a:spcBef>
                <a:spcPct val="0"/>
              </a:spcBef>
            </a:pPr>
            <a:endParaRPr lang="en-US" altLang="en-US" sz="900" b="1" smtClean="0">
              <a:latin typeface="Verdana" panose="020B0604030504040204" pitchFamily="34" charset="0"/>
            </a:endParaRPr>
          </a:p>
          <a:p>
            <a:pPr eaLnBrk="1" hangingPunct="1">
              <a:spcBef>
                <a:spcPct val="0"/>
              </a:spcBef>
            </a:pPr>
            <a:r>
              <a:rPr lang="en-US" altLang="en-US" sz="900" b="1" smtClean="0">
                <a:latin typeface="Verdana" panose="020B0604030504040204" pitchFamily="34" charset="0"/>
              </a:rPr>
              <a:t>• Advance fee schemes </a:t>
            </a:r>
            <a:r>
              <a:rPr lang="en-US" altLang="en-US" sz="900" smtClean="0">
                <a:latin typeface="Verdana" panose="020B0604030504040204" pitchFamily="34" charset="0"/>
              </a:rPr>
              <a:t>— These schemes require you to pay a fee in advance to receive a credit card, loan, or scholarship. In return, you get something that is worthless, or worse yet, you get nothing at all.</a:t>
            </a:r>
          </a:p>
          <a:p>
            <a:pPr eaLnBrk="1" hangingPunct="1">
              <a:spcBef>
                <a:spcPct val="0"/>
              </a:spcBef>
            </a:pPr>
            <a:r>
              <a:rPr lang="en-US" altLang="en-US" sz="900" b="1" smtClean="0">
                <a:latin typeface="Verdana" panose="020B0604030504040204" pitchFamily="34" charset="0"/>
              </a:rPr>
              <a:t>• The prize that will cost you </a:t>
            </a:r>
            <a:r>
              <a:rPr lang="en-US" altLang="en-US" sz="900" smtClean="0">
                <a:latin typeface="Verdana" panose="020B0604030504040204" pitchFamily="34" charset="0"/>
              </a:rPr>
              <a:t>— This is a scheme that alerts you that you have won a prize, but in order to claim the prize, you must first pay taxes or a handling fee. An example is a scheme that claims you have won a free resort stay, but are required to purchase an airline ticket. In this case, the airline ticket price is inflated to cover the cost of the resort stay.</a:t>
            </a:r>
          </a:p>
          <a:p>
            <a:pPr eaLnBrk="1" hangingPunct="1">
              <a:spcBef>
                <a:spcPct val="0"/>
              </a:spcBef>
            </a:pPr>
            <a:r>
              <a:rPr lang="en-US" altLang="en-US" sz="900" b="1" smtClean="0">
                <a:latin typeface="Verdana" panose="020B0604030504040204" pitchFamily="34" charset="0"/>
              </a:rPr>
              <a:t>• Online auctions </a:t>
            </a:r>
            <a:r>
              <a:rPr lang="en-US" altLang="en-US" sz="900" smtClean="0">
                <a:latin typeface="Verdana" panose="020B0604030504040204" pitchFamily="34" charset="0"/>
              </a:rPr>
              <a:t>— Beware of auction items that are priced far too low. There’s a good chance that it could be a scam. The item may be fake or in bad condition. The item might even be stolen. Be sure to avoid buying anything online from someone who contacts you through email or through an instant message.</a:t>
            </a:r>
          </a:p>
          <a:p>
            <a:pPr eaLnBrk="1" hangingPunct="1">
              <a:spcBef>
                <a:spcPct val="0"/>
              </a:spcBef>
            </a:pPr>
            <a:r>
              <a:rPr lang="en-US" altLang="en-US" sz="900" b="1" smtClean="0">
                <a:latin typeface="Verdana" panose="020B0604030504040204" pitchFamily="34" charset="0"/>
              </a:rPr>
              <a:t>• Fraud jobs </a:t>
            </a:r>
            <a:r>
              <a:rPr lang="en-US" altLang="en-US" sz="900" smtClean="0">
                <a:latin typeface="Verdana" panose="020B0604030504040204" pitchFamily="34" charset="0"/>
              </a:rPr>
              <a:t>— There are a number of employment scams. Many fraudulent job opportunities are promoted as work-at-home opportunities. Often someone who claims to work in the “human resources department” requests your personal information and then uses it to steal your identity. Another common employment scam involves an individual who promises you a job, but only if you pay an employment fee.</a:t>
            </a:r>
          </a:p>
          <a:p>
            <a:pPr eaLnBrk="1" hangingPunct="1">
              <a:spcBef>
                <a:spcPct val="0"/>
              </a:spcBef>
            </a:pPr>
            <a:r>
              <a:rPr lang="en-US" altLang="en-US" sz="900" b="1" smtClean="0">
                <a:latin typeface="Verdana" panose="020B0604030504040204" pitchFamily="34" charset="0"/>
              </a:rPr>
              <a:t>• Moneymaking schemes </a:t>
            </a:r>
            <a:r>
              <a:rPr lang="en-US" altLang="en-US" sz="900" smtClean="0">
                <a:latin typeface="Verdana" panose="020B0604030504040204" pitchFamily="34" charset="0"/>
              </a:rPr>
              <a:t>— There are a variety of scams that claim you will make a lot of money in a very short time, such as pyramid schemes and counterfeit check schemes. Pyramid schemes seem like a fast way to make a lot of money, but usually, the only person to make money is the one at the top. Counterfeit check schemes usually come in the form of a letter or email message from overseas seeking your help in obtaining payment on a check. If you cash the check, the perpetrator claims that you will keep a portion of it for your trouble and requests that you mail a cashier’s check for the remainder. The original check turns out to be counterfeit, leaving you without your “bonus” and possibly with a bank judgment against you.</a:t>
            </a:r>
          </a:p>
          <a:p>
            <a:pPr eaLnBrk="1" hangingPunct="1">
              <a:spcBef>
                <a:spcPct val="0"/>
              </a:spcBef>
            </a:pPr>
            <a:r>
              <a:rPr lang="en-US" altLang="en-US" sz="900" b="1" smtClean="0">
                <a:latin typeface="Verdana" panose="020B0604030504040204" pitchFamily="34" charset="0"/>
              </a:rPr>
              <a:t>• Bogus charities </a:t>
            </a:r>
            <a:r>
              <a:rPr lang="en-US" altLang="en-US" sz="900" smtClean="0">
                <a:latin typeface="Verdana" panose="020B0604030504040204" pitchFamily="34" charset="0"/>
              </a:rPr>
              <a:t>— Unfortunately, you have to be on your guard even when giving to charities. Some scam artists will use high-pressure techniques to convince you to donate money to a bogus charity. Avoid bogus charities by never giving payment information to anyone calling or e-mailing you, claiming to be with a charity. Any reputable charity will be happy to send you paperwork on their organization. You can also research the organization online and with the Better Business Bureau to ensure that it is a legitimate organization.</a:t>
            </a:r>
          </a:p>
          <a:p>
            <a:pPr eaLnBrk="1" hangingPunct="1">
              <a:spcBef>
                <a:spcPct val="0"/>
              </a:spcBef>
            </a:pPr>
            <a:r>
              <a:rPr lang="en-US" altLang="en-US" sz="900" b="1" smtClean="0">
                <a:latin typeface="Verdana" panose="020B0604030504040204" pitchFamily="34" charset="0"/>
              </a:rPr>
              <a:t>• Scam schools </a:t>
            </a:r>
            <a:r>
              <a:rPr lang="en-US" altLang="en-US" sz="900" smtClean="0">
                <a:latin typeface="Verdana" panose="020B0604030504040204" pitchFamily="34" charset="0"/>
              </a:rPr>
              <a:t>— Fraudulent career and trade schools lure potential students in</a:t>
            </a:r>
          </a:p>
          <a:p>
            <a:pPr eaLnBrk="1" hangingPunct="1">
              <a:spcBef>
                <a:spcPct val="0"/>
              </a:spcBef>
            </a:pPr>
            <a:r>
              <a:rPr lang="en-US" altLang="en-US" sz="900" smtClean="0">
                <a:latin typeface="Verdana" panose="020B0604030504040204" pitchFamily="34" charset="0"/>
              </a:rPr>
              <a:t>with the promise of a lucrative job upon graduation. By the time the students graduate, they’ve amassed a sizeable debt but are left with only substandard training and little more than an outdated classified ad in their hands.</a:t>
            </a:r>
          </a:p>
          <a:p>
            <a:pPr eaLnBrk="1" hangingPunct="1">
              <a:spcBef>
                <a:spcPct val="0"/>
              </a:spcBef>
            </a:pPr>
            <a:endParaRPr lang="en-US" altLang="en-US" sz="900" b="1" smtClean="0">
              <a:latin typeface="Verdan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E0F659-E2EA-4589-897C-AE88831AC345}" type="slidenum">
              <a:rPr lang="en-US" altLang="en-US"/>
              <a:pPr/>
              <a:t>11</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lnSpc>
                <a:spcPct val="80000"/>
              </a:lnSpc>
            </a:pPr>
            <a:r>
              <a:rPr lang="en-US" altLang="en-US" sz="800" smtClean="0"/>
              <a:t>http://moneytalks4teens.ucdavis.edu/newsltr_privacy.pdf</a:t>
            </a:r>
          </a:p>
          <a:p>
            <a:pPr eaLnBrk="1" hangingPunct="1">
              <a:lnSpc>
                <a:spcPct val="80000"/>
              </a:lnSpc>
            </a:pPr>
            <a:r>
              <a:rPr lang="en-US" altLang="en-US" sz="800" smtClean="0"/>
              <a:t>Thieves basically have two objectives. First, they want to get private information. Second, they want to use this information for their own benefit.  How do they get access to information that is supposed to be private? They steal mail or credit cards and pick through trash. Read on to find out more about the many ways a thief can steal your personal information.</a:t>
            </a:r>
          </a:p>
          <a:p>
            <a:pPr eaLnBrk="1" hangingPunct="1">
              <a:lnSpc>
                <a:spcPct val="80000"/>
              </a:lnSpc>
            </a:pPr>
            <a:r>
              <a:rPr lang="en-US" altLang="en-US" sz="800" b="1" smtClean="0"/>
              <a:t>Skimming: </a:t>
            </a:r>
            <a:r>
              <a:rPr lang="en-US" altLang="en-US" sz="800" smtClean="0"/>
              <a:t>This may be the most frequently used method of credit card fraud. Basically, it’s when you give your credit card to a waiter, cashier, or doctor’s office receptionist and they copy your account information. Thieves may also place a card reader in the card slider at an ATM machine.  Your account information is recorded when you get money out of your account. Protect yourself by checking your account activity often.</a:t>
            </a:r>
          </a:p>
          <a:p>
            <a:pPr eaLnBrk="1" hangingPunct="1">
              <a:lnSpc>
                <a:spcPct val="80000"/>
              </a:lnSpc>
            </a:pPr>
            <a:r>
              <a:rPr lang="en-US" altLang="en-US" sz="800" b="1" smtClean="0"/>
              <a:t>Dumpster Diving: </a:t>
            </a:r>
            <a:r>
              <a:rPr lang="en-US" altLang="en-US" sz="800" smtClean="0"/>
              <a:t>This is exactly what it sounds like. Thieves go “diving” (searching) through dumpsters, trash cans, recycling bins, and even trash heaps at the dump.All they need to find is one pre-approved credit card notice and they can open a credit card account in your name. But often times they will find much more.  Shred all papers with personal information on them.</a:t>
            </a:r>
          </a:p>
          <a:p>
            <a:pPr eaLnBrk="1" hangingPunct="1">
              <a:lnSpc>
                <a:spcPct val="80000"/>
              </a:lnSpc>
            </a:pPr>
            <a:r>
              <a:rPr lang="en-US" altLang="en-US" sz="800" b="1" smtClean="0"/>
              <a:t>Computer Spyware: </a:t>
            </a:r>
            <a:r>
              <a:rPr lang="en-US" altLang="en-US" sz="800" smtClean="0"/>
              <a:t>Spyware software can be downloaded onto your computer when you visit web sites or take your computer in for repairs. This software allows thieves to record your website history and everything you type, including account numbers and passwords.  You can protect yourself by installing virus detection or anti-spyware software onto your computer and keeping it up to date.</a:t>
            </a:r>
          </a:p>
          <a:p>
            <a:pPr eaLnBrk="1" hangingPunct="1">
              <a:lnSpc>
                <a:spcPct val="80000"/>
              </a:lnSpc>
            </a:pPr>
            <a:r>
              <a:rPr lang="en-US" altLang="en-US" sz="800" b="1" smtClean="0"/>
              <a:t>Account Redirection: </a:t>
            </a:r>
            <a:r>
              <a:rPr lang="en-US" altLang="en-US" sz="800" smtClean="0"/>
              <a:t>Thieves can go to the post office and fill out a change of address form to have your mail</a:t>
            </a:r>
          </a:p>
          <a:p>
            <a:pPr eaLnBrk="1" hangingPunct="1">
              <a:lnSpc>
                <a:spcPct val="80000"/>
              </a:lnSpc>
            </a:pPr>
            <a:r>
              <a:rPr lang="en-US" altLang="en-US" sz="800" smtClean="0"/>
              <a:t>sent directly to their address. Or, they can call your financial institution and tell them that you have moved. Banks and credit unions will often send out letters to both addresses, so keep an eye out for this sort of mail. If you haven’t moved, but you get a letter from your bank saying your address has been changed, call your bank ASAP—as soon as possible! </a:t>
            </a:r>
            <a:endParaRPr lang="en-US" altLang="en-US" sz="800" b="1" smtClean="0"/>
          </a:p>
          <a:p>
            <a:pPr eaLnBrk="1" hangingPunct="1">
              <a:lnSpc>
                <a:spcPct val="80000"/>
              </a:lnSpc>
            </a:pPr>
            <a:r>
              <a:rPr lang="en-US" altLang="en-US" sz="800" b="1" smtClean="0"/>
              <a:t>Phishing: </a:t>
            </a:r>
            <a:r>
              <a:rPr lang="en-US" altLang="en-US" sz="800" smtClean="0"/>
              <a:t>You’ve probably gotten a phishing email before. These emails seem like official messages from a bank or online store asking you to update your account information; but when you do, the information goes directly to the thief. Phishing can also happen over the phone, as a thief pretends to be a bank officer calling to discuss your account. If you think the email or call is valid, always call them back using a phone number you</a:t>
            </a:r>
          </a:p>
          <a:p>
            <a:pPr eaLnBrk="1" hangingPunct="1">
              <a:lnSpc>
                <a:spcPct val="80000"/>
              </a:lnSpc>
            </a:pPr>
            <a:r>
              <a:rPr lang="en-US" altLang="en-US" sz="800" smtClean="0"/>
              <a:t>know you can trust, like the phone number on the back of your credit card.  Whoever answers the phone will be able to connect you to the right department.</a:t>
            </a:r>
          </a:p>
          <a:p>
            <a:pPr eaLnBrk="1" hangingPunct="1">
              <a:lnSpc>
                <a:spcPct val="80000"/>
              </a:lnSpc>
            </a:pPr>
            <a:r>
              <a:rPr lang="en-US" altLang="en-US" sz="800" b="1" smtClean="0"/>
              <a:t>Pharming: </a:t>
            </a:r>
            <a:r>
              <a:rPr lang="en-US" altLang="en-US" sz="800" smtClean="0"/>
              <a:t>Similar to phishing, pharming attempts to trick you out of your account or login information.  Thieves create fake websites designed to look like a bank or online store and then buy domain names similar to the real web addresses. So when you accidentally type in the wrong web address, you end up at the fake site.  When you log in, the thieves get your username and password. If you need to login to an account, do it directly through the company’s website, not through an email link.</a:t>
            </a:r>
          </a:p>
          <a:p>
            <a:pPr eaLnBrk="1" hangingPunct="1">
              <a:lnSpc>
                <a:spcPct val="80000"/>
              </a:lnSpc>
            </a:pPr>
            <a:r>
              <a:rPr lang="en-US" altLang="en-US" sz="800" b="1" smtClean="0"/>
              <a:t>Wireless Hacking: </a:t>
            </a:r>
            <a:r>
              <a:rPr lang="en-US" altLang="en-US" sz="800" smtClean="0"/>
              <a:t>If you use a wireless internet connection for your computer or cell phone, you could be hacked. Thieves look for unsecure connections and then tap into your information. Often times the thief will be sitting at the coffee table next to you or sitting in a car in the parking lot.  Your best bet is to simply avoid accessing personal information if you are using an unsecured connection.  </a:t>
            </a:r>
          </a:p>
          <a:p>
            <a:pPr eaLnBrk="1" hangingPunct="1">
              <a:lnSpc>
                <a:spcPct val="80000"/>
              </a:lnSpc>
            </a:pPr>
            <a:r>
              <a:rPr lang="en-US" altLang="en-US" sz="800" b="1" smtClean="0"/>
              <a:t>Stealing: </a:t>
            </a:r>
            <a:r>
              <a:rPr lang="en-US" altLang="en-US" sz="800" smtClean="0"/>
              <a:t>By grabbing your wallet or purse, a thief can get access to a ton of information very quickly. These</a:t>
            </a:r>
          </a:p>
          <a:p>
            <a:pPr eaLnBrk="1" hangingPunct="1">
              <a:lnSpc>
                <a:spcPct val="80000"/>
              </a:lnSpc>
            </a:pPr>
            <a:r>
              <a:rPr lang="en-US" altLang="en-US" sz="800" smtClean="0"/>
              <a:t>thieves often have an entire network set up to handle the contents of your purse or wallet, so that within minutes your credit card can be used or your bank account emptied. Or a thief can steal your incoming and outgoing mail from your home mailbox, which can provide instant access to your account information and pre-approved credit offers. Call your bank and other important institutions immediately if you suspect your information has been stolen.  Never carry your Social Security card or number in your wallet or purse. Keep your card in a secure place and take it out when it is needed, such as when you are hired for a new job. Keeping a list at home of what is in your wallet or purse will help you know which companies to call if your information is stolen.</a:t>
            </a:r>
          </a:p>
          <a:p>
            <a:pPr eaLnBrk="1" hangingPunct="1">
              <a:lnSpc>
                <a:spcPct val="80000"/>
              </a:lnSpc>
            </a:pPr>
            <a:r>
              <a:rPr lang="en-US" altLang="en-US" sz="800" b="1" smtClean="0"/>
              <a:t>Shoulder Surfing:  </a:t>
            </a:r>
            <a:r>
              <a:rPr lang="en-US" altLang="en-US" sz="800" smtClean="0"/>
              <a:t>By watching you punch in your calling card number or listening to you give a friend your address, a thief can get information directly from you. Look around to make sure no one is listening before you talk about personal information.  Or better yet, just don’t share your personal information in public.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1DF5D9-9A89-4469-AD8B-60E95AFB2C08}" type="slidenum">
              <a:rPr lang="en-US" altLang="en-US"/>
              <a:pPr/>
              <a:t>12</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xfrm>
            <a:off x="914400" y="4343400"/>
            <a:ext cx="5029200" cy="4114800"/>
          </a:xfrm>
          <a:noFill/>
        </p:spPr>
        <p:txBody>
          <a:bodyPr/>
          <a:lstStyle/>
          <a:p>
            <a:pPr eaLnBrk="1" hangingPunct="1">
              <a:spcBef>
                <a:spcPct val="0"/>
              </a:spcBef>
            </a:pPr>
            <a:r>
              <a:rPr lang="en-US" altLang="en-US" sz="1000" b="1" smtClean="0">
                <a:latin typeface="Verdana" panose="020B0604030504040204" pitchFamily="34" charset="0"/>
              </a:rPr>
              <a:t>Top Strategies to Avoid Scams:</a:t>
            </a:r>
          </a:p>
          <a:p>
            <a:pPr eaLnBrk="1" hangingPunct="1">
              <a:spcBef>
                <a:spcPct val="0"/>
              </a:spcBef>
            </a:pPr>
            <a:endParaRPr lang="en-US" altLang="en-US" sz="1000" b="1" smtClean="0">
              <a:latin typeface="Verdana" panose="020B0604030504040204" pitchFamily="34" charset="0"/>
            </a:endParaRPr>
          </a:p>
          <a:p>
            <a:pPr eaLnBrk="1" hangingPunct="1">
              <a:spcBef>
                <a:spcPct val="0"/>
              </a:spcBef>
            </a:pPr>
            <a:r>
              <a:rPr lang="en-US" altLang="en-US" sz="1000" smtClean="0">
                <a:latin typeface="Verdana" panose="020B0604030504040204" pitchFamily="34" charset="0"/>
              </a:rPr>
              <a:t>• Don’t allow yourself to become a victim because you don’t want to appear rude. Con artists will exploit your good manners.</a:t>
            </a:r>
          </a:p>
          <a:p>
            <a:pPr eaLnBrk="1" hangingPunct="1">
              <a:spcBef>
                <a:spcPct val="0"/>
              </a:spcBef>
            </a:pPr>
            <a:r>
              <a:rPr lang="en-US" altLang="en-US" sz="1000" smtClean="0">
                <a:latin typeface="Verdana" panose="020B0604030504040204" pitchFamily="34" charset="0"/>
              </a:rPr>
              <a:t>• Investigate strangers who have deals that seem too good to be true.</a:t>
            </a:r>
          </a:p>
          <a:p>
            <a:pPr eaLnBrk="1" hangingPunct="1">
              <a:spcBef>
                <a:spcPct val="0"/>
              </a:spcBef>
            </a:pPr>
            <a:r>
              <a:rPr lang="en-US" altLang="en-US" sz="1000" smtClean="0">
                <a:latin typeface="Verdana" panose="020B0604030504040204" pitchFamily="34" charset="0"/>
              </a:rPr>
              <a:t>• Always stay in charge of your money. Beware of anyone who suggests putting your money into something you do not understand or who urges that you leave everything in his or her hands.</a:t>
            </a:r>
          </a:p>
          <a:p>
            <a:pPr eaLnBrk="1" hangingPunct="1">
              <a:spcBef>
                <a:spcPct val="0"/>
              </a:spcBef>
            </a:pPr>
            <a:r>
              <a:rPr lang="en-US" altLang="en-US" sz="1000" smtClean="0">
                <a:latin typeface="Verdana" panose="020B0604030504040204" pitchFamily="34" charset="0"/>
              </a:rPr>
              <a:t>• Do not be fooled by appearances. Successful con artists sound and look extremely professional and have the ability to sound credible and respectable. Always investigate the offer thoroughly.</a:t>
            </a:r>
          </a:p>
          <a:p>
            <a:pPr eaLnBrk="1" hangingPunct="1">
              <a:spcBef>
                <a:spcPct val="0"/>
              </a:spcBef>
            </a:pPr>
            <a:r>
              <a:rPr lang="en-US" altLang="en-US" sz="1000" smtClean="0">
                <a:latin typeface="Verdana" panose="020B0604030504040204" pitchFamily="34" charset="0"/>
              </a:rPr>
              <a:t>• Watch out for salespeople who prey on your fears. Fear can cloud your judgment. You should not make a decision because you feel pressured or fearful.</a:t>
            </a:r>
          </a:p>
          <a:p>
            <a:pPr eaLnBrk="1" hangingPunct="1">
              <a:spcBef>
                <a:spcPct val="0"/>
              </a:spcBef>
            </a:pPr>
            <a:r>
              <a:rPr lang="en-US" altLang="en-US" sz="1000" smtClean="0">
                <a:latin typeface="Verdana" panose="020B0604030504040204" pitchFamily="34" charset="0"/>
              </a:rPr>
              <a:t>• Monitor your investments and ask questions. Insist on regular written or oral reports.</a:t>
            </a:r>
          </a:p>
          <a:p>
            <a:pPr eaLnBrk="1" hangingPunct="1">
              <a:spcBef>
                <a:spcPct val="0"/>
              </a:spcBef>
            </a:pPr>
            <a:r>
              <a:rPr lang="en-US" altLang="en-US" sz="1000" smtClean="0">
                <a:latin typeface="Verdana" panose="020B0604030504040204" pitchFamily="34" charset="0"/>
              </a:rPr>
              <a:t>• Do not let embarrassment or fear keep you from reporting fraud or abuse. Con artists know that you might hesitate to report that you have been victimized in financial schemes out of embarrassment or fear. Every day that you delay reporting fraud is one more day that the con artist is spending your money and finding new victims.</a:t>
            </a:r>
          </a:p>
          <a:p>
            <a:pPr eaLnBrk="1" hangingPunct="1">
              <a:spcBef>
                <a:spcPct val="0"/>
              </a:spcBef>
            </a:pPr>
            <a:r>
              <a:rPr lang="en-US" altLang="en-US" sz="1000" smtClean="0">
                <a:latin typeface="Verdana" panose="020B0604030504040204" pitchFamily="34" charset="0"/>
              </a:rPr>
              <a:t>• Do your homework. If you receive an offer you find interesting, ask for more information and continue your research into other possible deals.</a:t>
            </a:r>
          </a:p>
          <a:p>
            <a:pPr eaLnBrk="1" hangingPunct="1">
              <a:spcBef>
                <a:spcPct val="0"/>
              </a:spcBef>
            </a:pPr>
            <a:r>
              <a:rPr lang="en-US" altLang="en-US" sz="1000" smtClean="0">
                <a:latin typeface="Verdana" panose="020B0604030504040204" pitchFamily="34" charset="0"/>
              </a:rPr>
              <a:t>• Be wary of door-to-door solicitations.</a:t>
            </a:r>
          </a:p>
          <a:p>
            <a:pPr eaLnBrk="1" hangingPunct="1">
              <a:lnSpc>
                <a:spcPct val="90000"/>
              </a:lnSpc>
            </a:pPr>
            <a:endParaRPr lang="en-US" altLang="en-US" sz="9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3916A0-9D97-48BA-A3EE-06A5FBED1781}" type="slidenum">
              <a:rPr lang="en-US" altLang="en-US"/>
              <a:pPr/>
              <a:t>13</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914400" y="4343400"/>
            <a:ext cx="5029200" cy="4114800"/>
          </a:xfrm>
          <a:noFill/>
        </p:spPr>
        <p:txBody>
          <a:bodyPr/>
          <a:lstStyle/>
          <a:p>
            <a:pPr eaLnBrk="1" hangingPunct="1">
              <a:spcBef>
                <a:spcPct val="0"/>
              </a:spcBef>
            </a:pPr>
            <a:r>
              <a:rPr lang="en-US" altLang="en-US" sz="1000" smtClean="0">
                <a:latin typeface="Verdana" panose="020B0604030504040204" pitchFamily="34" charset="0"/>
              </a:rPr>
              <a:t>Display </a:t>
            </a:r>
            <a:r>
              <a:rPr lang="en-US" altLang="en-US" sz="1000" b="1" smtClean="0">
                <a:latin typeface="Verdana" panose="020B0604030504040204" pitchFamily="34" charset="0"/>
              </a:rPr>
              <a:t>“Slide 7: Additional Resources,” </a:t>
            </a:r>
            <a:r>
              <a:rPr lang="en-US" altLang="en-US" sz="1000" smtClean="0">
                <a:latin typeface="Verdana" panose="020B0604030504040204" pitchFamily="34" charset="0"/>
              </a:rPr>
              <a:t>which provides a listing of government agencies and nonprofit organizations that provide assistance</a:t>
            </a:r>
          </a:p>
          <a:p>
            <a:pPr eaLnBrk="1" hangingPunct="1">
              <a:spcBef>
                <a:spcPct val="0"/>
              </a:spcBef>
            </a:pPr>
            <a:r>
              <a:rPr lang="en-US" altLang="en-US" sz="1000" smtClean="0">
                <a:latin typeface="Verdana" panose="020B0604030504040204" pitchFamily="34" charset="0"/>
              </a:rPr>
              <a:t>with predatory lending concerns and counseling.</a:t>
            </a:r>
          </a:p>
          <a:p>
            <a:pPr eaLnBrk="1" hangingPunct="1"/>
            <a:endParaRPr lang="en-US" altLang="en-US" sz="1000" smtClean="0">
              <a:latin typeface="Verdana" panose="020B060403050404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76DC13-93CA-4BC9-BC36-4B9EE2577908}" type="slidenum">
              <a:rPr lang="en-US" altLang="en-US"/>
              <a:pPr>
                <a:defRPr/>
              </a:pPr>
              <a:t>‹#›</a:t>
            </a:fld>
            <a:endParaRPr lang="en-US" altLang="en-US"/>
          </a:p>
        </p:txBody>
      </p:sp>
    </p:spTree>
    <p:extLst>
      <p:ext uri="{BB962C8B-B14F-4D97-AF65-F5344CB8AC3E}">
        <p14:creationId xmlns:p14="http://schemas.microsoft.com/office/powerpoint/2010/main" val="2324898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F1C8F53-8243-4477-B10B-427CE0C58AEF}" type="slidenum">
              <a:rPr lang="en-US" altLang="en-US"/>
              <a:pPr>
                <a:defRPr/>
              </a:pPr>
              <a:t>‹#›</a:t>
            </a:fld>
            <a:endParaRPr lang="en-US" altLang="en-US"/>
          </a:p>
        </p:txBody>
      </p:sp>
    </p:spTree>
    <p:extLst>
      <p:ext uri="{BB962C8B-B14F-4D97-AF65-F5344CB8AC3E}">
        <p14:creationId xmlns:p14="http://schemas.microsoft.com/office/powerpoint/2010/main" val="373873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EC45A7-7ACF-47B3-BDD2-EE3A01CABCDE}" type="slidenum">
              <a:rPr lang="en-US" altLang="en-US"/>
              <a:pPr>
                <a:defRPr/>
              </a:pPr>
              <a:t>‹#›</a:t>
            </a:fld>
            <a:endParaRPr lang="en-US" altLang="en-US"/>
          </a:p>
        </p:txBody>
      </p:sp>
    </p:spTree>
    <p:extLst>
      <p:ext uri="{BB962C8B-B14F-4D97-AF65-F5344CB8AC3E}">
        <p14:creationId xmlns:p14="http://schemas.microsoft.com/office/powerpoint/2010/main" val="692860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49832F-5D5D-470B-B29F-9AFE31AF51B9}" type="slidenum">
              <a:rPr lang="en-US" altLang="en-US"/>
              <a:pPr>
                <a:defRPr/>
              </a:pPr>
              <a:t>‹#›</a:t>
            </a:fld>
            <a:endParaRPr lang="en-US" altLang="en-US"/>
          </a:p>
        </p:txBody>
      </p:sp>
    </p:spTree>
    <p:extLst>
      <p:ext uri="{BB962C8B-B14F-4D97-AF65-F5344CB8AC3E}">
        <p14:creationId xmlns:p14="http://schemas.microsoft.com/office/powerpoint/2010/main" val="3375831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D4C812-F7D9-49BC-AB11-8160458F398E}" type="slidenum">
              <a:rPr lang="en-US" altLang="en-US"/>
              <a:pPr>
                <a:defRPr/>
              </a:pPr>
              <a:t>‹#›</a:t>
            </a:fld>
            <a:endParaRPr lang="en-US" altLang="en-US"/>
          </a:p>
        </p:txBody>
      </p:sp>
    </p:spTree>
    <p:extLst>
      <p:ext uri="{BB962C8B-B14F-4D97-AF65-F5344CB8AC3E}">
        <p14:creationId xmlns:p14="http://schemas.microsoft.com/office/powerpoint/2010/main" val="106415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3A22C3C-4628-48EF-A68D-4AF6D98F9215}" type="slidenum">
              <a:rPr lang="en-US" altLang="en-US"/>
              <a:pPr>
                <a:defRPr/>
              </a:pPr>
              <a:t>‹#›</a:t>
            </a:fld>
            <a:endParaRPr lang="en-US" altLang="en-US"/>
          </a:p>
        </p:txBody>
      </p:sp>
    </p:spTree>
    <p:extLst>
      <p:ext uri="{BB962C8B-B14F-4D97-AF65-F5344CB8AC3E}">
        <p14:creationId xmlns:p14="http://schemas.microsoft.com/office/powerpoint/2010/main" val="268473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926E4DD-EFE2-4435-963B-98EE1D14781E}" type="slidenum">
              <a:rPr lang="en-US" altLang="en-US"/>
              <a:pPr>
                <a:defRPr/>
              </a:pPr>
              <a:t>‹#›</a:t>
            </a:fld>
            <a:endParaRPr lang="en-US" altLang="en-US"/>
          </a:p>
        </p:txBody>
      </p:sp>
    </p:spTree>
    <p:extLst>
      <p:ext uri="{BB962C8B-B14F-4D97-AF65-F5344CB8AC3E}">
        <p14:creationId xmlns:p14="http://schemas.microsoft.com/office/powerpoint/2010/main" val="909688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0FEBE46-D5C4-43EC-94C2-8946FDB9E8A8}" type="slidenum">
              <a:rPr lang="en-US" altLang="en-US"/>
              <a:pPr>
                <a:defRPr/>
              </a:pPr>
              <a:t>‹#›</a:t>
            </a:fld>
            <a:endParaRPr lang="en-US" altLang="en-US"/>
          </a:p>
        </p:txBody>
      </p:sp>
    </p:spTree>
    <p:extLst>
      <p:ext uri="{BB962C8B-B14F-4D97-AF65-F5344CB8AC3E}">
        <p14:creationId xmlns:p14="http://schemas.microsoft.com/office/powerpoint/2010/main" val="284559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12C6911-17F0-46AD-B8D1-700AA40B1AF3}" type="slidenum">
              <a:rPr lang="en-US" altLang="en-US"/>
              <a:pPr>
                <a:defRPr/>
              </a:pPr>
              <a:t>‹#›</a:t>
            </a:fld>
            <a:endParaRPr lang="en-US" altLang="en-US"/>
          </a:p>
        </p:txBody>
      </p:sp>
    </p:spTree>
    <p:extLst>
      <p:ext uri="{BB962C8B-B14F-4D97-AF65-F5344CB8AC3E}">
        <p14:creationId xmlns:p14="http://schemas.microsoft.com/office/powerpoint/2010/main" val="403771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ECB74A-1D0E-422C-A998-82CE5BFDA4F9}" type="slidenum">
              <a:rPr lang="en-US" altLang="en-US"/>
              <a:pPr>
                <a:defRPr/>
              </a:pPr>
              <a:t>‹#›</a:t>
            </a:fld>
            <a:endParaRPr lang="en-US" altLang="en-US"/>
          </a:p>
        </p:txBody>
      </p:sp>
    </p:spTree>
    <p:extLst>
      <p:ext uri="{BB962C8B-B14F-4D97-AF65-F5344CB8AC3E}">
        <p14:creationId xmlns:p14="http://schemas.microsoft.com/office/powerpoint/2010/main" val="2682081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098E76C-4AB3-4D5E-8A3B-30EBBE9FF248}" type="slidenum">
              <a:rPr lang="en-US" altLang="en-US"/>
              <a:pPr>
                <a:defRPr/>
              </a:pPr>
              <a:t>‹#›</a:t>
            </a:fld>
            <a:endParaRPr lang="en-US" altLang="en-US"/>
          </a:p>
        </p:txBody>
      </p:sp>
    </p:spTree>
    <p:extLst>
      <p:ext uri="{BB962C8B-B14F-4D97-AF65-F5344CB8AC3E}">
        <p14:creationId xmlns:p14="http://schemas.microsoft.com/office/powerpoint/2010/main" val="377881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89F9461-4081-4294-803E-D61ECE2B68D5}" type="slidenum">
              <a:rPr lang="en-US" altLang="en-US"/>
              <a:pPr>
                <a:defRPr/>
              </a:pPr>
              <a:t>‹#›</a:t>
            </a:fld>
            <a:endParaRPr lang="en-US" altLang="en-US"/>
          </a:p>
        </p:txBody>
      </p:sp>
      <p:sp>
        <p:nvSpPr>
          <p:cNvPr id="1031" name="Rectangle 7"/>
          <p:cNvSpPr>
            <a:spLocks noChangeArrowheads="1"/>
          </p:cNvSpPr>
          <p:nvPr userDrawn="1"/>
        </p:nvSpPr>
        <p:spPr bwMode="auto">
          <a:xfrm>
            <a:off x="-228600" y="304800"/>
            <a:ext cx="9677400" cy="1066800"/>
          </a:xfrm>
          <a:prstGeom prst="rect">
            <a:avLst/>
          </a:prstGeom>
          <a:solidFill>
            <a:srgbClr val="3366FF"/>
          </a:solidFill>
          <a:ln w="50800">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032" name="Text Box 9"/>
          <p:cNvSpPr txBox="1">
            <a:spLocks noChangeArrowheads="1"/>
          </p:cNvSpPr>
          <p:nvPr userDrawn="1"/>
        </p:nvSpPr>
        <p:spPr bwMode="auto">
          <a:xfrm>
            <a:off x="3276600" y="609600"/>
            <a:ext cx="4953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800">
                <a:solidFill>
                  <a:schemeClr val="bg1"/>
                </a:solidFill>
                <a:latin typeface="Tahoma" panose="020B0604030504040204" pitchFamily="34" charset="0"/>
              </a:rPr>
              <a:t>Financial Scams &amp; Schemes</a:t>
            </a:r>
          </a:p>
        </p:txBody>
      </p:sp>
      <p:pic>
        <p:nvPicPr>
          <p:cNvPr id="1033" name="Picture 10" descr="MC900232998[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85800" y="0"/>
            <a:ext cx="14827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title="Scams and Schemes "/>
          <p:cNvSpPr>
            <a:spLocks noChangeArrowheads="1"/>
          </p:cNvSpPr>
          <p:nvPr/>
        </p:nvSpPr>
        <p:spPr bwMode="auto">
          <a:xfrm>
            <a:off x="-457200" y="-381000"/>
            <a:ext cx="9982200" cy="7620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075" name="Rectangle 7" title="Title "/>
          <p:cNvSpPr>
            <a:spLocks noChangeArrowheads="1"/>
          </p:cNvSpPr>
          <p:nvPr/>
        </p:nvSpPr>
        <p:spPr bwMode="auto">
          <a:xfrm>
            <a:off x="-1295400" y="2971800"/>
            <a:ext cx="11887200" cy="2209800"/>
          </a:xfrm>
          <a:prstGeom prst="rect">
            <a:avLst/>
          </a:prstGeom>
          <a:solidFill>
            <a:srgbClr val="0066CC"/>
          </a:solidFill>
          <a:ln w="53975">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3076" name="Picture 6" descr="MC90023299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514600"/>
            <a:ext cx="26431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descr="logo_s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57200"/>
            <a:ext cx="33655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a:xfrm>
            <a:off x="2165684" y="3522579"/>
            <a:ext cx="8229600" cy="1143000"/>
          </a:xfrm>
        </p:spPr>
        <p:txBody>
          <a:bodyPr/>
          <a:lstStyle/>
          <a:p>
            <a:r>
              <a:rPr lang="en-US" dirty="0" smtClean="0"/>
              <a:t>Scams and Schemes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295400" y="2389605"/>
            <a:ext cx="64770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2400" b="1" dirty="0">
              <a:latin typeface="Tahoma" panose="020B0604030504040204" pitchFamily="34" charset="0"/>
            </a:endParaRPr>
          </a:p>
          <a:p>
            <a:pPr lvl="2">
              <a:spcBef>
                <a:spcPct val="25000"/>
              </a:spcBef>
              <a:buFontTx/>
              <a:buChar char="•"/>
            </a:pPr>
            <a:r>
              <a:rPr lang="en-US" altLang="en-US" sz="2400" dirty="0">
                <a:latin typeface="Tahoma" panose="020B0604030504040204" pitchFamily="34" charset="0"/>
              </a:rPr>
              <a:t>Advance fee schemes</a:t>
            </a:r>
          </a:p>
          <a:p>
            <a:pPr lvl="2">
              <a:spcBef>
                <a:spcPct val="25000"/>
              </a:spcBef>
              <a:buFontTx/>
              <a:buChar char="•"/>
            </a:pPr>
            <a:r>
              <a:rPr lang="en-US" altLang="en-US" sz="2400" dirty="0">
                <a:latin typeface="Tahoma" panose="020B0604030504040204" pitchFamily="34" charset="0"/>
              </a:rPr>
              <a:t>The prize that will cost you</a:t>
            </a:r>
          </a:p>
          <a:p>
            <a:pPr lvl="2">
              <a:spcBef>
                <a:spcPct val="25000"/>
              </a:spcBef>
              <a:buFontTx/>
              <a:buChar char="•"/>
            </a:pPr>
            <a:r>
              <a:rPr lang="en-US" altLang="en-US" sz="2400" dirty="0">
                <a:latin typeface="Tahoma" panose="020B0604030504040204" pitchFamily="34" charset="0"/>
              </a:rPr>
              <a:t>Online auctions</a:t>
            </a:r>
          </a:p>
          <a:p>
            <a:pPr lvl="2">
              <a:spcBef>
                <a:spcPct val="25000"/>
              </a:spcBef>
              <a:buFontTx/>
              <a:buChar char="•"/>
            </a:pPr>
            <a:r>
              <a:rPr lang="en-US" altLang="en-US" sz="2400" dirty="0">
                <a:latin typeface="Tahoma" panose="020B0604030504040204" pitchFamily="34" charset="0"/>
              </a:rPr>
              <a:t>Fraud jobs</a:t>
            </a:r>
          </a:p>
          <a:p>
            <a:pPr lvl="2">
              <a:spcBef>
                <a:spcPct val="25000"/>
              </a:spcBef>
              <a:buFontTx/>
              <a:buChar char="•"/>
            </a:pPr>
            <a:r>
              <a:rPr lang="en-US" altLang="en-US" sz="2400" dirty="0">
                <a:latin typeface="Tahoma" panose="020B0604030504040204" pitchFamily="34" charset="0"/>
              </a:rPr>
              <a:t>Moneymaking schemes</a:t>
            </a:r>
          </a:p>
          <a:p>
            <a:pPr lvl="2">
              <a:spcBef>
                <a:spcPct val="25000"/>
              </a:spcBef>
              <a:buFontTx/>
              <a:buChar char="•"/>
            </a:pPr>
            <a:r>
              <a:rPr lang="en-US" altLang="en-US" sz="2400" dirty="0">
                <a:latin typeface="Tahoma" panose="020B0604030504040204" pitchFamily="34" charset="0"/>
              </a:rPr>
              <a:t>Bogus charities</a:t>
            </a:r>
          </a:p>
          <a:p>
            <a:pPr lvl="2">
              <a:spcBef>
                <a:spcPct val="25000"/>
              </a:spcBef>
              <a:buFontTx/>
              <a:buChar char="•"/>
            </a:pPr>
            <a:r>
              <a:rPr lang="en-US" altLang="en-US" sz="2400" dirty="0">
                <a:latin typeface="Tahoma" panose="020B0604030504040204" pitchFamily="34" charset="0"/>
              </a:rPr>
              <a:t>Scam schools</a:t>
            </a:r>
            <a:endParaRPr lang="en-US" altLang="en-US" sz="2400" dirty="0">
              <a:solidFill>
                <a:srgbClr val="000000"/>
              </a:solidFill>
              <a:latin typeface="Monaco" charset="0"/>
            </a:endParaRPr>
          </a:p>
        </p:txBody>
      </p:sp>
      <p:sp>
        <p:nvSpPr>
          <p:cNvPr id="16387" name="Text Box 4"/>
          <p:cNvSpPr txBox="1">
            <a:spLocks noChangeArrowheads="1"/>
          </p:cNvSpPr>
          <p:nvPr/>
        </p:nvSpPr>
        <p:spPr bwMode="auto">
          <a:xfrm>
            <a:off x="161925" y="6369050"/>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C668F5-D66E-44F6-AC6E-64C6AF431639}" type="slidenum">
              <a:rPr lang="en-US" altLang="en-US" sz="1600">
                <a:latin typeface="Tahoma" panose="020B0604030504040204" pitchFamily="34" charset="0"/>
              </a:rPr>
              <a:pPr/>
              <a:t>10</a:t>
            </a:fld>
            <a:endParaRPr lang="en-US" altLang="en-US" sz="1200">
              <a:latin typeface="Tahoma" panose="020B0604030504040204" pitchFamily="34" charset="0"/>
            </a:endParaRPr>
          </a:p>
        </p:txBody>
      </p:sp>
      <p:sp>
        <p:nvSpPr>
          <p:cNvPr id="2" name="Title 1"/>
          <p:cNvSpPr>
            <a:spLocks noGrp="1"/>
          </p:cNvSpPr>
          <p:nvPr>
            <p:ph type="title"/>
          </p:nvPr>
        </p:nvSpPr>
        <p:spPr>
          <a:xfrm>
            <a:off x="552283" y="1524000"/>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Common Scams</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752600"/>
            <a:ext cx="8229600" cy="1143000"/>
          </a:xfrm>
        </p:spPr>
        <p:txBody>
          <a:bodyPr/>
          <a:lstStyle/>
          <a:p>
            <a:pPr eaLnBrk="1" hangingPunct="1"/>
            <a:r>
              <a:rPr lang="en-US" altLang="en-US" sz="3200" b="1" smtClean="0">
                <a:solidFill>
                  <a:srgbClr val="003399"/>
                </a:solidFill>
                <a:latin typeface="Tahoma" panose="020B0604030504040204" pitchFamily="34" charset="0"/>
              </a:rPr>
              <a:t>HOW DO THIEVES WORK?</a:t>
            </a:r>
          </a:p>
        </p:txBody>
      </p:sp>
      <p:sp>
        <p:nvSpPr>
          <p:cNvPr id="18435" name="Rectangle 3"/>
          <p:cNvSpPr>
            <a:spLocks noGrp="1" noChangeArrowheads="1"/>
          </p:cNvSpPr>
          <p:nvPr>
            <p:ph type="body" idx="1"/>
          </p:nvPr>
        </p:nvSpPr>
        <p:spPr>
          <a:xfrm>
            <a:off x="685800" y="3094038"/>
            <a:ext cx="4114800" cy="2925762"/>
          </a:xfrm>
        </p:spPr>
        <p:txBody>
          <a:bodyPr/>
          <a:lstStyle/>
          <a:p>
            <a:pPr eaLnBrk="1" hangingPunct="1"/>
            <a:r>
              <a:rPr lang="en-US" altLang="en-US" smtClean="0">
                <a:latin typeface="Tahoma" panose="020B0604030504040204" pitchFamily="34" charset="0"/>
              </a:rPr>
              <a:t>Skimming</a:t>
            </a:r>
          </a:p>
          <a:p>
            <a:pPr eaLnBrk="1" hangingPunct="1"/>
            <a:r>
              <a:rPr lang="en-US" altLang="en-US" smtClean="0">
                <a:latin typeface="Tahoma" panose="020B0604030504040204" pitchFamily="34" charset="0"/>
              </a:rPr>
              <a:t>Dumpster Diving</a:t>
            </a:r>
          </a:p>
          <a:p>
            <a:pPr eaLnBrk="1" hangingPunct="1"/>
            <a:r>
              <a:rPr lang="en-US" altLang="en-US" smtClean="0">
                <a:latin typeface="Tahoma" panose="020B0604030504040204" pitchFamily="34" charset="0"/>
              </a:rPr>
              <a:t>Computer Spyware</a:t>
            </a:r>
          </a:p>
          <a:p>
            <a:pPr eaLnBrk="1" hangingPunct="1"/>
            <a:r>
              <a:rPr lang="en-US" altLang="en-US" smtClean="0">
                <a:latin typeface="Tahoma" panose="020B0604030504040204" pitchFamily="34" charset="0"/>
              </a:rPr>
              <a:t>Account Redirection</a:t>
            </a:r>
          </a:p>
          <a:p>
            <a:pPr eaLnBrk="1" hangingPunct="1"/>
            <a:r>
              <a:rPr lang="en-US" altLang="en-US" smtClean="0">
                <a:latin typeface="Tahoma" panose="020B0604030504040204" pitchFamily="34" charset="0"/>
              </a:rPr>
              <a:t>Phishing</a:t>
            </a:r>
          </a:p>
        </p:txBody>
      </p:sp>
      <p:sp>
        <p:nvSpPr>
          <p:cNvPr id="18436" name="Rectangle 4"/>
          <p:cNvSpPr>
            <a:spLocks noChangeArrowheads="1"/>
          </p:cNvSpPr>
          <p:nvPr/>
        </p:nvSpPr>
        <p:spPr bwMode="auto">
          <a:xfrm>
            <a:off x="5029200" y="3124200"/>
            <a:ext cx="4114800" cy="292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r>
              <a:rPr lang="en-US" altLang="en-US">
                <a:latin typeface="Tahoma" panose="020B0604030504040204" pitchFamily="34" charset="0"/>
              </a:rPr>
              <a:t>Pharming</a:t>
            </a:r>
          </a:p>
          <a:p>
            <a:pPr eaLnBrk="1" hangingPunct="1"/>
            <a:r>
              <a:rPr lang="en-US" altLang="en-US">
                <a:latin typeface="Tahoma" panose="020B0604030504040204" pitchFamily="34" charset="0"/>
              </a:rPr>
              <a:t>Wireless Hacking</a:t>
            </a:r>
          </a:p>
          <a:p>
            <a:pPr eaLnBrk="1" hangingPunct="1"/>
            <a:r>
              <a:rPr lang="en-US" altLang="en-US">
                <a:latin typeface="Tahoma" panose="020B0604030504040204" pitchFamily="34" charset="0"/>
              </a:rPr>
              <a:t>Stealing</a:t>
            </a:r>
          </a:p>
          <a:p>
            <a:pPr eaLnBrk="1" hangingPunct="1"/>
            <a:r>
              <a:rPr lang="en-US" altLang="en-US">
                <a:latin typeface="Tahoma" panose="020B0604030504040204" pitchFamily="34" charset="0"/>
              </a:rPr>
              <a:t>Shoulder Surfing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838200" y="2514600"/>
            <a:ext cx="7391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25000"/>
              </a:spcBef>
              <a:buFontTx/>
              <a:buChar char="•"/>
            </a:pPr>
            <a:r>
              <a:rPr lang="en-US" altLang="en-US" sz="2000" dirty="0" smtClean="0">
                <a:latin typeface="Tahoma" panose="020B0604030504040204" pitchFamily="34" charset="0"/>
              </a:rPr>
              <a:t>Don’t </a:t>
            </a:r>
            <a:r>
              <a:rPr lang="en-US" altLang="en-US" sz="2000" dirty="0">
                <a:latin typeface="Tahoma" panose="020B0604030504040204" pitchFamily="34" charset="0"/>
              </a:rPr>
              <a:t>become a victim.</a:t>
            </a:r>
          </a:p>
          <a:p>
            <a:pPr>
              <a:spcBef>
                <a:spcPct val="25000"/>
              </a:spcBef>
              <a:buFontTx/>
              <a:buChar char="•"/>
            </a:pPr>
            <a:r>
              <a:rPr lang="en-US" altLang="en-US" sz="2000" dirty="0">
                <a:latin typeface="Tahoma" panose="020B0604030504040204" pitchFamily="34" charset="0"/>
              </a:rPr>
              <a:t>Investigate strangers who have deals too good to be true.</a:t>
            </a:r>
          </a:p>
          <a:p>
            <a:pPr>
              <a:spcBef>
                <a:spcPct val="25000"/>
              </a:spcBef>
              <a:buFontTx/>
              <a:buChar char="•"/>
            </a:pPr>
            <a:r>
              <a:rPr lang="en-US" altLang="en-US" sz="2000" dirty="0">
                <a:latin typeface="Tahoma" panose="020B0604030504040204" pitchFamily="34" charset="0"/>
              </a:rPr>
              <a:t>Always stay in charge of your money.</a:t>
            </a:r>
          </a:p>
          <a:p>
            <a:pPr>
              <a:spcBef>
                <a:spcPct val="25000"/>
              </a:spcBef>
              <a:buFontTx/>
              <a:buChar char="•"/>
            </a:pPr>
            <a:r>
              <a:rPr lang="en-US" altLang="en-US" sz="2000" dirty="0">
                <a:latin typeface="Tahoma" panose="020B0604030504040204" pitchFamily="34" charset="0"/>
              </a:rPr>
              <a:t>Don’t be fooled by appearances.</a:t>
            </a:r>
          </a:p>
          <a:p>
            <a:pPr>
              <a:spcBef>
                <a:spcPct val="25000"/>
              </a:spcBef>
              <a:buFontTx/>
              <a:buChar char="•"/>
            </a:pPr>
            <a:r>
              <a:rPr lang="en-US" altLang="en-US" sz="2000" dirty="0">
                <a:latin typeface="Tahoma" panose="020B0604030504040204" pitchFamily="34" charset="0"/>
              </a:rPr>
              <a:t>Watch out for salespeople who prey on fears.</a:t>
            </a:r>
          </a:p>
          <a:p>
            <a:pPr>
              <a:spcBef>
                <a:spcPct val="25000"/>
              </a:spcBef>
              <a:buFontTx/>
              <a:buChar char="•"/>
            </a:pPr>
            <a:r>
              <a:rPr lang="en-US" altLang="en-US" sz="2000" dirty="0">
                <a:latin typeface="Tahoma" panose="020B0604030504040204" pitchFamily="34" charset="0"/>
              </a:rPr>
              <a:t>Monitor your investments.</a:t>
            </a:r>
          </a:p>
          <a:p>
            <a:pPr>
              <a:spcBef>
                <a:spcPct val="25000"/>
              </a:spcBef>
              <a:buFontTx/>
              <a:buChar char="•"/>
            </a:pPr>
            <a:r>
              <a:rPr lang="en-US" altLang="en-US" sz="2000" dirty="0">
                <a:latin typeface="Tahoma" panose="020B0604030504040204" pitchFamily="34" charset="0"/>
              </a:rPr>
              <a:t>Report fraud or abuse.</a:t>
            </a:r>
          </a:p>
          <a:p>
            <a:pPr>
              <a:spcBef>
                <a:spcPct val="25000"/>
              </a:spcBef>
              <a:buFontTx/>
              <a:buChar char="•"/>
            </a:pPr>
            <a:r>
              <a:rPr lang="en-US" altLang="en-US" sz="2000" dirty="0">
                <a:latin typeface="Tahoma" panose="020B0604030504040204" pitchFamily="34" charset="0"/>
              </a:rPr>
              <a:t>Do your homework.</a:t>
            </a:r>
          </a:p>
          <a:p>
            <a:pPr>
              <a:spcBef>
                <a:spcPct val="25000"/>
              </a:spcBef>
              <a:buFontTx/>
              <a:buChar char="•"/>
            </a:pPr>
            <a:r>
              <a:rPr lang="en-US" altLang="en-US" sz="2000" dirty="0">
                <a:latin typeface="Tahoma" panose="020B0604030504040204" pitchFamily="34" charset="0"/>
              </a:rPr>
              <a:t>Be wary of door-to-door solicitations.</a:t>
            </a:r>
            <a:endParaRPr lang="en-US" altLang="en-US" sz="2000" dirty="0">
              <a:solidFill>
                <a:srgbClr val="000000"/>
              </a:solidFill>
              <a:latin typeface="Monaco" charset="0"/>
            </a:endParaRPr>
          </a:p>
        </p:txBody>
      </p:sp>
      <p:sp>
        <p:nvSpPr>
          <p:cNvPr id="20483" name="Text Box 4"/>
          <p:cNvSpPr txBox="1">
            <a:spLocks noChangeArrowheads="1"/>
          </p:cNvSpPr>
          <p:nvPr/>
        </p:nvSpPr>
        <p:spPr bwMode="auto">
          <a:xfrm>
            <a:off x="161925" y="6369050"/>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1C4025-9C9B-428B-811F-DC121566A1E6}" type="slidenum">
              <a:rPr lang="en-US" altLang="en-US" sz="1600">
                <a:latin typeface="Tahoma" panose="020B0604030504040204" pitchFamily="34" charset="0"/>
              </a:rPr>
              <a:pPr/>
              <a:t>12</a:t>
            </a:fld>
            <a:endParaRPr lang="en-US" altLang="en-US" sz="1200">
              <a:latin typeface="Tahoma" panose="020B0604030504040204" pitchFamily="34" charset="0"/>
            </a:endParaRPr>
          </a:p>
        </p:txBody>
      </p:sp>
      <p:sp>
        <p:nvSpPr>
          <p:cNvPr id="2" name="Title 1"/>
          <p:cNvSpPr>
            <a:spLocks noGrp="1"/>
          </p:cNvSpPr>
          <p:nvPr>
            <p:ph type="title"/>
          </p:nvPr>
        </p:nvSpPr>
        <p:spPr>
          <a:xfrm>
            <a:off x="568325" y="1371600"/>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Top Strategies to Avoid Scams</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68325" y="1475874"/>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Additional Resources</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
        <p:nvSpPr>
          <p:cNvPr id="22530" name="Rectangle 2"/>
          <p:cNvSpPr>
            <a:spLocks noGrp="1" noChangeArrowheads="1"/>
          </p:cNvSpPr>
          <p:nvPr>
            <p:ph type="body" idx="4294967295"/>
          </p:nvPr>
        </p:nvSpPr>
        <p:spPr>
          <a:xfrm>
            <a:off x="796925" y="2514600"/>
            <a:ext cx="7772400" cy="4572000"/>
          </a:xfrm>
        </p:spPr>
        <p:txBody>
          <a:bodyPr/>
          <a:lstStyle/>
          <a:p>
            <a:pPr marL="234950" indent="-234950">
              <a:spcBef>
                <a:spcPct val="75000"/>
              </a:spcBef>
            </a:pPr>
            <a:r>
              <a:rPr lang="en-US" altLang="en-US" sz="1800" b="1" dirty="0" smtClean="0">
                <a:latin typeface="Tahoma" panose="020B0604030504040204" pitchFamily="34" charset="0"/>
              </a:rPr>
              <a:t>Department of Housing and Urban Development (HUD)</a:t>
            </a:r>
            <a:r>
              <a:rPr lang="en-US" altLang="en-US" sz="1800" i="1" dirty="0" smtClean="0">
                <a:latin typeface="Tahoma" panose="020B0604030504040204" pitchFamily="34" charset="0"/>
              </a:rPr>
              <a:t> </a:t>
            </a:r>
            <a:r>
              <a:rPr lang="en-US" altLang="en-US" sz="1800" dirty="0" smtClean="0">
                <a:latin typeface="Tahoma" panose="020B0604030504040204" pitchFamily="34" charset="0"/>
              </a:rPr>
              <a:t>—   Office of Consumer and Regulatory Affairs, Interstate Land Sales/RESPA Division. (202) 708-4560; www.hud.gov/complaints/landsales.cfm.</a:t>
            </a:r>
          </a:p>
          <a:p>
            <a:pPr marL="234950" indent="-234950" eaLnBrk="1" hangingPunct="1">
              <a:spcBef>
                <a:spcPct val="75000"/>
              </a:spcBef>
            </a:pPr>
            <a:r>
              <a:rPr lang="en-US" altLang="en-US" sz="1800" b="1" dirty="0" smtClean="0">
                <a:latin typeface="Tahoma" panose="020B0604030504040204" pitchFamily="34" charset="0"/>
              </a:rPr>
              <a:t>Federal Deposit Insurance Corporation (FDIC)</a:t>
            </a:r>
            <a:r>
              <a:rPr lang="en-US" altLang="en-US" sz="1800" i="1" dirty="0" smtClean="0">
                <a:latin typeface="Tahoma" panose="020B0604030504040204" pitchFamily="34" charset="0"/>
              </a:rPr>
              <a:t> </a:t>
            </a:r>
            <a:r>
              <a:rPr lang="en-US" altLang="en-US" sz="1800" dirty="0" smtClean="0">
                <a:latin typeface="Tahoma" panose="020B0604030504040204" pitchFamily="34" charset="0"/>
              </a:rPr>
              <a:t>— Consumer Affairs Division. (877) ASK-FDIC (925-4618); www.fdic.gov.</a:t>
            </a:r>
          </a:p>
          <a:p>
            <a:pPr marL="234950" indent="-234950" eaLnBrk="1" hangingPunct="1">
              <a:spcBef>
                <a:spcPct val="75000"/>
              </a:spcBef>
            </a:pPr>
            <a:r>
              <a:rPr lang="en-US" altLang="en-US" sz="1800" b="1" dirty="0" smtClean="0">
                <a:latin typeface="Tahoma" panose="020B0604030504040204" pitchFamily="34" charset="0"/>
              </a:rPr>
              <a:t>Federal Trade Commission </a:t>
            </a:r>
            <a:r>
              <a:rPr lang="en-US" altLang="en-US" sz="1800" dirty="0" smtClean="0">
                <a:latin typeface="Tahoma" panose="020B0604030504040204" pitchFamily="34" charset="0"/>
              </a:rPr>
              <a:t>(For federal lending violations involving mortgage and consumer finance companies.) (877) FTC-HELP        (382-4357); TTY (202) 326-2502; www.ftc.gov.</a:t>
            </a:r>
          </a:p>
          <a:p>
            <a:pPr marL="234950" indent="-234950" eaLnBrk="1" hangingPunct="1">
              <a:spcBef>
                <a:spcPct val="75000"/>
              </a:spcBef>
            </a:pPr>
            <a:r>
              <a:rPr lang="en-US" altLang="en-US" sz="1800" b="1" dirty="0" smtClean="0">
                <a:latin typeface="Tahoma" panose="020B0604030504040204" pitchFamily="34" charset="0"/>
              </a:rPr>
              <a:t>Federal Reserve Board of Governors of the Federal Reserve System</a:t>
            </a:r>
            <a:r>
              <a:rPr lang="en-US" altLang="en-US" sz="1800" i="1" dirty="0" smtClean="0">
                <a:latin typeface="Tahoma" panose="020B0604030504040204" pitchFamily="34" charset="0"/>
              </a:rPr>
              <a:t> </a:t>
            </a:r>
            <a:r>
              <a:rPr lang="en-US" altLang="en-US" sz="1800" dirty="0" smtClean="0">
                <a:latin typeface="Tahoma" panose="020B0604030504040204" pitchFamily="34" charset="0"/>
              </a:rPr>
              <a:t>— Division of Consumer Affairs. (202) 452-3693; www.federalreserve.gov/pubs/complaints.</a:t>
            </a:r>
          </a:p>
          <a:p>
            <a:pPr marL="234950" indent="-234950" eaLnBrk="1" hangingPunct="1">
              <a:lnSpc>
                <a:spcPct val="80000"/>
              </a:lnSpc>
            </a:pPr>
            <a:endParaRPr lang="en-US" altLang="en-US" sz="1800" dirty="0" smtClean="0">
              <a:latin typeface="Tahoma" panose="020B0604030504040204" pitchFamily="34" charset="0"/>
            </a:endParaRPr>
          </a:p>
        </p:txBody>
      </p:sp>
      <p:sp>
        <p:nvSpPr>
          <p:cNvPr id="22531" name="Text Box 4"/>
          <p:cNvSpPr txBox="1">
            <a:spLocks noChangeArrowheads="1"/>
          </p:cNvSpPr>
          <p:nvPr/>
        </p:nvSpPr>
        <p:spPr bwMode="auto">
          <a:xfrm>
            <a:off x="161925" y="6369050"/>
            <a:ext cx="40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301043-995E-43E3-9C3E-0BD0A6609324}" type="slidenum">
              <a:rPr lang="en-US" altLang="en-US" sz="1600">
                <a:latin typeface="Tahoma" panose="020B0604030504040204" pitchFamily="34" charset="0"/>
              </a:rPr>
              <a:pPr/>
              <a:t>13</a:t>
            </a:fld>
            <a:endParaRPr lang="en-US" altLang="en-US" sz="1200">
              <a:latin typeface="Tahom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676400"/>
            <a:ext cx="8229600" cy="1143000"/>
          </a:xfrm>
        </p:spPr>
        <p:txBody>
          <a:bodyPr/>
          <a:lstStyle/>
          <a:p>
            <a:pPr eaLnBrk="1" hangingPunct="1"/>
            <a:r>
              <a:rPr lang="en-US" altLang="en-US" sz="3600" b="1" smtClean="0">
                <a:solidFill>
                  <a:srgbClr val="0066CC"/>
                </a:solidFill>
                <a:latin typeface="Tahoma" panose="020B0604030504040204" pitchFamily="34" charset="0"/>
              </a:rPr>
              <a:t>Scam</a:t>
            </a:r>
          </a:p>
        </p:txBody>
      </p:sp>
      <p:sp>
        <p:nvSpPr>
          <p:cNvPr id="4099" name="Rectangle 3"/>
          <p:cNvSpPr>
            <a:spLocks noGrp="1" noChangeArrowheads="1"/>
          </p:cNvSpPr>
          <p:nvPr>
            <p:ph type="body" idx="1"/>
          </p:nvPr>
        </p:nvSpPr>
        <p:spPr>
          <a:xfrm>
            <a:off x="1600200" y="3124200"/>
            <a:ext cx="6172200" cy="3154363"/>
          </a:xfrm>
        </p:spPr>
        <p:txBody>
          <a:bodyPr/>
          <a:lstStyle/>
          <a:p>
            <a:pPr eaLnBrk="1" hangingPunct="1"/>
            <a:r>
              <a:rPr lang="en-US" altLang="en-US" sz="2800" smtClean="0">
                <a:latin typeface="Tahoma" panose="020B0604030504040204" pitchFamily="34" charset="0"/>
              </a:rPr>
              <a:t>Fraudulent or deceptive schemes</a:t>
            </a:r>
            <a:endParaRPr lang="en-US" altLang="en-US" sz="4400" smtClean="0">
              <a:latin typeface="Tahoma" panose="020B060403050404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057400"/>
            <a:ext cx="8229600" cy="1143000"/>
          </a:xfrm>
        </p:spPr>
        <p:txBody>
          <a:bodyPr/>
          <a:lstStyle/>
          <a:p>
            <a:pPr eaLnBrk="1" hangingPunct="1"/>
            <a:r>
              <a:rPr lang="en-US" altLang="en-US" sz="3600" b="1" smtClean="0">
                <a:solidFill>
                  <a:srgbClr val="0066CC"/>
                </a:solidFill>
                <a:latin typeface="Tahoma" panose="020B0604030504040204" pitchFamily="34" charset="0"/>
              </a:rPr>
              <a:t>Pyramid Scheme</a:t>
            </a:r>
          </a:p>
        </p:txBody>
      </p:sp>
      <p:sp>
        <p:nvSpPr>
          <p:cNvPr id="5123" name="Rectangle 3"/>
          <p:cNvSpPr>
            <a:spLocks noGrp="1" noChangeArrowheads="1"/>
          </p:cNvSpPr>
          <p:nvPr>
            <p:ph type="body" idx="1"/>
          </p:nvPr>
        </p:nvSpPr>
        <p:spPr>
          <a:xfrm>
            <a:off x="457200" y="3276600"/>
            <a:ext cx="8229600" cy="2849563"/>
          </a:xfrm>
        </p:spPr>
        <p:txBody>
          <a:bodyPr/>
          <a:lstStyle/>
          <a:p>
            <a:pPr eaLnBrk="1" hangingPunct="1"/>
            <a:r>
              <a:rPr lang="en-US" altLang="en-US" smtClean="0">
                <a:latin typeface="Tahoma" panose="020B0604030504040204" pitchFamily="34" charset="0"/>
              </a:rPr>
              <a:t>A type of financial fraud in which people pay to join an organization in exchange for the right to sell memberships to other people.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057400"/>
            <a:ext cx="8229600" cy="1143000"/>
          </a:xfrm>
        </p:spPr>
        <p:txBody>
          <a:bodyPr/>
          <a:lstStyle/>
          <a:p>
            <a:pPr eaLnBrk="1" hangingPunct="1"/>
            <a:r>
              <a:rPr lang="en-US" altLang="en-US" sz="3600" b="1" dirty="0" smtClean="0">
                <a:solidFill>
                  <a:srgbClr val="0066CC"/>
                </a:solidFill>
                <a:latin typeface="Tahoma" panose="020B0604030504040204" pitchFamily="34" charset="0"/>
              </a:rPr>
              <a:t>Ponzi Scheme</a:t>
            </a:r>
          </a:p>
        </p:txBody>
      </p:sp>
      <p:sp>
        <p:nvSpPr>
          <p:cNvPr id="6147" name="Rectangle 3"/>
          <p:cNvSpPr>
            <a:spLocks noGrp="1" noChangeArrowheads="1"/>
          </p:cNvSpPr>
          <p:nvPr>
            <p:ph type="body" idx="1"/>
          </p:nvPr>
        </p:nvSpPr>
        <p:spPr>
          <a:xfrm>
            <a:off x="457200" y="3505200"/>
            <a:ext cx="8229600" cy="2620963"/>
          </a:xfrm>
        </p:spPr>
        <p:txBody>
          <a:bodyPr/>
          <a:lstStyle/>
          <a:p>
            <a:pPr eaLnBrk="1" hangingPunct="1"/>
            <a:r>
              <a:rPr lang="en-US" altLang="en-US" smtClean="0"/>
              <a:t>Closely related to a pyramid scheme but  the promoter generally has </a:t>
            </a:r>
            <a:r>
              <a:rPr lang="en-US" altLang="en-US" u="sng" smtClean="0"/>
              <a:t>no</a:t>
            </a:r>
            <a:r>
              <a:rPr lang="en-US" altLang="en-US" smtClean="0"/>
              <a:t> product to sell and pays no commission to investors who recruit new members.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1676400"/>
            <a:ext cx="8229600" cy="1143000"/>
          </a:xfrm>
        </p:spPr>
        <p:txBody>
          <a:bodyPr/>
          <a:lstStyle/>
          <a:p>
            <a:pPr eaLnBrk="1" hangingPunct="1"/>
            <a:r>
              <a:rPr lang="en-US" altLang="en-US" sz="3600" b="1" smtClean="0">
                <a:solidFill>
                  <a:srgbClr val="0066CC"/>
                </a:solidFill>
                <a:latin typeface="Tahoma" panose="020B0604030504040204" pitchFamily="34" charset="0"/>
              </a:rPr>
              <a:t>Affinity Fraud</a:t>
            </a:r>
          </a:p>
        </p:txBody>
      </p:sp>
      <p:sp>
        <p:nvSpPr>
          <p:cNvPr id="7171" name="Rectangle 3"/>
          <p:cNvSpPr>
            <a:spLocks noGrp="1" noChangeArrowheads="1"/>
          </p:cNvSpPr>
          <p:nvPr>
            <p:ph type="body" idx="1"/>
          </p:nvPr>
        </p:nvSpPr>
        <p:spPr>
          <a:xfrm>
            <a:off x="457200" y="2895600"/>
            <a:ext cx="8229600" cy="3230563"/>
          </a:xfrm>
        </p:spPr>
        <p:txBody>
          <a:bodyPr/>
          <a:lstStyle/>
          <a:p>
            <a:pPr eaLnBrk="1" hangingPunct="1">
              <a:lnSpc>
                <a:spcPct val="90000"/>
              </a:lnSpc>
            </a:pPr>
            <a:r>
              <a:rPr lang="en-US" altLang="en-US" smtClean="0">
                <a:latin typeface="Tahoma" panose="020B0604030504040204" pitchFamily="34" charset="0"/>
              </a:rPr>
              <a:t>A name for a type of scam that targets members of a specific demographic.  Perpetrators may attempt to relate to or exploit characteristics common to the demographic.  Targeted groups can include the elderly, ethnic groups, and religions.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858253" y="2632075"/>
            <a:ext cx="78486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1450" indent="-171450">
              <a:tabLst>
                <a:tab pos="914400" algn="l"/>
                <a:tab pos="1143000" algn="l"/>
              </a:tabLst>
              <a:defRPr>
                <a:solidFill>
                  <a:schemeClr val="tx1"/>
                </a:solidFill>
                <a:latin typeface="Arial" panose="020B0604020202020204" pitchFamily="34" charset="0"/>
                <a:cs typeface="Arial" panose="020B0604020202020204" pitchFamily="34" charset="0"/>
              </a:defRPr>
            </a:lvl1pPr>
            <a:lvl2pPr marL="742950" indent="-285750">
              <a:tabLst>
                <a:tab pos="914400" algn="l"/>
                <a:tab pos="1143000" algn="l"/>
              </a:tabLst>
              <a:defRPr>
                <a:solidFill>
                  <a:schemeClr val="tx1"/>
                </a:solidFill>
                <a:latin typeface="Arial" panose="020B0604020202020204" pitchFamily="34" charset="0"/>
                <a:cs typeface="Arial" panose="020B0604020202020204" pitchFamily="34" charset="0"/>
              </a:defRPr>
            </a:lvl2pPr>
            <a:lvl3pPr marL="1143000" indent="-228600">
              <a:tabLst>
                <a:tab pos="914400" algn="l"/>
                <a:tab pos="1143000" algn="l"/>
              </a:tabLst>
              <a:defRPr>
                <a:solidFill>
                  <a:schemeClr val="tx1"/>
                </a:solidFill>
                <a:latin typeface="Arial" panose="020B0604020202020204" pitchFamily="34" charset="0"/>
                <a:cs typeface="Arial" panose="020B0604020202020204" pitchFamily="34" charset="0"/>
              </a:defRPr>
            </a:lvl3pPr>
            <a:lvl4pPr marL="1600200" indent="-228600">
              <a:tabLst>
                <a:tab pos="914400" algn="l"/>
                <a:tab pos="1143000" algn="l"/>
              </a:tabLst>
              <a:defRPr>
                <a:solidFill>
                  <a:schemeClr val="tx1"/>
                </a:solidFill>
                <a:latin typeface="Arial" panose="020B0604020202020204" pitchFamily="34" charset="0"/>
                <a:cs typeface="Arial" panose="020B0604020202020204" pitchFamily="34" charset="0"/>
              </a:defRPr>
            </a:lvl4pPr>
            <a:lvl5pPr marL="2057400" indent="-228600">
              <a:tabLst>
                <a:tab pos="914400" algn="l"/>
                <a:tab pos="11430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914400" algn="l"/>
                <a:tab pos="11430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914400" algn="l"/>
                <a:tab pos="11430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914400" algn="l"/>
                <a:tab pos="11430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914400" algn="l"/>
                <a:tab pos="1143000" algn="l"/>
              </a:tabLst>
              <a:defRPr>
                <a:solidFill>
                  <a:schemeClr val="tx1"/>
                </a:solidFill>
                <a:latin typeface="Arial" panose="020B0604020202020204" pitchFamily="34" charset="0"/>
                <a:cs typeface="Arial" panose="020B0604020202020204" pitchFamily="34" charset="0"/>
              </a:defRPr>
            </a:lvl9pPr>
          </a:lstStyle>
          <a:p>
            <a:r>
              <a:rPr lang="en-US" altLang="en-US" sz="2800" dirty="0" smtClean="0">
                <a:solidFill>
                  <a:srgbClr val="000000"/>
                </a:solidFill>
                <a:latin typeface="Tahoma" panose="020B0604030504040204" pitchFamily="34" charset="0"/>
              </a:rPr>
              <a:t>Overview</a:t>
            </a:r>
          </a:p>
          <a:p>
            <a:pPr>
              <a:buFontTx/>
              <a:buChar char="•"/>
            </a:pPr>
            <a:r>
              <a:rPr lang="en-US" altLang="en-US" sz="2800" dirty="0" smtClean="0">
                <a:solidFill>
                  <a:srgbClr val="000000"/>
                </a:solidFill>
                <a:latin typeface="Tahoma" panose="020B0604030504040204" pitchFamily="34" charset="0"/>
              </a:rPr>
              <a:t>Characteristics and warning signs of predatory lending.</a:t>
            </a:r>
          </a:p>
          <a:p>
            <a:pPr>
              <a:buFontTx/>
              <a:buChar char="•"/>
            </a:pPr>
            <a:r>
              <a:rPr lang="en-US" altLang="en-US" sz="2800" dirty="0" smtClean="0">
                <a:solidFill>
                  <a:srgbClr val="000000"/>
                </a:solidFill>
                <a:latin typeface="Tahoma" panose="020B0604030504040204" pitchFamily="34" charset="0"/>
              </a:rPr>
              <a:t>The </a:t>
            </a:r>
            <a:r>
              <a:rPr lang="en-US" altLang="en-US" sz="2800" dirty="0">
                <a:solidFill>
                  <a:srgbClr val="000000"/>
                </a:solidFill>
                <a:latin typeface="Tahoma" panose="020B0604030504040204" pitchFamily="34" charset="0"/>
              </a:rPr>
              <a:t>key targets of predatory lending.</a:t>
            </a:r>
          </a:p>
          <a:p>
            <a:pPr>
              <a:buFontTx/>
              <a:buChar char="•"/>
            </a:pPr>
            <a:r>
              <a:rPr lang="en-US" altLang="en-US" sz="2800" dirty="0">
                <a:solidFill>
                  <a:srgbClr val="000000"/>
                </a:solidFill>
                <a:latin typeface="Tahoma" panose="020B0604030504040204" pitchFamily="34" charset="0"/>
              </a:rPr>
              <a:t>Common abuses and scams.</a:t>
            </a:r>
          </a:p>
          <a:p>
            <a:pPr>
              <a:buFontTx/>
              <a:buChar char="•"/>
            </a:pPr>
            <a:r>
              <a:rPr lang="en-US" altLang="en-US" sz="2800" dirty="0">
                <a:solidFill>
                  <a:srgbClr val="000000"/>
                </a:solidFill>
                <a:latin typeface="Tahoma" panose="020B0604030504040204" pitchFamily="34" charset="0"/>
              </a:rPr>
              <a:t>Nonprofit organizations that can help consumers plagued by predatory lending.</a:t>
            </a:r>
          </a:p>
        </p:txBody>
      </p:sp>
      <p:sp>
        <p:nvSpPr>
          <p:cNvPr id="8195" name="Text Box 5"/>
          <p:cNvSpPr txBox="1">
            <a:spLocks noChangeArrowheads="1"/>
          </p:cNvSpPr>
          <p:nvPr/>
        </p:nvSpPr>
        <p:spPr bwMode="auto">
          <a:xfrm>
            <a:off x="161925" y="6369050"/>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AB8487-24E3-4384-A457-610654D95CD5}" type="slidenum">
              <a:rPr lang="en-US" altLang="en-US" sz="1600">
                <a:latin typeface="Tahoma" panose="020B0604030504040204" pitchFamily="34" charset="0"/>
              </a:rPr>
              <a:pPr/>
              <a:t>6</a:t>
            </a:fld>
            <a:endParaRPr lang="en-US" altLang="en-US" sz="1200">
              <a:latin typeface="Tahoma" panose="020B0604030504040204" pitchFamily="34" charset="0"/>
            </a:endParaRPr>
          </a:p>
        </p:txBody>
      </p:sp>
      <p:sp>
        <p:nvSpPr>
          <p:cNvPr id="2" name="Title 1"/>
          <p:cNvSpPr>
            <a:spLocks noGrp="1"/>
          </p:cNvSpPr>
          <p:nvPr>
            <p:ph type="title"/>
          </p:nvPr>
        </p:nvSpPr>
        <p:spPr>
          <a:xfrm>
            <a:off x="858253" y="1371600"/>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Predatory Lending </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09600" y="2590800"/>
            <a:ext cx="8001000" cy="361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2800" b="1"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dirty="0">
              <a:latin typeface="Tahoma" panose="020B0604030504040204" pitchFamily="34" charset="0"/>
            </a:endParaRPr>
          </a:p>
          <a:p>
            <a:pPr>
              <a:buFontTx/>
              <a:buChar char="•"/>
            </a:pPr>
            <a:r>
              <a:rPr lang="en-US" altLang="en-US" sz="2000" dirty="0">
                <a:latin typeface="Tahoma" panose="020B0604030504040204" pitchFamily="34" charset="0"/>
              </a:rPr>
              <a:t>Sell properties for much more than they are worth, using false appraisals.</a:t>
            </a:r>
          </a:p>
          <a:p>
            <a:pPr>
              <a:spcBef>
                <a:spcPct val="25000"/>
              </a:spcBef>
              <a:buFontTx/>
              <a:buChar char="•"/>
            </a:pPr>
            <a:r>
              <a:rPr lang="en-US" altLang="en-US" sz="2000" dirty="0">
                <a:latin typeface="Tahoma" panose="020B0604030504040204" pitchFamily="34" charset="0"/>
              </a:rPr>
              <a:t>Encourage borrowers to lie about their income, expenses, or cash available for down payments in order to get a loan.</a:t>
            </a:r>
          </a:p>
          <a:p>
            <a:pPr>
              <a:spcBef>
                <a:spcPct val="25000"/>
              </a:spcBef>
              <a:buFontTx/>
              <a:buChar char="•"/>
            </a:pPr>
            <a:r>
              <a:rPr lang="en-US" altLang="en-US" sz="2000" dirty="0">
                <a:latin typeface="Tahoma" panose="020B0604030504040204" pitchFamily="34" charset="0"/>
              </a:rPr>
              <a:t>Knowingly lend more money than a borrower can afford to repay.</a:t>
            </a:r>
          </a:p>
          <a:p>
            <a:pPr>
              <a:spcBef>
                <a:spcPct val="25000"/>
              </a:spcBef>
              <a:buFontTx/>
              <a:buChar char="•"/>
            </a:pPr>
            <a:r>
              <a:rPr lang="en-US" altLang="en-US" sz="2000" dirty="0">
                <a:latin typeface="Tahoma" panose="020B0604030504040204" pitchFamily="34" charset="0"/>
              </a:rPr>
              <a:t>And many other scams.</a:t>
            </a:r>
            <a:endParaRPr lang="en-US" altLang="en-US" sz="2000" dirty="0">
              <a:solidFill>
                <a:srgbClr val="000000"/>
              </a:solidFill>
              <a:latin typeface="Tahoma" panose="020B0604030504040204" pitchFamily="34" charset="0"/>
            </a:endParaRPr>
          </a:p>
        </p:txBody>
      </p:sp>
      <p:sp>
        <p:nvSpPr>
          <p:cNvPr id="10243" name="Text Box 4"/>
          <p:cNvSpPr txBox="1">
            <a:spLocks noChangeArrowheads="1"/>
          </p:cNvSpPr>
          <p:nvPr/>
        </p:nvSpPr>
        <p:spPr bwMode="auto">
          <a:xfrm>
            <a:off x="161925" y="6369050"/>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694CCB-5063-4369-9BD5-B1464C98AA77}" type="slidenum">
              <a:rPr lang="en-US" altLang="en-US" sz="1600">
                <a:latin typeface="Tahoma" panose="020B0604030504040204" pitchFamily="34" charset="0"/>
              </a:rPr>
              <a:pPr/>
              <a:t>7</a:t>
            </a:fld>
            <a:endParaRPr lang="en-US" altLang="en-US" sz="1200">
              <a:latin typeface="Tahoma" panose="020B0604030504040204" pitchFamily="34" charset="0"/>
            </a:endParaRPr>
          </a:p>
        </p:txBody>
      </p:sp>
      <p:sp>
        <p:nvSpPr>
          <p:cNvPr id="10244" name="Text Box 5"/>
          <p:cNvSpPr txBox="1">
            <a:spLocks noChangeArrowheads="1"/>
          </p:cNvSpPr>
          <p:nvPr/>
        </p:nvSpPr>
        <p:spPr bwMode="auto">
          <a:xfrm>
            <a:off x="1371600" y="2667000"/>
            <a:ext cx="6477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1028700" indent="-457200">
              <a:defRPr>
                <a:solidFill>
                  <a:schemeClr val="tx1"/>
                </a:solidFill>
                <a:latin typeface="Arial" panose="020B0604020202020204" pitchFamily="34" charset="0"/>
                <a:cs typeface="Arial" panose="020B0604020202020204" pitchFamily="34" charset="0"/>
              </a:defRPr>
            </a:lvl2pPr>
            <a:lvl3pPr marL="1600200" indent="-457200">
              <a:defRPr>
                <a:solidFill>
                  <a:schemeClr val="tx1"/>
                </a:solidFill>
                <a:latin typeface="Arial" panose="020B0604020202020204" pitchFamily="34" charset="0"/>
                <a:cs typeface="Arial" panose="020B0604020202020204" pitchFamily="34" charset="0"/>
              </a:defRPr>
            </a:lvl3pPr>
            <a:lvl4pPr marL="2171700" indent="-457200">
              <a:defRPr>
                <a:solidFill>
                  <a:schemeClr val="tx1"/>
                </a:solidFill>
                <a:latin typeface="Arial" panose="020B0604020202020204" pitchFamily="34" charset="0"/>
                <a:cs typeface="Arial" panose="020B0604020202020204" pitchFamily="34" charset="0"/>
              </a:defRPr>
            </a:lvl4pPr>
            <a:lvl5pPr marL="2743200" indent="-457200">
              <a:defRPr>
                <a:solidFill>
                  <a:schemeClr val="tx1"/>
                </a:solidFill>
                <a:latin typeface="Arial" panose="020B0604020202020204" pitchFamily="34" charset="0"/>
                <a:cs typeface="Arial" panose="020B0604020202020204" pitchFamily="34" charset="0"/>
              </a:defRPr>
            </a:lvl5pPr>
            <a:lvl6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5720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dirty="0">
                <a:latin typeface="Tahoma" panose="020B0604030504040204" pitchFamily="34" charset="0"/>
              </a:rPr>
              <a:t>In communities across America, people are losing their homes and their investments because of predatory lenders, corrupt appraisers, mortgage brokers, and home improvement contractors who:</a:t>
            </a:r>
          </a:p>
        </p:txBody>
      </p:sp>
      <p:sp>
        <p:nvSpPr>
          <p:cNvPr id="2" name="Title 1"/>
          <p:cNvSpPr>
            <a:spLocks noGrp="1"/>
          </p:cNvSpPr>
          <p:nvPr>
            <p:ph type="title"/>
          </p:nvPr>
        </p:nvSpPr>
        <p:spPr>
          <a:xfrm>
            <a:off x="457200" y="1439779"/>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Predatory Lending </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355558" y="2743200"/>
            <a:ext cx="6324600" cy="3131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sz="2800" b="1"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sz="1600" dirty="0">
              <a:latin typeface="Tahoma" panose="020B0604030504040204" pitchFamily="34" charset="0"/>
            </a:endParaRPr>
          </a:p>
          <a:p>
            <a:pPr>
              <a:buFontTx/>
              <a:buChar char="•"/>
            </a:pPr>
            <a:endParaRPr lang="en-US" altLang="en-US" dirty="0">
              <a:latin typeface="Tahoma" panose="020B0604030504040204" pitchFamily="34" charset="0"/>
            </a:endParaRPr>
          </a:p>
          <a:p>
            <a:pPr>
              <a:spcBef>
                <a:spcPct val="25000"/>
              </a:spcBef>
              <a:buFontTx/>
              <a:buChar char="•"/>
            </a:pPr>
            <a:r>
              <a:rPr lang="en-US" altLang="en-US" dirty="0">
                <a:latin typeface="Tahoma" panose="020B0604030504040204" pitchFamily="34" charset="0"/>
              </a:rPr>
              <a:t>Packaging a loan with single-premium credit insurance products</a:t>
            </a:r>
          </a:p>
          <a:p>
            <a:pPr>
              <a:spcBef>
                <a:spcPct val="25000"/>
              </a:spcBef>
              <a:buFontTx/>
              <a:buChar char="•"/>
            </a:pPr>
            <a:r>
              <a:rPr lang="en-US" altLang="en-US" dirty="0">
                <a:latin typeface="Tahoma" panose="020B0604030504040204" pitchFamily="34" charset="0"/>
              </a:rPr>
              <a:t>Repeatedly refinancing a loan in a short period of time</a:t>
            </a:r>
          </a:p>
          <a:p>
            <a:pPr>
              <a:spcBef>
                <a:spcPct val="25000"/>
              </a:spcBef>
              <a:buFontTx/>
              <a:buChar char="•"/>
            </a:pPr>
            <a:r>
              <a:rPr lang="en-US" altLang="en-US" dirty="0">
                <a:latin typeface="Tahoma" panose="020B0604030504040204" pitchFamily="34" charset="0"/>
              </a:rPr>
              <a:t>Charging excessive rates and fees to a borrower who qualifies for lower rates and fees</a:t>
            </a:r>
            <a:endParaRPr lang="en-US" altLang="en-US" dirty="0">
              <a:solidFill>
                <a:srgbClr val="000000"/>
              </a:solidFill>
              <a:latin typeface="Tahoma" panose="020B0604030504040204" pitchFamily="34" charset="0"/>
            </a:endParaRPr>
          </a:p>
        </p:txBody>
      </p:sp>
      <p:sp>
        <p:nvSpPr>
          <p:cNvPr id="12291" name="Text Box 4"/>
          <p:cNvSpPr txBox="1">
            <a:spLocks noChangeArrowheads="1"/>
          </p:cNvSpPr>
          <p:nvPr/>
        </p:nvSpPr>
        <p:spPr bwMode="auto">
          <a:xfrm>
            <a:off x="161925" y="6369050"/>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1245C4F-D24E-45A4-9E0D-DB109700475F}" type="slidenum">
              <a:rPr lang="en-US" altLang="en-US" sz="1600">
                <a:latin typeface="Tahoma" panose="020B0604030504040204" pitchFamily="34" charset="0"/>
              </a:rPr>
              <a:pPr/>
              <a:t>8</a:t>
            </a:fld>
            <a:endParaRPr lang="en-US" altLang="en-US" sz="1200">
              <a:latin typeface="Tahoma" panose="020B0604030504040204" pitchFamily="34" charset="0"/>
            </a:endParaRPr>
          </a:p>
        </p:txBody>
      </p:sp>
      <p:sp>
        <p:nvSpPr>
          <p:cNvPr id="12292" name="Text Box 5"/>
          <p:cNvSpPr txBox="1">
            <a:spLocks noChangeArrowheads="1"/>
          </p:cNvSpPr>
          <p:nvPr/>
        </p:nvSpPr>
        <p:spPr bwMode="auto">
          <a:xfrm>
            <a:off x="1371600" y="2819400"/>
            <a:ext cx="64770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1028700" indent="-457200">
              <a:defRPr>
                <a:solidFill>
                  <a:schemeClr val="tx1"/>
                </a:solidFill>
                <a:latin typeface="Arial" panose="020B0604020202020204" pitchFamily="34" charset="0"/>
                <a:cs typeface="Arial" panose="020B0604020202020204" pitchFamily="34" charset="0"/>
              </a:defRPr>
            </a:lvl2pPr>
            <a:lvl3pPr marL="1600200" indent="-457200">
              <a:defRPr>
                <a:solidFill>
                  <a:schemeClr val="tx1"/>
                </a:solidFill>
                <a:latin typeface="Arial" panose="020B0604020202020204" pitchFamily="34" charset="0"/>
                <a:cs typeface="Arial" panose="020B0604020202020204" pitchFamily="34" charset="0"/>
              </a:defRPr>
            </a:lvl3pPr>
            <a:lvl4pPr marL="2171700" indent="-457200">
              <a:defRPr>
                <a:solidFill>
                  <a:schemeClr val="tx1"/>
                </a:solidFill>
                <a:latin typeface="Arial" panose="020B0604020202020204" pitchFamily="34" charset="0"/>
                <a:cs typeface="Arial" panose="020B0604020202020204" pitchFamily="34" charset="0"/>
              </a:defRPr>
            </a:lvl4pPr>
            <a:lvl5pPr marL="2743200" indent="-457200">
              <a:defRPr>
                <a:solidFill>
                  <a:schemeClr val="tx1"/>
                </a:solidFill>
                <a:latin typeface="Arial" panose="020B0604020202020204" pitchFamily="34" charset="0"/>
                <a:cs typeface="Arial" panose="020B0604020202020204" pitchFamily="34" charset="0"/>
              </a:defRPr>
            </a:lvl5pPr>
            <a:lvl6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5720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latin typeface="Tahoma" panose="020B0604030504040204" pitchFamily="34" charset="0"/>
              </a:rPr>
              <a:t>Predatory lending is not defined by federal law except to the extent that a loan is a high-cost loan and contains one of a fixed list of terms or conditions. Predatory or abusive lending practices can include:</a:t>
            </a:r>
          </a:p>
        </p:txBody>
      </p:sp>
      <p:sp>
        <p:nvSpPr>
          <p:cNvPr id="2" name="Title 1"/>
          <p:cNvSpPr>
            <a:spLocks noGrp="1"/>
          </p:cNvSpPr>
          <p:nvPr>
            <p:ph type="title"/>
          </p:nvPr>
        </p:nvSpPr>
        <p:spPr>
          <a:xfrm>
            <a:off x="495300" y="1638300"/>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Identifying Predatory Lending </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219200" y="2678987"/>
            <a:ext cx="6477000" cy="3485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2">
              <a:spcBef>
                <a:spcPct val="75000"/>
              </a:spcBef>
              <a:buFontTx/>
              <a:buAutoNum type="arabicPeriod"/>
            </a:pPr>
            <a:r>
              <a:rPr lang="en-US" altLang="en-US" dirty="0" smtClean="0">
                <a:latin typeface="Tahoma" panose="020B0604030504040204" pitchFamily="34" charset="0"/>
              </a:rPr>
              <a:t>Unreasonably </a:t>
            </a:r>
            <a:r>
              <a:rPr lang="en-US" altLang="en-US" dirty="0">
                <a:latin typeface="Tahoma" panose="020B0604030504040204" pitchFamily="34" charset="0"/>
              </a:rPr>
              <a:t>high interest rates</a:t>
            </a:r>
          </a:p>
          <a:p>
            <a:pPr lvl="2">
              <a:spcBef>
                <a:spcPct val="25000"/>
              </a:spcBef>
              <a:buFontTx/>
              <a:buAutoNum type="arabicPeriod"/>
            </a:pPr>
            <a:r>
              <a:rPr lang="en-US" altLang="en-US" dirty="0">
                <a:latin typeface="Tahoma" panose="020B0604030504040204" pitchFamily="34" charset="0"/>
              </a:rPr>
              <a:t>Multiple refinancing</a:t>
            </a:r>
          </a:p>
          <a:p>
            <a:pPr lvl="2">
              <a:spcBef>
                <a:spcPct val="25000"/>
              </a:spcBef>
              <a:buFontTx/>
              <a:buAutoNum type="arabicPeriod"/>
            </a:pPr>
            <a:r>
              <a:rPr lang="en-US" altLang="en-US" dirty="0">
                <a:latin typeface="Tahoma" panose="020B0604030504040204" pitchFamily="34" charset="0"/>
              </a:rPr>
              <a:t>Unnecessary debt consolidation</a:t>
            </a:r>
          </a:p>
          <a:p>
            <a:pPr lvl="2">
              <a:spcBef>
                <a:spcPct val="25000"/>
              </a:spcBef>
              <a:buFontTx/>
              <a:buAutoNum type="arabicPeriod"/>
            </a:pPr>
            <a:r>
              <a:rPr lang="en-US" altLang="en-US" dirty="0">
                <a:latin typeface="Tahoma" panose="020B0604030504040204" pitchFamily="34" charset="0"/>
              </a:rPr>
              <a:t>Balloon payment</a:t>
            </a:r>
          </a:p>
          <a:p>
            <a:pPr lvl="2">
              <a:spcBef>
                <a:spcPct val="25000"/>
              </a:spcBef>
              <a:buFontTx/>
              <a:buAutoNum type="arabicPeriod"/>
            </a:pPr>
            <a:r>
              <a:rPr lang="en-US" altLang="en-US" dirty="0">
                <a:latin typeface="Tahoma" panose="020B0604030504040204" pitchFamily="34" charset="0"/>
              </a:rPr>
              <a:t>Negative amortization</a:t>
            </a:r>
          </a:p>
          <a:p>
            <a:pPr lvl="2">
              <a:spcBef>
                <a:spcPct val="25000"/>
              </a:spcBef>
              <a:buFontTx/>
              <a:buAutoNum type="arabicPeriod"/>
            </a:pPr>
            <a:r>
              <a:rPr lang="en-US" altLang="en-US" dirty="0">
                <a:latin typeface="Tahoma" panose="020B0604030504040204" pitchFamily="34" charset="0"/>
              </a:rPr>
              <a:t>Door-to-door solicitation</a:t>
            </a:r>
          </a:p>
          <a:p>
            <a:pPr lvl="2">
              <a:spcBef>
                <a:spcPct val="25000"/>
              </a:spcBef>
              <a:buFontTx/>
              <a:buAutoNum type="arabicPeriod"/>
            </a:pPr>
            <a:r>
              <a:rPr lang="en-US" altLang="en-US" dirty="0">
                <a:latin typeface="Tahoma" panose="020B0604030504040204" pitchFamily="34" charset="0"/>
              </a:rPr>
              <a:t>Back-dating of documents</a:t>
            </a:r>
          </a:p>
          <a:p>
            <a:pPr lvl="2">
              <a:spcBef>
                <a:spcPct val="25000"/>
              </a:spcBef>
              <a:buFontTx/>
              <a:buAutoNum type="arabicPeriod"/>
            </a:pPr>
            <a:r>
              <a:rPr lang="en-US" altLang="en-US" dirty="0">
                <a:latin typeface="Tahoma" panose="020B0604030504040204" pitchFamily="34" charset="0"/>
              </a:rPr>
              <a:t>Large loan broker fees</a:t>
            </a:r>
          </a:p>
          <a:p>
            <a:pPr lvl="2">
              <a:spcBef>
                <a:spcPct val="25000"/>
              </a:spcBef>
              <a:buFontTx/>
              <a:buAutoNum type="arabicPeriod"/>
            </a:pPr>
            <a:r>
              <a:rPr lang="en-US" altLang="en-US" dirty="0">
                <a:latin typeface="Tahoma" panose="020B0604030504040204" pitchFamily="34" charset="0"/>
              </a:rPr>
              <a:t>Kickbacks between lender and broker</a:t>
            </a:r>
          </a:p>
          <a:p>
            <a:pPr lvl="2">
              <a:spcBef>
                <a:spcPct val="25000"/>
              </a:spcBef>
              <a:buFontTx/>
              <a:buAutoNum type="arabicPeriod"/>
            </a:pPr>
            <a:r>
              <a:rPr lang="en-US" altLang="en-US" dirty="0">
                <a:latin typeface="Tahoma" panose="020B0604030504040204" pitchFamily="34" charset="0"/>
              </a:rPr>
              <a:t>Single-premium credit life insurance</a:t>
            </a:r>
            <a:endParaRPr lang="en-US" altLang="en-US" dirty="0">
              <a:solidFill>
                <a:srgbClr val="000000"/>
              </a:solidFill>
              <a:latin typeface="Monaco" charset="0"/>
            </a:endParaRPr>
          </a:p>
        </p:txBody>
      </p:sp>
      <p:sp>
        <p:nvSpPr>
          <p:cNvPr id="14339" name="Text Box 4"/>
          <p:cNvSpPr txBox="1">
            <a:spLocks noChangeArrowheads="1"/>
          </p:cNvSpPr>
          <p:nvPr/>
        </p:nvSpPr>
        <p:spPr bwMode="auto">
          <a:xfrm>
            <a:off x="161925" y="6369050"/>
            <a:ext cx="295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5EE386-FF82-4DD9-881F-B29AFB549A4A}" type="slidenum">
              <a:rPr lang="en-US" altLang="en-US" sz="1600">
                <a:latin typeface="Tahoma" panose="020B0604030504040204" pitchFamily="34" charset="0"/>
              </a:rPr>
              <a:pPr/>
              <a:t>9</a:t>
            </a:fld>
            <a:endParaRPr lang="en-US" altLang="en-US" sz="1200">
              <a:latin typeface="Tahoma" panose="020B0604030504040204" pitchFamily="34" charset="0"/>
            </a:endParaRPr>
          </a:p>
        </p:txBody>
      </p:sp>
      <p:sp>
        <p:nvSpPr>
          <p:cNvPr id="2" name="Title 1"/>
          <p:cNvSpPr>
            <a:spLocks noGrp="1"/>
          </p:cNvSpPr>
          <p:nvPr>
            <p:ph type="title"/>
          </p:nvPr>
        </p:nvSpPr>
        <p:spPr>
          <a:xfrm>
            <a:off x="125830" y="1676400"/>
            <a:ext cx="8229600" cy="1143000"/>
          </a:xfrm>
        </p:spPr>
        <p:txBody>
          <a:bodyPr/>
          <a:lstStyle/>
          <a:p>
            <a:r>
              <a:rPr lang="en-US" sz="3600" b="1" dirty="0" smtClean="0">
                <a:solidFill>
                  <a:srgbClr val="0066CC"/>
                </a:solidFill>
                <a:latin typeface="Tahoma" panose="020B0604030504040204" pitchFamily="34" charset="0"/>
                <a:ea typeface="Tahoma" panose="020B0604030504040204" pitchFamily="34" charset="0"/>
                <a:cs typeface="Tahoma" panose="020B0604030504040204" pitchFamily="34" charset="0"/>
              </a:rPr>
              <a:t>Ten Warning Signs</a:t>
            </a:r>
            <a:endParaRPr lang="en-US" sz="3600" b="1" dirty="0">
              <a:solidFill>
                <a:srgbClr val="0066CC"/>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3394</Words>
  <Application>Microsoft Office PowerPoint</Application>
  <PresentationFormat>On-screen Show (4:3)</PresentationFormat>
  <Paragraphs>182</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Monaco</vt:lpstr>
      <vt:lpstr>Tahoma</vt:lpstr>
      <vt:lpstr>Verdana</vt:lpstr>
      <vt:lpstr>Default Design</vt:lpstr>
      <vt:lpstr>Scams and Schemes </vt:lpstr>
      <vt:lpstr>Scam</vt:lpstr>
      <vt:lpstr>Pyramid Scheme</vt:lpstr>
      <vt:lpstr>Ponzi Scheme</vt:lpstr>
      <vt:lpstr>Affinity Fraud</vt:lpstr>
      <vt:lpstr>Predatory Lending </vt:lpstr>
      <vt:lpstr>Predatory Lending </vt:lpstr>
      <vt:lpstr>Identifying Predatory Lending </vt:lpstr>
      <vt:lpstr>Ten Warning Signs</vt:lpstr>
      <vt:lpstr>Common Scams</vt:lpstr>
      <vt:lpstr>HOW DO THIEVES WORK?</vt:lpstr>
      <vt:lpstr>Top Strategies to Avoid Scams</vt:lpstr>
      <vt:lpstr>Additional Resources</vt:lpstr>
    </vt:vector>
  </TitlesOfParts>
  <Company>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Costco</dc:creator>
  <cp:lastModifiedBy>admin</cp:lastModifiedBy>
  <cp:revision>11</cp:revision>
  <dcterms:created xsi:type="dcterms:W3CDTF">2012-05-04T17:17:46Z</dcterms:created>
  <dcterms:modified xsi:type="dcterms:W3CDTF">2018-02-26T16:06:55Z</dcterms:modified>
</cp:coreProperties>
</file>