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282" r:id="rId2"/>
    <p:sldId id="283" r:id="rId3"/>
    <p:sldId id="284" r:id="rId4"/>
    <p:sldId id="258" r:id="rId5"/>
    <p:sldId id="273" r:id="rId6"/>
    <p:sldId id="272" r:id="rId7"/>
    <p:sldId id="274" r:id="rId8"/>
    <p:sldId id="278" r:id="rId9"/>
    <p:sldId id="259" r:id="rId10"/>
    <p:sldId id="260" r:id="rId11"/>
    <p:sldId id="262" r:id="rId12"/>
    <p:sldId id="264" r:id="rId13"/>
    <p:sldId id="281" r:id="rId14"/>
    <p:sldId id="285" r:id="rId15"/>
    <p:sldId id="286" r:id="rId16"/>
    <p:sldId id="287" r:id="rId17"/>
    <p:sldId id="288" r:id="rId18"/>
  </p:sldIdLst>
  <p:sldSz cx="9144000" cy="6858000" type="screen4x3"/>
  <p:notesSz cx="6858000" cy="9144000"/>
  <p:defaultTextStyle>
    <a:defPPr>
      <a:defRPr lang="en-A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55" autoAdjust="0"/>
    <p:restoredTop sz="77778" autoAdjust="0"/>
  </p:normalViewPr>
  <p:slideViewPr>
    <p:cSldViewPr>
      <p:cViewPr>
        <p:scale>
          <a:sx n="92" d="100"/>
          <a:sy n="92" d="100"/>
        </p:scale>
        <p:origin x="-2100" y="-72"/>
      </p:cViewPr>
      <p:guideLst>
        <p:guide orient="horz" pos="2976"/>
        <p:guide pos="1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4AC6517C-1A4B-4F6A-B0B3-0ED3A3EF6EFD}" type="slidenum">
              <a:rPr lang="en-US"/>
              <a:pPr/>
              <a:t>‹#›</a:t>
            </a:fld>
            <a:endParaRPr lang="en-US"/>
          </a:p>
        </p:txBody>
      </p:sp>
    </p:spTree>
    <p:extLst>
      <p:ext uri="{BB962C8B-B14F-4D97-AF65-F5344CB8AC3E}">
        <p14:creationId xmlns:p14="http://schemas.microsoft.com/office/powerpoint/2010/main" val="2848192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AU"/>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AU"/>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AU"/>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9D06C610-4B67-482C-85EC-E2A680D29BA0}" type="slidenum">
              <a:rPr lang="en-AU"/>
              <a:pPr/>
              <a:t>‹#›</a:t>
            </a:fld>
            <a:endParaRPr lang="en-AU"/>
          </a:p>
        </p:txBody>
      </p:sp>
    </p:spTree>
    <p:extLst>
      <p:ext uri="{BB962C8B-B14F-4D97-AF65-F5344CB8AC3E}">
        <p14:creationId xmlns:p14="http://schemas.microsoft.com/office/powerpoint/2010/main" val="2105629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96B46-A1D5-4081-A0D1-7C35ABC1CF43}" type="slidenum">
              <a:rPr lang="en-AU"/>
              <a:pPr/>
              <a:t>4</a:t>
            </a:fld>
            <a:endParaRPr lang="en-AU"/>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57F0E-2A2D-46E3-A360-F13BDD1585C2}" type="slidenum">
              <a:rPr lang="en-AU"/>
              <a:pPr/>
              <a:t>13</a:t>
            </a:fld>
            <a:endParaRPr lang="en-AU"/>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3C13A9-D9ED-4E97-BF8C-02C3B6BD773B}" type="slidenum">
              <a:rPr lang="en-AU"/>
              <a:pPr/>
              <a:t>5</a:t>
            </a:fld>
            <a:endParaRPr lang="en-AU"/>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5A8B4-D04F-4811-A04D-43B1200D0752}" type="slidenum">
              <a:rPr lang="en-AU"/>
              <a:pPr/>
              <a:t>6</a:t>
            </a:fld>
            <a:endParaRPr lang="en-A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655F4-8EC7-430B-A1B6-54988490BAAE}" type="slidenum">
              <a:rPr lang="en-AU"/>
              <a:pPr/>
              <a:t>7</a:t>
            </a:fld>
            <a:endParaRPr lang="en-AU"/>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62EB0-B210-4B46-A74E-04C7AA73D262}" type="slidenum">
              <a:rPr lang="en-AU"/>
              <a:pPr/>
              <a:t>8</a:t>
            </a:fld>
            <a:endParaRPr lang="en-AU"/>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B7FBA-45D8-43D5-80B8-101EAA67493D}" type="slidenum">
              <a:rPr lang="en-AU"/>
              <a:pPr/>
              <a:t>9</a:t>
            </a:fld>
            <a:endParaRPr lang="en-AU"/>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A4EC2-E8BE-4CF5-BCA9-D0AC67E58D6E}" type="slidenum">
              <a:rPr lang="en-AU"/>
              <a:pPr/>
              <a:t>10</a:t>
            </a:fld>
            <a:endParaRPr lang="en-AU"/>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AU"/>
              <a:t>When making delicious pasta dishes, be sure to choose a pasta shape and sauce that complement each other. Thin, delicate pastas like angel hair or thin spaghetti, should be served with light, thin sauces. Thicker pasta shapes, like fettuccine, work well with heavier sauces. Pasta shapes with holes or ridges like mostaccioli or radiatore, are perfect for chunkier sauces.</a:t>
            </a:r>
          </a:p>
          <a:p>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8B8DE9-AC5C-4EE0-95EC-87F26259D953}" type="slidenum">
              <a:rPr lang="en-AU"/>
              <a:pPr/>
              <a:t>11</a:t>
            </a:fld>
            <a:endParaRPr lang="en-AU"/>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093345-085D-4210-872A-60632F4F7195}" type="slidenum">
              <a:rPr lang="en-AU"/>
              <a:pPr/>
              <a:t>12</a:t>
            </a:fld>
            <a:endParaRPr lang="en-AU"/>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AU" b="1">
                <a:solidFill>
                  <a:srgbClr val="C70000"/>
                </a:solidFill>
              </a:rPr>
              <a:t>How to cook </a:t>
            </a:r>
            <a:r>
              <a:rPr lang="en-AU" b="1">
                <a:solidFill>
                  <a:srgbClr val="800000"/>
                </a:solidFill>
              </a:rPr>
              <a:t>pasta</a:t>
            </a:r>
            <a:endParaRPr lang="en-AU"/>
          </a:p>
          <a:p>
            <a:r>
              <a:rPr lang="en-AU"/>
              <a:t>It is cooked in plenty of water, at least 1 litre per 100g. This is to avoid the </a:t>
            </a:r>
            <a:r>
              <a:rPr lang="en-AU">
                <a:solidFill>
                  <a:srgbClr val="800000"/>
                </a:solidFill>
              </a:rPr>
              <a:t>pasta</a:t>
            </a:r>
            <a:r>
              <a:rPr lang="en-AU"/>
              <a:t> sticking together.</a:t>
            </a:r>
          </a:p>
          <a:p>
            <a:r>
              <a:rPr lang="en-AU"/>
              <a:t>It is best to use a large low sided saucepan in order to absorb the most heat from the stove. Do not use a lid.</a:t>
            </a:r>
          </a:p>
          <a:p>
            <a:r>
              <a:rPr lang="en-AU"/>
              <a:t>Add salt, 10g per litre, as soon as the pot is placed on the stove. The heat should be high to bring about boiling rapidly.</a:t>
            </a:r>
          </a:p>
          <a:p>
            <a:r>
              <a:rPr lang="en-AU"/>
              <a:t>When boiling is reached, the </a:t>
            </a:r>
            <a:r>
              <a:rPr lang="en-AU">
                <a:solidFill>
                  <a:srgbClr val="800000"/>
                </a:solidFill>
              </a:rPr>
              <a:t>pasta</a:t>
            </a:r>
            <a:r>
              <a:rPr lang="en-AU"/>
              <a:t> must be added a little at a time. Before putting in the </a:t>
            </a:r>
            <a:r>
              <a:rPr lang="en-AU">
                <a:solidFill>
                  <a:srgbClr val="800000"/>
                </a:solidFill>
              </a:rPr>
              <a:t>pasta</a:t>
            </a:r>
            <a:r>
              <a:rPr lang="en-AU"/>
              <a:t>, some cooks add a teaspoon of olive oil, particularly with spaghetti, to prevent the </a:t>
            </a:r>
            <a:r>
              <a:rPr lang="en-AU">
                <a:solidFill>
                  <a:srgbClr val="800000"/>
                </a:solidFill>
              </a:rPr>
              <a:t>pasta</a:t>
            </a:r>
            <a:r>
              <a:rPr lang="en-AU"/>
              <a:t> sticking together. As soon as the </a:t>
            </a:r>
            <a:r>
              <a:rPr lang="en-AU">
                <a:solidFill>
                  <a:srgbClr val="800000"/>
                </a:solidFill>
              </a:rPr>
              <a:t>pasta</a:t>
            </a:r>
            <a:r>
              <a:rPr lang="en-AU"/>
              <a:t> is added, reduce the heat.</a:t>
            </a:r>
          </a:p>
          <a:p>
            <a:r>
              <a:rPr lang="en-AU"/>
              <a:t>The cooking time varies depending on the quality of the </a:t>
            </a:r>
            <a:r>
              <a:rPr lang="en-AU">
                <a:solidFill>
                  <a:srgbClr val="800000"/>
                </a:solidFill>
              </a:rPr>
              <a:t>pasta</a:t>
            </a:r>
            <a:r>
              <a:rPr lang="en-AU"/>
              <a:t>. You can rely on the times stated on the packet </a:t>
            </a:r>
            <a:r>
              <a:rPr lang="en-AU">
                <a:solidFill>
                  <a:srgbClr val="800000"/>
                </a:solidFill>
              </a:rPr>
              <a:t>pasta</a:t>
            </a:r>
            <a:r>
              <a:rPr lang="en-AU"/>
              <a:t> produced commercially.</a:t>
            </a:r>
          </a:p>
          <a:p>
            <a:r>
              <a:rPr lang="en-AU"/>
              <a:t>The simplest way of determining that the </a:t>
            </a:r>
            <a:r>
              <a:rPr lang="en-AU">
                <a:solidFill>
                  <a:srgbClr val="800000"/>
                </a:solidFill>
              </a:rPr>
              <a:t>pasta</a:t>
            </a:r>
            <a:r>
              <a:rPr lang="en-AU"/>
              <a:t> is "al dente", is to taste it. Why "al dente"? Because it is more tasty and more digestible not, as some believe, because it is an Italian perfectionism.</a:t>
            </a:r>
          </a:p>
          <a:p>
            <a:r>
              <a:rPr lang="en-AU"/>
              <a:t>It is worth remembering, before draining the </a:t>
            </a:r>
            <a:r>
              <a:rPr lang="en-AU">
                <a:solidFill>
                  <a:srgbClr val="800000"/>
                </a:solidFill>
              </a:rPr>
              <a:t>pasta</a:t>
            </a:r>
            <a:r>
              <a:rPr lang="en-AU"/>
              <a:t>, to pour a small glass of cold water into the pot to stop the cooking; this is important to prevent overcooking.</a:t>
            </a:r>
          </a:p>
          <a:p>
            <a:r>
              <a:rPr lang="en-AU"/>
              <a:t>The water from the cooking can be retained to be used for making a sauce, for example "pesto genovese" or "ricotta alla romana".</a:t>
            </a:r>
          </a:p>
          <a:p>
            <a:r>
              <a:rPr lang="en-AU"/>
              <a:t>If you mix the </a:t>
            </a:r>
            <a:r>
              <a:rPr lang="en-AU">
                <a:solidFill>
                  <a:srgbClr val="800000"/>
                </a:solidFill>
              </a:rPr>
              <a:t>pasta</a:t>
            </a:r>
            <a:r>
              <a:rPr lang="en-AU"/>
              <a:t> in the saucepan it is better to use a wooden spoon rather than a metal one.</a:t>
            </a:r>
          </a:p>
          <a:p>
            <a:r>
              <a:rPr lang="en-AU"/>
              <a:t>In the tureen, first add the grated cheese (if required in the recipe), then the </a:t>
            </a:r>
            <a:r>
              <a:rPr lang="en-AU">
                <a:solidFill>
                  <a:srgbClr val="800000"/>
                </a:solidFill>
              </a:rPr>
              <a:t>pasta</a:t>
            </a:r>
            <a:r>
              <a:rPr lang="en-AU"/>
              <a:t> and lastly the sauce which has been separately prepared; with the heat of the </a:t>
            </a:r>
            <a:r>
              <a:rPr lang="en-AU">
                <a:solidFill>
                  <a:srgbClr val="800000"/>
                </a:solidFill>
              </a:rPr>
              <a:t>pasta</a:t>
            </a:r>
            <a:r>
              <a:rPr lang="en-AU"/>
              <a:t> the cheese is melted and the whole is combined to enhance the aroma and the taste.</a:t>
            </a:r>
          </a:p>
          <a:p>
            <a:r>
              <a:rPr lang="en-AU"/>
              <a:t>Serve immediately at the table.</a:t>
            </a:r>
            <a:br>
              <a:rPr lang="en-AU"/>
            </a:br>
            <a:endParaRPr lang="en-AU"/>
          </a:p>
          <a:p>
            <a:r>
              <a:rPr lang="en-AU">
                <a:solidFill>
                  <a:srgbClr val="005138"/>
                </a:solidFill>
              </a:rPr>
              <a:t>(Text taken from: Nino Romano - Le ore della </a:t>
            </a:r>
            <a:r>
              <a:rPr lang="en-AU">
                <a:solidFill>
                  <a:srgbClr val="800000"/>
                </a:solidFill>
              </a:rPr>
              <a:t>pasta</a:t>
            </a:r>
            <a:r>
              <a:rPr lang="en-AU">
                <a:solidFill>
                  <a:srgbClr val="005138"/>
                </a:solidFill>
              </a:rPr>
              <a:t> - Ed. Achantus 1987)</a:t>
            </a:r>
            <a:endParaRPr lang="en-AU"/>
          </a:p>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7106" name="Group 2"/>
          <p:cNvGrpSpPr>
            <a:grpSpLocks/>
          </p:cNvGrpSpPr>
          <p:nvPr/>
        </p:nvGrpSpPr>
        <p:grpSpPr bwMode="auto">
          <a:xfrm>
            <a:off x="0" y="0"/>
            <a:ext cx="1085850" cy="6854825"/>
            <a:chOff x="0" y="0"/>
            <a:chExt cx="684" cy="4318"/>
          </a:xfrm>
        </p:grpSpPr>
        <p:sp>
          <p:nvSpPr>
            <p:cNvPr id="47107"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endParaRPr lang="en-US"/>
            </a:p>
          </p:txBody>
        </p:sp>
        <p:grpSp>
          <p:nvGrpSpPr>
            <p:cNvPr id="47108" name="Group 4"/>
            <p:cNvGrpSpPr>
              <a:grpSpLocks/>
            </p:cNvGrpSpPr>
            <p:nvPr/>
          </p:nvGrpSpPr>
          <p:grpSpPr bwMode="auto">
            <a:xfrm>
              <a:off x="48" y="103"/>
              <a:ext cx="96" cy="4126"/>
              <a:chOff x="48" y="103"/>
              <a:chExt cx="96" cy="4126"/>
            </a:xfrm>
          </p:grpSpPr>
          <p:sp>
            <p:nvSpPr>
              <p:cNvPr id="47109"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10"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11"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12"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13"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14"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15"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16"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17"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18"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19"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20"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21"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22"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23"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24"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25"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26"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27"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28"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29"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30"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31"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32"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33"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34"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35"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36"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7137"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grpSp>
      </p:grpSp>
      <p:sp>
        <p:nvSpPr>
          <p:cNvPr id="471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AU"/>
              <a:t>Click to edit Master title style</a:t>
            </a:r>
          </a:p>
        </p:txBody>
      </p:sp>
      <p:sp>
        <p:nvSpPr>
          <p:cNvPr id="471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AU"/>
              <a:t>Click to edit Master subtitle style</a:t>
            </a:r>
          </a:p>
        </p:txBody>
      </p:sp>
      <p:sp>
        <p:nvSpPr>
          <p:cNvPr id="47140" name="Rectangle 36"/>
          <p:cNvSpPr>
            <a:spLocks noGrp="1" noChangeArrowheads="1"/>
          </p:cNvSpPr>
          <p:nvPr>
            <p:ph type="dt" sz="quarter" idx="2"/>
          </p:nvPr>
        </p:nvSpPr>
        <p:spPr/>
        <p:txBody>
          <a:bodyPr/>
          <a:lstStyle>
            <a:lvl1pPr>
              <a:defRPr>
                <a:solidFill>
                  <a:srgbClr val="FFFFFF"/>
                </a:solidFill>
              </a:defRPr>
            </a:lvl1pPr>
          </a:lstStyle>
          <a:p>
            <a:endParaRPr lang="en-AU"/>
          </a:p>
        </p:txBody>
      </p:sp>
      <p:sp>
        <p:nvSpPr>
          <p:cNvPr id="47141" name="Rectangle 37"/>
          <p:cNvSpPr>
            <a:spLocks noGrp="1" noChangeArrowheads="1"/>
          </p:cNvSpPr>
          <p:nvPr>
            <p:ph type="ftr" sz="quarter" idx="3"/>
          </p:nvPr>
        </p:nvSpPr>
        <p:spPr/>
        <p:txBody>
          <a:bodyPr/>
          <a:lstStyle>
            <a:lvl1pPr>
              <a:defRPr>
                <a:solidFill>
                  <a:srgbClr val="FFFFFF"/>
                </a:solidFill>
              </a:defRPr>
            </a:lvl1pPr>
          </a:lstStyle>
          <a:p>
            <a:endParaRPr lang="en-AU"/>
          </a:p>
        </p:txBody>
      </p:sp>
      <p:sp>
        <p:nvSpPr>
          <p:cNvPr id="47142" name="Rectangle 38"/>
          <p:cNvSpPr>
            <a:spLocks noGrp="1" noChangeArrowheads="1"/>
          </p:cNvSpPr>
          <p:nvPr>
            <p:ph type="sldNum" sz="quarter" idx="4"/>
          </p:nvPr>
        </p:nvSpPr>
        <p:spPr/>
        <p:txBody>
          <a:bodyPr/>
          <a:lstStyle>
            <a:lvl1pPr>
              <a:defRPr>
                <a:solidFill>
                  <a:srgbClr val="FFFFFF"/>
                </a:solidFill>
              </a:defRPr>
            </a:lvl1pPr>
          </a:lstStyle>
          <a:p>
            <a:fld id="{CBD4C9D1-7CD4-4F75-8BF7-9E2AE18054FB}" type="slidenum">
              <a:rPr lang="en-AU"/>
              <a:pPr/>
              <a:t>‹#›</a:t>
            </a:fld>
            <a:endParaRPr lang="en-A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D5B459E7-7EDF-4D21-A434-9B73358888FF}" type="slidenum">
              <a:rPr lang="en-AU"/>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6EA081B4-BF8E-4E73-AB37-BC3A6DAC1E60}" type="slidenum">
              <a:rPr lang="en-AU"/>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11699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699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43000" y="6248400"/>
            <a:ext cx="1905000" cy="457200"/>
          </a:xfrm>
        </p:spPr>
        <p:txBody>
          <a:bodyPr/>
          <a:lstStyle>
            <a:lvl1pPr>
              <a:defRPr/>
            </a:lvl1pPr>
          </a:lstStyle>
          <a:p>
            <a:endParaRPr lang="en-AU"/>
          </a:p>
        </p:txBody>
      </p:sp>
      <p:sp>
        <p:nvSpPr>
          <p:cNvPr id="8" name="Footer Placeholder 7"/>
          <p:cNvSpPr>
            <a:spLocks noGrp="1"/>
          </p:cNvSpPr>
          <p:nvPr>
            <p:ph type="ftr" sz="quarter" idx="11"/>
          </p:nvPr>
        </p:nvSpPr>
        <p:spPr>
          <a:xfrm>
            <a:off x="3581400" y="6248400"/>
            <a:ext cx="2895600" cy="457200"/>
          </a:xfrm>
        </p:spPr>
        <p:txBody>
          <a:bodyPr/>
          <a:lstStyle>
            <a:lvl1pPr>
              <a:defRPr/>
            </a:lvl1pPr>
          </a:lstStyle>
          <a:p>
            <a:endParaRPr lang="en-AU"/>
          </a:p>
        </p:txBody>
      </p:sp>
      <p:sp>
        <p:nvSpPr>
          <p:cNvPr id="9" name="Slide Number Placeholder 8"/>
          <p:cNvSpPr>
            <a:spLocks noGrp="1"/>
          </p:cNvSpPr>
          <p:nvPr>
            <p:ph type="sldNum" sz="quarter" idx="12"/>
          </p:nvPr>
        </p:nvSpPr>
        <p:spPr>
          <a:xfrm>
            <a:off x="7010400" y="6248400"/>
            <a:ext cx="1905000" cy="457200"/>
          </a:xfrm>
        </p:spPr>
        <p:txBody>
          <a:bodyPr/>
          <a:lstStyle>
            <a:lvl1pPr>
              <a:defRPr/>
            </a:lvl1pPr>
          </a:lstStyle>
          <a:p>
            <a:fld id="{8F8B7377-1917-41FC-81F7-9CEDA038DBC7}" type="slidenum">
              <a:rPr lang="en-AU"/>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43000" y="6248400"/>
            <a:ext cx="1905000" cy="457200"/>
          </a:xfrm>
        </p:spPr>
        <p:txBody>
          <a:bodyPr/>
          <a:lstStyle>
            <a:lvl1pPr>
              <a:defRPr/>
            </a:lvl1pPr>
          </a:lstStyle>
          <a:p>
            <a:endParaRPr lang="en-AU"/>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AU"/>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BB2C551D-8DEF-4BB9-A666-0B54AA45601C}" type="slidenum">
              <a:rPr lang="en-AU"/>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143000" y="6248400"/>
            <a:ext cx="1905000" cy="457200"/>
          </a:xfrm>
        </p:spPr>
        <p:txBody>
          <a:bodyPr/>
          <a:lstStyle>
            <a:lvl1pPr>
              <a:defRPr/>
            </a:lvl1pPr>
          </a:lstStyle>
          <a:p>
            <a:endParaRPr lang="en-AU"/>
          </a:p>
        </p:txBody>
      </p:sp>
      <p:sp>
        <p:nvSpPr>
          <p:cNvPr id="7" name="Footer Placeholder 6"/>
          <p:cNvSpPr>
            <a:spLocks noGrp="1"/>
          </p:cNvSpPr>
          <p:nvPr>
            <p:ph type="ftr" sz="quarter" idx="11"/>
          </p:nvPr>
        </p:nvSpPr>
        <p:spPr>
          <a:xfrm>
            <a:off x="3581400" y="6248400"/>
            <a:ext cx="2895600" cy="457200"/>
          </a:xfrm>
        </p:spPr>
        <p:txBody>
          <a:bodyPr/>
          <a:lstStyle>
            <a:lvl1pPr>
              <a:defRPr/>
            </a:lvl1pPr>
          </a:lstStyle>
          <a:p>
            <a:endParaRPr lang="en-AU"/>
          </a:p>
        </p:txBody>
      </p:sp>
      <p:sp>
        <p:nvSpPr>
          <p:cNvPr id="8" name="Slide Number Placeholder 7"/>
          <p:cNvSpPr>
            <a:spLocks noGrp="1"/>
          </p:cNvSpPr>
          <p:nvPr>
            <p:ph type="sldNum" sz="quarter" idx="12"/>
          </p:nvPr>
        </p:nvSpPr>
        <p:spPr>
          <a:xfrm>
            <a:off x="7010400" y="6248400"/>
            <a:ext cx="1905000" cy="457200"/>
          </a:xfrm>
        </p:spPr>
        <p:txBody>
          <a:bodyPr/>
          <a:lstStyle>
            <a:lvl1pPr>
              <a:defRPr/>
            </a:lvl1pPr>
          </a:lstStyle>
          <a:p>
            <a:fld id="{EB7FC2F7-545D-409E-802B-EC6E156A0ACC}" type="slidenum">
              <a:rPr lang="en-AU"/>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13539902-B971-432D-95E2-CD1E55A43A37}" type="slidenum">
              <a:rPr lang="en-AU"/>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6A14B7F8-DAF4-41BE-A382-139C8FD0B5F3}" type="slidenum">
              <a:rPr lang="en-AU"/>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2E54DEC2-2C60-4C18-8C9C-BBE07128090C}"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E8CB9EE9-78D9-4800-B5BB-4E970D275981}"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2E90D629-2B7D-4496-8D73-DEB2B394E3E7}"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4E02AAF7-7410-44AD-9CBA-42E2E44713AB}" type="slidenum">
              <a:rPr lang="en-AU"/>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2A260ED2-259C-40E1-92D7-ED6F29ED8C68}" type="slidenum">
              <a:rPr lang="en-AU"/>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5993F307-E051-42C6-975C-CEAE7CC934B0}" type="slidenum">
              <a:rPr lang="en-AU"/>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1085850" cy="6854825"/>
            <a:chOff x="0" y="0"/>
            <a:chExt cx="684" cy="4318"/>
          </a:xfrm>
        </p:grpSpPr>
        <p:sp>
          <p:nvSpPr>
            <p:cNvPr id="46083"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endParaRPr lang="en-US"/>
            </a:p>
          </p:txBody>
        </p:sp>
        <p:grpSp>
          <p:nvGrpSpPr>
            <p:cNvPr id="46084" name="Group 4"/>
            <p:cNvGrpSpPr>
              <a:grpSpLocks/>
            </p:cNvGrpSpPr>
            <p:nvPr/>
          </p:nvGrpSpPr>
          <p:grpSpPr bwMode="auto">
            <a:xfrm>
              <a:off x="48" y="102"/>
              <a:ext cx="96" cy="4128"/>
              <a:chOff x="48" y="102"/>
              <a:chExt cx="96" cy="4128"/>
            </a:xfrm>
          </p:grpSpPr>
          <p:sp>
            <p:nvSpPr>
              <p:cNvPr id="46085"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086"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087"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088"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089"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090"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091"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092"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093"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094"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095"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096"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097"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098"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099"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100"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101"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102"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103"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104"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105"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106"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107"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108"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109"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110"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111"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112"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6113"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grpSp>
      </p:grpSp>
      <p:sp>
        <p:nvSpPr>
          <p:cNvPr id="46114"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AU" smtClean="0"/>
              <a:t>Click to edit Master title style</a:t>
            </a:r>
          </a:p>
        </p:txBody>
      </p:sp>
      <p:sp>
        <p:nvSpPr>
          <p:cNvPr id="46115"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endParaRPr lang="en-AU"/>
          </a:p>
        </p:txBody>
      </p:sp>
      <p:sp>
        <p:nvSpPr>
          <p:cNvPr id="46116"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endParaRPr lang="en-AU"/>
          </a:p>
        </p:txBody>
      </p:sp>
      <p:sp>
        <p:nvSpPr>
          <p:cNvPr id="46117"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C130B003-FB9C-4E63-B00D-14E1AC7D3C96}" type="slidenum">
              <a:rPr lang="en-AU"/>
              <a:pPr/>
              <a:t>‹#›</a:t>
            </a:fld>
            <a:endParaRPr lang="en-AU"/>
          </a:p>
        </p:txBody>
      </p:sp>
      <p:sp>
        <p:nvSpPr>
          <p:cNvPr id="46118"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7.jpeg"/><Relationship Id="rId7" Type="http://schemas.openxmlformats.org/officeDocument/2006/relationships/hyperlink" Target="http://images.google.com/imgres?imgurl=http://the.honoluluadvertiser.com/specials/bestrestaurants05/photos/c&amp;cpasta_b.jpg&amp;imgrefurl=http://the.honoluluadvertiser.com/specials/bestrestaurants05/restaurant?id=98&amp;h=444&amp;w=300&amp;sz=58&amp;hl=en&amp;start=55&amp;tbnid=lL8ABhqIa5fmpM:&amp;tbnh=127&amp;tbnw=86&amp;prev=/images?q=+pasta+appetizer&amp;start=40&amp;gbv=2&amp;ndsp=20&amp;svnum=10&amp;hl=en&amp;sa=N"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hyperlink" Target="http://images.google.com/imgres?imgurl=http://www.chocolateheaven.com/images/products/full/10250_zoom.jpg&amp;imgrefurl=http://www.chocolateheaven.com/index.cfm?fa=products.showDetail&amp;productID=6162&amp;title=Staff%20Favorite&amp;flag=Standalone&amp;h=285&amp;w=285&amp;sz=66&amp;hl=en&amp;start=1&amp;tbnid=zNroAQ-hCg4idM:&amp;tbnh=115&amp;tbnw=115&amp;prev=/images?q=chocolate+pasta&amp;gbv=2&amp;svnum=10&amp;hl=en" TargetMode="External"/><Relationship Id="rId10" Type="http://schemas.openxmlformats.org/officeDocument/2006/relationships/image" Target="../media/image41.jpeg"/><Relationship Id="rId4" Type="http://schemas.openxmlformats.org/officeDocument/2006/relationships/image" Target="../media/image38.jpeg"/><Relationship Id="rId9" Type="http://schemas.openxmlformats.org/officeDocument/2006/relationships/hyperlink" Target="http://images.google.com/imgres?imgurl=http://static.howstuffworks.com/gif/recipes/0939001080_herbed-angel-hair-mushroom-wedge-recipe.jpg&amp;imgrefurl=http://recipes.howstuffworks.com/herbed-angel-hair-mushroom-wedge-recipe.htm&amp;h=254&amp;w=200&amp;sz=30&amp;hl=en&amp;start=69&amp;tbnid=-SLXl2pq5OOjPM:&amp;tbnh=111&amp;tbnw=87&amp;prev=/images?q=+pasta+appetizer&amp;start=60&amp;gbv=2&amp;ndsp=20&amp;svnum=10&amp;hl=en&amp;sa=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hyperlink" Target="http://images.google.com/imgres?imgurl=http://www.yvalli.com/spagh.jpg&amp;imgrefurl=http://www.yvalli.com/boul.htm&amp;h=764&amp;w=738&amp;sz=225&amp;hl=en&amp;start=9&amp;tbnid=W_mzhOmVpDCm2M:&amp;tbnh=142&amp;tbnw=137&amp;prev=/images?q=provencale+sauce&amp;svnum=10&amp;hl=en&amp;lr=" TargetMode="External"/><Relationship Id="rId13" Type="http://schemas.openxmlformats.org/officeDocument/2006/relationships/image" Target="../media/image52.jpeg"/><Relationship Id="rId3" Type="http://schemas.openxmlformats.org/officeDocument/2006/relationships/image" Target="../media/image46.jpeg"/><Relationship Id="rId7" Type="http://schemas.openxmlformats.org/officeDocument/2006/relationships/image" Target="../media/image49.jpeg"/><Relationship Id="rId12" Type="http://schemas.openxmlformats.org/officeDocument/2006/relationships/hyperlink" Target="http://images.google.com/imgres?imgurl=http://www.mccormick.com/assets/MarinaSauce.jpg&amp;imgrefurl=http://www.mccormick.com/recipedetail.cfm?ID=437&amp;h=200&amp;w=300&amp;sz=15&amp;hl=en&amp;start=14&amp;tbnid=_PvSSIrzogsFSM:&amp;tbnh=77&amp;tbnw=116&amp;prev=/images?q=marinara+sauce&amp;svnum=10&amp;hl=en&amp;l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images.google.com/imgres?imgurl=http://www.celebritylivingweekly.com/images/clw/208645/330.jpg&amp;imgrefurl=http://www.celebritylivingweekly.com/recipespop/17&amp;h=179&amp;w=279&amp;sz=38&amp;hl=en&amp;start=26&amp;tbnid=f_HDapAyCNYnfM:&amp;tbnh=73&amp;tbnw=114&amp;prev=/images?q=alfredo+sauce&amp;start=20&amp;ndsp=20&amp;svnum=10&amp;hl=en&amp;lr=&amp;sa=N" TargetMode="External"/><Relationship Id="rId11" Type="http://schemas.openxmlformats.org/officeDocument/2006/relationships/image" Target="../media/image51.jpeg"/><Relationship Id="rId5" Type="http://schemas.openxmlformats.org/officeDocument/2006/relationships/image" Target="../media/image48.jpeg"/><Relationship Id="rId10" Type="http://schemas.openxmlformats.org/officeDocument/2006/relationships/hyperlink" Target="http://images.google.com/imgres?imgurl=http://www.irishcat.hu/budapest/irish-pub-food2.jpg&amp;imgrefurl=http://www.irishcat.hu/food.html&amp;h=241&amp;w=250&amp;sz=31&amp;hl=en&amp;start=15&amp;tbnid=WpV6Vy2bTsNAmM:&amp;tbnh=107&amp;tbnw=111&amp;prev=/images?q=carbonara+sauce&amp;svnum=10&amp;hl=en&amp;lr=&amp;sa=G" TargetMode="External"/><Relationship Id="rId4" Type="http://schemas.openxmlformats.org/officeDocument/2006/relationships/image" Target="../media/image47.jpeg"/><Relationship Id="rId9" Type="http://schemas.openxmlformats.org/officeDocument/2006/relationships/image" Target="../media/image50.jpeg"/></Relationships>
</file>

<file path=ppt/slides/_rels/slide14.xml.rels><?xml version="1.0" encoding="UTF-8" standalone="yes"?>
<Relationships xmlns="http://schemas.openxmlformats.org/package/2006/relationships"><Relationship Id="rId8" Type="http://schemas.openxmlformats.org/officeDocument/2006/relationships/hyperlink" Target="http://images.google.com/imgres?imgurl=http://www.gamblersteakhouse.com/images/menu.h14.jpg&amp;imgrefurl=http://www.gamblersteakhouse.com/menu.html&amp;h=300&amp;w=419&amp;sz=26&amp;tbnid=YonETjhZJN-5QM:&amp;tbnh=87&amp;tbnw=122&amp;hl=en&amp;start=10&amp;prev=/images?q=chicken+fettuccine+alfredo&amp;svnum=10&amp;hl=en&amp;lr=&amp;sa=G" TargetMode="External"/><Relationship Id="rId3" Type="http://schemas.openxmlformats.org/officeDocument/2006/relationships/image" Target="../media/image53.jpeg"/><Relationship Id="rId7" Type="http://schemas.openxmlformats.org/officeDocument/2006/relationships/image" Target="../media/image55.jpeg"/><Relationship Id="rId2" Type="http://schemas.openxmlformats.org/officeDocument/2006/relationships/hyperlink" Target="http://images.google.com/imgres?imgurl=http://itech.dickinson.edu/blog/Images/noodles_lg.jpg&amp;imgrefurl=http://itech.dickinson.edu/blog/?m=200510&amp;h=252&amp;w=226&amp;sz=29&amp;tbnid=h0-xgFXYPVhdTM:&amp;tbnh=106&amp;tbnw=95&amp;hl=en&amp;start=2&amp;prev=/images?q=fettucine+alfredo&amp;svnum=10&amp;hl=en&amp;lr=&amp;sa=N" TargetMode="External"/><Relationship Id="rId1" Type="http://schemas.openxmlformats.org/officeDocument/2006/relationships/slideLayout" Target="../slideLayouts/slideLayout13.xml"/><Relationship Id="rId6" Type="http://schemas.openxmlformats.org/officeDocument/2006/relationships/hyperlink" Target="http://images.google.com/imgres?imgurl=http://www.hormel.com/images/glossary/p/pasta_fettucine.jpg&amp;imgrefurl=http://www.hormel.com/kitchen/glossary.asp?akw=&amp;id=33655&amp;catitemid=&amp;h=224&amp;w=288&amp;sz=8&amp;tbnid=Gl8CCat1sLsAmM:&amp;tbnh=85&amp;tbnw=110&amp;hl=en&amp;start=4&amp;prev=/images?q=fettucine+&amp;svnum=10&amp;hl=en&amp;lr=" TargetMode="External"/><Relationship Id="rId5" Type="http://schemas.openxmlformats.org/officeDocument/2006/relationships/image" Target="../media/image54.jpeg"/><Relationship Id="rId4" Type="http://schemas.openxmlformats.org/officeDocument/2006/relationships/hyperlink" Target="http://images.google.com/imgres?imgurl=http://www.istockphoto.com/file_thumbview_approve/449889/2/istockphoto_449889_fettucine_2.jpg&amp;imgrefurl=http://www.istockphoto.com/imageindex/449/8/449889/Fettucine_2.html&amp;h=203&amp;w=270&amp;sz=11&amp;tbnid=Q4Z8sUtksjHFYM:&amp;tbnh=81&amp;tbnw=108&amp;hl=en&amp;start=20&amp;prev=/images?q=fettucine+&amp;svnum=10&amp;hl=en&amp;lr=" TargetMode="External"/><Relationship Id="rId9"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59.jpeg"/><Relationship Id="rId2" Type="http://schemas.openxmlformats.org/officeDocument/2006/relationships/hyperlink" Target="http://images.google.com/imgres?imgurl=http://www.baycrest-village.com/images/raviloi_small.JPG&amp;imgrefurl=http://www.baycrest-village.com/photo_gallery.htm&amp;h=129&amp;w=100&amp;sz=5&amp;tbnid=PG-MiVvrQE-oQM:&amp;tbnh=85&amp;tbnw=65&amp;hl=en&amp;start=16&amp;prev=/images?q=raviloi&amp;svnum=10&amp;hl=en&amp;lr=" TargetMode="External"/><Relationship Id="rId1" Type="http://schemas.openxmlformats.org/officeDocument/2006/relationships/slideLayout" Target="../slideLayouts/slideLayout14.xml"/><Relationship Id="rId6" Type="http://schemas.openxmlformats.org/officeDocument/2006/relationships/hyperlink" Target="http://images.google.com/imgres?imgurl=http://caponefoods.com/images/505057L.jpg&amp;imgrefurl=http://caponefoods.com/detail.aspx?ID=54&amp;h=300&amp;w=300&amp;sz=24&amp;tbnid=WzVdVIJMe_H83M:&amp;tbnh=111&amp;tbnw=111&amp;hl=en&amp;start=12&amp;prev=/images?q=raviloi&amp;svnum=10&amp;hl=en&amp;lr=" TargetMode="External"/><Relationship Id="rId5" Type="http://schemas.openxmlformats.org/officeDocument/2006/relationships/image" Target="../media/image58.jpeg"/><Relationship Id="rId4" Type="http://schemas.openxmlformats.org/officeDocument/2006/relationships/hyperlink" Target="http://images.google.com/imgres?imgurl=http://www.food-management.com/display_image.php?ID=3907&amp;imgrefurl=http://www.food-management.com/article/8177&amp;h=263&amp;w=195&amp;sz=12&amp;tbnid=FWaAy0-SgytaFM:&amp;tbnh=107&amp;tbnw=79&amp;hl=en&amp;start=11&amp;prev=/images?q=raviloi&amp;svnum=10&amp;hl=en&amp;lr="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images.google.com/imgres?imgurl=http://www.saraleefoods.com/images/recipes_photos/sausspinstuffman.jpg&amp;imgrefurl=http://www.saraleefoods.com/recipe.aspx?recipeID=43&amp;h=245&amp;w=209&amp;sz=23&amp;tbnid=loKvbTKNeJFw8M:&amp;tbnh=105&amp;tbnw=89&amp;hl=en&amp;start=23&amp;prev=/images?q=manicotti&amp;start=20&amp;svnum=10&amp;hl=en&amp;lr=&amp;sa=N" TargetMode="External"/><Relationship Id="rId3" Type="http://schemas.openxmlformats.org/officeDocument/2006/relationships/image" Target="../media/image60.jpeg"/><Relationship Id="rId7" Type="http://schemas.openxmlformats.org/officeDocument/2006/relationships/image" Target="../media/image62.jpeg"/><Relationship Id="rId2" Type="http://schemas.openxmlformats.org/officeDocument/2006/relationships/hyperlink" Target="http://images.google.com/imgres?imgurl=http://www.apsupermarket.com/recipes/images/Pesto_Chicken_Manicotti.jpg&amp;imgrefurl=http://www.farmerjack.com/recipes.asp?action=search&amp;category=entree&amp;main=pasta&amp;h=200&amp;w=200&amp;sz=13&amp;tbnid=aNfJB-s0l2vejM:&amp;tbnh=99&amp;tbnw=99&amp;hl=en&amp;start=3&amp;prev=/images?q=manicotti&amp;svnum=10&amp;hl=en&amp;lr=&amp;sa=G" TargetMode="External"/><Relationship Id="rId1" Type="http://schemas.openxmlformats.org/officeDocument/2006/relationships/slideLayout" Target="../slideLayouts/slideLayout13.xml"/><Relationship Id="rId6" Type="http://schemas.openxmlformats.org/officeDocument/2006/relationships/hyperlink" Target="http://images.google.com/imgres?imgurl=http://web.mit.edu/zcenter/recipes/sept%2004/Tofu%20Manicotti_files/image004.jpg&amp;imgrefurl=http://web.mit.edu/zcenter/recipes/sept%2004/Tofu%20Manicotti.htm&amp;h=150&amp;w=200&amp;sz=6&amp;tbnid=rnjwPkDBSxZWkM:&amp;tbnh=74&amp;tbnw=99&amp;hl=en&amp;start=9&amp;prev=/images?q=manicotti&amp;svnum=10&amp;hl=en&amp;lr=&amp;sa=G" TargetMode="External"/><Relationship Id="rId5" Type="http://schemas.openxmlformats.org/officeDocument/2006/relationships/image" Target="../media/image61.jpeg"/><Relationship Id="rId4" Type="http://schemas.openxmlformats.org/officeDocument/2006/relationships/hyperlink" Target="http://images.google.com/imgres?imgurl=http://www.banlieusardises.com/delices/img/manicotti.jpg&amp;imgrefurl=http://www.banlieusardises.com/delices/archives/000396.html&amp;h=300&amp;w=200&amp;sz=20&amp;tbnid=oqX1E0RqLR09wM:&amp;tbnh=111&amp;tbnw=74&amp;hl=en&amp;start=7&amp;prev=/images?q=manicotti&amp;svnum=10&amp;hl=en&amp;lr=&amp;sa=G" TargetMode="External"/><Relationship Id="rId9" Type="http://schemas.openxmlformats.org/officeDocument/2006/relationships/image" Target="../media/image63.jpeg"/></Relationships>
</file>

<file path=ppt/slides/_rels/slide17.xml.rels><?xml version="1.0" encoding="UTF-8" standalone="yes"?>
<Relationships xmlns="http://schemas.openxmlformats.org/package/2006/relationships"><Relationship Id="rId8" Type="http://schemas.openxmlformats.org/officeDocument/2006/relationships/hyperlink" Target="http://images.google.com/imgres?imgurl=http://www.chezjeanclaudepatisserie.com.au/garlicbrd.jpg&amp;imgrefurl=http://www.chezjeanclaudepatisserie.com.au/garlicbrd.htm&amp;h=260&amp;w=300&amp;sz=19&amp;tbnid=WakwTuGnvUg2CM:&amp;tbnh=96&amp;tbnw=111&amp;hl=en&amp;start=61&amp;prev=/images?q=garlic+bread&amp;start=60&amp;svnum=10&amp;hl=en&amp;lr=&amp;sa=N" TargetMode="External"/><Relationship Id="rId3" Type="http://schemas.openxmlformats.org/officeDocument/2006/relationships/image" Target="../media/image64.jpeg"/><Relationship Id="rId7" Type="http://schemas.openxmlformats.org/officeDocument/2006/relationships/image" Target="../media/image66.jpeg"/><Relationship Id="rId2" Type="http://schemas.openxmlformats.org/officeDocument/2006/relationships/hyperlink" Target="http://images.google.com/imgres?imgurl=http://www.freshdirect.com/media/images/product/bakery/baguette/garlic_bread_p.jpg&amp;imgrefurl=http://www.freshdirect.com/product.jsp?catId=fro_bread_brea&amp;prodCatId=fro_bread_brea&amp;productId=garlic_bread&amp;trk=feat&amp;h=150&amp;w=150&amp;sz=6&amp;tbnid=VttPT_TCOPjWrM:&amp;tbnh=90&amp;tbnw=90&amp;hl=en&amp;start=1&amp;prev=/images?q=garlic+bread&amp;svnum=10&amp;hl=en&amp;lr=&amp;sa=G" TargetMode="External"/><Relationship Id="rId1" Type="http://schemas.openxmlformats.org/officeDocument/2006/relationships/slideLayout" Target="../slideLayouts/slideLayout13.xml"/><Relationship Id="rId6" Type="http://schemas.openxmlformats.org/officeDocument/2006/relationships/hyperlink" Target="http://images.google.com/imgres?imgurl=http://www.dreamstime.com/garlicbread-thumb99169&amp;imgrefurl=http://www.dreamstime.com/garlicbread-image99169&amp;h=209&amp;w=300&amp;sz=49&amp;tbnid=MzvbBOaBSUdE-M:&amp;tbnh=77&amp;tbnw=111&amp;hl=en&amp;start=20&amp;prev=/images?q=garlic+bread&amp;svnum=10&amp;hl=en&amp;lr=&amp;sa=G" TargetMode="External"/><Relationship Id="rId5" Type="http://schemas.openxmlformats.org/officeDocument/2006/relationships/image" Target="../media/image65.jpeg"/><Relationship Id="rId4" Type="http://schemas.openxmlformats.org/officeDocument/2006/relationships/hyperlink" Target="http://images.google.com/imgres?imgurl=http://www.a-l-i-n-e.com/img/mu/caudan/pizza%20hut/garlic%20bread%20supreme.jpg&amp;imgrefurl=http://www.a-l-i-n-e.com/index.php?cat=4&amp;h=300&amp;w=400&amp;sz=57&amp;tbnid=9WoIR4QEDKh2gM:&amp;tbnh=90&amp;tbnw=120&amp;hl=en&amp;start=2&amp;prev=/images?q=garlic+bread&amp;svnum=10&amp;hl=en&amp;lr=&amp;sa=G" TargetMode="External"/><Relationship Id="rId9" Type="http://schemas.openxmlformats.org/officeDocument/2006/relationships/image" Target="../media/image6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5.jpeg"/><Relationship Id="rId2" Type="http://schemas.openxmlformats.org/officeDocument/2006/relationships/image" Target="../media/image2.wmf"/><Relationship Id="rId1" Type="http://schemas.openxmlformats.org/officeDocument/2006/relationships/slideLayout" Target="../slideLayouts/slideLayout12.xml"/><Relationship Id="rId6" Type="http://schemas.openxmlformats.org/officeDocument/2006/relationships/hyperlink" Target="http://images.google.com/imgres?imgurl=http://www.moderngent.com/media/pasta1.jpg&amp;imgrefurl=http://www.moderngent.com/recipe/recipe_j.php&amp;h=179&amp;w=120&amp;sz=8&amp;hl=en&amp;start=45&amp;tbnid=2lfH6DNLoW2MmM:&amp;tbnh=101&amp;tbnw=68&amp;prev=/images?q=+pasta+fork&amp;start=40&amp;gbv=2&amp;ndsp=20&amp;svnum=10&amp;hl=en&amp;sa=N" TargetMode="External"/><Relationship Id="rId5" Type="http://schemas.openxmlformats.org/officeDocument/2006/relationships/image" Target="../media/image4.jpeg"/><Relationship Id="rId4" Type="http://schemas.openxmlformats.org/officeDocument/2006/relationships/hyperlink" Target="http://images.google.com/imgres?imgurl=http://www.barillaus.com/images/pasta_on_fork.jpg&amp;imgrefurl=http://www.barillaus.com/Choosing_Pasta.aspx&amp;h=150&amp;w=150&amp;sz=8&amp;hl=en&amp;start=28&amp;tbnid=pa83dugiIihb0M:&amp;tbnh=96&amp;tbnw=96&amp;prev=/images?q=+pasta+fork&amp;start=20&amp;gbv=2&amp;ndsp=20&amp;svnum=10&amp;hl=en&amp;sa=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u="sng">
                <a:solidFill>
                  <a:srgbClr val="FF0000"/>
                </a:solidFill>
              </a:rPr>
              <a:t>When is Pasta Served?</a:t>
            </a:r>
            <a:endParaRPr lang="en-AU" b="1" u="sng">
              <a:solidFill>
                <a:srgbClr val="FF0000"/>
              </a:solidFill>
            </a:endParaRPr>
          </a:p>
        </p:txBody>
      </p:sp>
      <p:sp>
        <p:nvSpPr>
          <p:cNvPr id="6147" name="Rectangle 3"/>
          <p:cNvSpPr>
            <a:spLocks noGrp="1" noChangeArrowheads="1"/>
          </p:cNvSpPr>
          <p:nvPr>
            <p:ph type="body" sz="half" idx="1"/>
          </p:nvPr>
        </p:nvSpPr>
        <p:spPr>
          <a:xfrm>
            <a:off x="609600" y="1946275"/>
            <a:ext cx="4370388" cy="4606925"/>
          </a:xfrm>
        </p:spPr>
        <p:txBody>
          <a:bodyPr/>
          <a:lstStyle/>
          <a:p>
            <a:pPr>
              <a:lnSpc>
                <a:spcPct val="90000"/>
              </a:lnSpc>
            </a:pPr>
            <a:r>
              <a:rPr lang="en-US" sz="2800"/>
              <a:t>Appetizer</a:t>
            </a:r>
          </a:p>
          <a:p>
            <a:pPr>
              <a:lnSpc>
                <a:spcPct val="90000"/>
              </a:lnSpc>
            </a:pPr>
            <a:endParaRPr lang="en-US" sz="2800"/>
          </a:p>
          <a:p>
            <a:pPr>
              <a:lnSpc>
                <a:spcPct val="90000"/>
              </a:lnSpc>
            </a:pPr>
            <a:r>
              <a:rPr lang="en-US" sz="2800"/>
              <a:t>Garnishes for soups</a:t>
            </a:r>
          </a:p>
          <a:p>
            <a:pPr>
              <a:lnSpc>
                <a:spcPct val="90000"/>
              </a:lnSpc>
            </a:pPr>
            <a:endParaRPr lang="en-US" sz="2800"/>
          </a:p>
          <a:p>
            <a:pPr>
              <a:lnSpc>
                <a:spcPct val="90000"/>
              </a:lnSpc>
            </a:pPr>
            <a:r>
              <a:rPr lang="en-US" sz="2800"/>
              <a:t>Salads</a:t>
            </a:r>
          </a:p>
          <a:p>
            <a:pPr>
              <a:lnSpc>
                <a:spcPct val="90000"/>
              </a:lnSpc>
            </a:pPr>
            <a:endParaRPr lang="en-US" sz="2800"/>
          </a:p>
          <a:p>
            <a:pPr>
              <a:lnSpc>
                <a:spcPct val="90000"/>
              </a:lnSpc>
            </a:pPr>
            <a:r>
              <a:rPr lang="en-US" sz="2800"/>
              <a:t>Entrée</a:t>
            </a:r>
          </a:p>
          <a:p>
            <a:pPr>
              <a:lnSpc>
                <a:spcPct val="90000"/>
              </a:lnSpc>
            </a:pPr>
            <a:endParaRPr lang="en-AU" sz="2800"/>
          </a:p>
          <a:p>
            <a:pPr>
              <a:lnSpc>
                <a:spcPct val="90000"/>
              </a:lnSpc>
            </a:pPr>
            <a:r>
              <a:rPr lang="en-AU" sz="2800"/>
              <a:t>Dessert</a:t>
            </a:r>
          </a:p>
        </p:txBody>
      </p:sp>
      <p:sp>
        <p:nvSpPr>
          <p:cNvPr id="6149" name="Rectangle 5"/>
          <p:cNvSpPr>
            <a:spLocks noChangeArrowheads="1"/>
          </p:cNvSpPr>
          <p:nvPr/>
        </p:nvSpPr>
        <p:spPr bwMode="auto">
          <a:xfrm>
            <a:off x="0" y="2659063"/>
            <a:ext cx="9144000" cy="0"/>
          </a:xfrm>
          <a:prstGeom prst="rect">
            <a:avLst/>
          </a:prstGeom>
          <a:noFill/>
          <a:ln w="9525">
            <a:noFill/>
            <a:miter lim="800000"/>
            <a:headEnd/>
            <a:tailEnd/>
          </a:ln>
          <a:effectLst/>
        </p:spPr>
        <p:txBody>
          <a:bodyPr>
            <a:spAutoFit/>
          </a:bodyPr>
          <a:lstStyle/>
          <a:p>
            <a:endParaRPr lang="en-US"/>
          </a:p>
        </p:txBody>
      </p:sp>
      <p:pic>
        <p:nvPicPr>
          <p:cNvPr id="6152" name="Picture 8" descr="small_420-acornsquashsp"/>
          <p:cNvPicPr>
            <a:picLocks noChangeAspect="1" noChangeArrowheads="1"/>
          </p:cNvPicPr>
          <p:nvPr/>
        </p:nvPicPr>
        <p:blipFill>
          <a:blip r:embed="rId3"/>
          <a:srcRect/>
          <a:stretch>
            <a:fillRect/>
          </a:stretch>
        </p:blipFill>
        <p:spPr bwMode="auto">
          <a:xfrm>
            <a:off x="6400800" y="2057400"/>
            <a:ext cx="1463675" cy="1360488"/>
          </a:xfrm>
          <a:prstGeom prst="rect">
            <a:avLst/>
          </a:prstGeom>
          <a:noFill/>
        </p:spPr>
      </p:pic>
      <p:pic>
        <p:nvPicPr>
          <p:cNvPr id="6154" name="Picture 10" descr="HamEggBrkfst"/>
          <p:cNvPicPr>
            <a:picLocks noChangeAspect="1" noChangeArrowheads="1"/>
          </p:cNvPicPr>
          <p:nvPr/>
        </p:nvPicPr>
        <p:blipFill>
          <a:blip r:embed="rId4"/>
          <a:srcRect/>
          <a:stretch>
            <a:fillRect/>
          </a:stretch>
        </p:blipFill>
        <p:spPr bwMode="auto">
          <a:xfrm>
            <a:off x="4191000" y="3200400"/>
            <a:ext cx="1905000" cy="1752600"/>
          </a:xfrm>
          <a:prstGeom prst="rect">
            <a:avLst/>
          </a:prstGeom>
          <a:noFill/>
        </p:spPr>
      </p:pic>
      <p:pic>
        <p:nvPicPr>
          <p:cNvPr id="145409" name="Picture 1" descr="10250_zoom">
            <a:hlinkClick r:id="rId5"/>
          </p:cNvPr>
          <p:cNvPicPr>
            <a:picLocks noChangeAspect="1" noChangeArrowheads="1"/>
          </p:cNvPicPr>
          <p:nvPr/>
        </p:nvPicPr>
        <p:blipFill>
          <a:blip r:embed="rId6"/>
          <a:srcRect/>
          <a:stretch>
            <a:fillRect/>
          </a:stretch>
        </p:blipFill>
        <p:spPr bwMode="auto">
          <a:xfrm>
            <a:off x="2514600" y="5181600"/>
            <a:ext cx="1676400" cy="1447800"/>
          </a:xfrm>
          <a:prstGeom prst="rect">
            <a:avLst/>
          </a:prstGeom>
          <a:noFill/>
        </p:spPr>
      </p:pic>
      <p:pic>
        <p:nvPicPr>
          <p:cNvPr id="145411" name="Picture 3" descr="c%26cpasta_b">
            <a:hlinkClick r:id="rId7"/>
          </p:cNvPr>
          <p:cNvPicPr>
            <a:picLocks noGrp="1" noChangeAspect="1" noChangeArrowheads="1"/>
          </p:cNvPicPr>
          <p:nvPr>
            <p:ph sz="half" idx="2"/>
          </p:nvPr>
        </p:nvPicPr>
        <p:blipFill>
          <a:blip r:embed="rId8"/>
          <a:srcRect/>
          <a:stretch>
            <a:fillRect/>
          </a:stretch>
        </p:blipFill>
        <p:spPr>
          <a:xfrm>
            <a:off x="6629400" y="4724400"/>
            <a:ext cx="1371600" cy="1895475"/>
          </a:xfrm>
          <a:ln/>
        </p:spPr>
      </p:pic>
      <p:pic>
        <p:nvPicPr>
          <p:cNvPr id="145414" name="Picture 6" descr="0939001080_herbed-angel-hair-mushroom-wedge-recipe">
            <a:hlinkClick r:id="rId9"/>
          </p:cNvPr>
          <p:cNvPicPr>
            <a:picLocks noChangeAspect="1" noChangeArrowheads="1"/>
          </p:cNvPicPr>
          <p:nvPr/>
        </p:nvPicPr>
        <p:blipFill>
          <a:blip r:embed="rId10"/>
          <a:srcRect/>
          <a:stretch>
            <a:fillRect/>
          </a:stretch>
        </p:blipFill>
        <p:spPr bwMode="auto">
          <a:xfrm>
            <a:off x="3429000" y="1752600"/>
            <a:ext cx="828675" cy="10572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u="sng">
                <a:solidFill>
                  <a:srgbClr val="FF0000"/>
                </a:solidFill>
              </a:rPr>
              <a:t>Production of Fresh Pasta</a:t>
            </a:r>
            <a:endParaRPr lang="en-AU" b="1" u="sng">
              <a:solidFill>
                <a:srgbClr val="FF0000"/>
              </a:solidFill>
            </a:endParaRPr>
          </a:p>
        </p:txBody>
      </p:sp>
      <p:sp>
        <p:nvSpPr>
          <p:cNvPr id="8195" name="Rectangle 3"/>
          <p:cNvSpPr>
            <a:spLocks noGrp="1" noChangeArrowheads="1"/>
          </p:cNvSpPr>
          <p:nvPr>
            <p:ph type="body" idx="1"/>
          </p:nvPr>
        </p:nvSpPr>
        <p:spPr>
          <a:xfrm>
            <a:off x="914400" y="1946275"/>
            <a:ext cx="8027988" cy="4606925"/>
          </a:xfrm>
        </p:spPr>
        <p:txBody>
          <a:bodyPr/>
          <a:lstStyle/>
          <a:p>
            <a:pPr>
              <a:lnSpc>
                <a:spcPct val="90000"/>
              </a:lnSpc>
            </a:pPr>
            <a:r>
              <a:rPr lang="en-NZ"/>
              <a:t>Plain flour, medium gluten content</a:t>
            </a:r>
          </a:p>
          <a:p>
            <a:pPr>
              <a:lnSpc>
                <a:spcPct val="90000"/>
              </a:lnSpc>
            </a:pPr>
            <a:endParaRPr lang="en-NZ"/>
          </a:p>
          <a:p>
            <a:pPr>
              <a:lnSpc>
                <a:spcPct val="90000"/>
              </a:lnSpc>
            </a:pPr>
            <a:r>
              <a:rPr lang="en-NZ"/>
              <a:t>Semolina Flour</a:t>
            </a:r>
          </a:p>
          <a:p>
            <a:pPr>
              <a:lnSpc>
                <a:spcPct val="90000"/>
              </a:lnSpc>
            </a:pPr>
            <a:endParaRPr lang="en-NZ"/>
          </a:p>
          <a:p>
            <a:pPr>
              <a:lnSpc>
                <a:spcPct val="90000"/>
              </a:lnSpc>
            </a:pPr>
            <a:r>
              <a:rPr lang="en-NZ"/>
              <a:t>Eggs</a:t>
            </a:r>
          </a:p>
          <a:p>
            <a:pPr>
              <a:lnSpc>
                <a:spcPct val="90000"/>
              </a:lnSpc>
            </a:pPr>
            <a:endParaRPr lang="en-NZ"/>
          </a:p>
          <a:p>
            <a:pPr>
              <a:lnSpc>
                <a:spcPct val="90000"/>
              </a:lnSpc>
            </a:pPr>
            <a:r>
              <a:rPr lang="en-NZ"/>
              <a:t>Olive oil</a:t>
            </a:r>
          </a:p>
          <a:p>
            <a:pPr>
              <a:lnSpc>
                <a:spcPct val="90000"/>
              </a:lnSpc>
            </a:pPr>
            <a:endParaRPr lang="en-NZ"/>
          </a:p>
          <a:p>
            <a:pPr>
              <a:lnSpc>
                <a:spcPct val="90000"/>
              </a:lnSpc>
            </a:pPr>
            <a:r>
              <a:rPr lang="en-NZ"/>
              <a:t>Pasta machine &amp; attachments</a:t>
            </a:r>
          </a:p>
          <a:p>
            <a:pPr>
              <a:lnSpc>
                <a:spcPct val="90000"/>
              </a:lnSpc>
            </a:pPr>
            <a:endParaRPr lang="en-AU"/>
          </a:p>
        </p:txBody>
      </p:sp>
      <p:pic>
        <p:nvPicPr>
          <p:cNvPr id="8197" name="Picture 5" descr="pasta"/>
          <p:cNvPicPr>
            <a:picLocks noChangeAspect="1" noChangeArrowheads="1"/>
          </p:cNvPicPr>
          <p:nvPr/>
        </p:nvPicPr>
        <p:blipFill>
          <a:blip r:embed="rId3"/>
          <a:srcRect/>
          <a:stretch>
            <a:fillRect/>
          </a:stretch>
        </p:blipFill>
        <p:spPr bwMode="auto">
          <a:xfrm>
            <a:off x="4495800" y="2819400"/>
            <a:ext cx="4572000" cy="25257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       </a:t>
            </a:r>
            <a:r>
              <a:rPr lang="en-US" b="1" u="sng">
                <a:solidFill>
                  <a:srgbClr val="FF0000"/>
                </a:solidFill>
              </a:rPr>
              <a:t>Methods of Cooking Pasta:</a:t>
            </a:r>
            <a:endParaRPr lang="en-AU" b="1" u="sng">
              <a:solidFill>
                <a:srgbClr val="FF0000"/>
              </a:solidFill>
            </a:endParaRPr>
          </a:p>
        </p:txBody>
      </p:sp>
      <p:sp>
        <p:nvSpPr>
          <p:cNvPr id="10243" name="Rectangle 3"/>
          <p:cNvSpPr>
            <a:spLocks noGrp="1" noChangeArrowheads="1"/>
          </p:cNvSpPr>
          <p:nvPr>
            <p:ph type="body" idx="1"/>
          </p:nvPr>
        </p:nvSpPr>
        <p:spPr/>
        <p:txBody>
          <a:bodyPr/>
          <a:lstStyle/>
          <a:p>
            <a:r>
              <a:rPr lang="en-US"/>
              <a:t>1 quart water	: 3 oz.  pasta &amp; 1 Tbsp. salt</a:t>
            </a:r>
          </a:p>
          <a:p>
            <a:r>
              <a:rPr lang="en-US"/>
              <a:t>Gently simmer , cooking time determined by size and thickness of pasta</a:t>
            </a:r>
          </a:p>
          <a:p>
            <a:r>
              <a:rPr lang="en-US"/>
              <a:t>Freshly cooked and served immediately</a:t>
            </a:r>
          </a:p>
          <a:p>
            <a:r>
              <a:rPr lang="en-US"/>
              <a:t>Cooked “</a:t>
            </a:r>
            <a:r>
              <a:rPr lang="en-US" b="1" i="1">
                <a:solidFill>
                  <a:srgbClr val="FFFF00"/>
                </a:solidFill>
              </a:rPr>
              <a:t>al Dente</a:t>
            </a:r>
            <a:r>
              <a:rPr lang="en-US" b="1" i="1"/>
              <a:t>”</a:t>
            </a:r>
          </a:p>
          <a:p>
            <a:r>
              <a:rPr lang="en-US"/>
              <a:t>Fresh pasta usually requires shorter </a:t>
            </a:r>
            <a:br>
              <a:rPr lang="en-US"/>
            </a:br>
            <a:r>
              <a:rPr lang="en-US"/>
              <a:t>cooking time</a:t>
            </a:r>
          </a:p>
          <a:p>
            <a:pPr>
              <a:buFont typeface="Wingdings" pitchFamily="2" charset="2"/>
              <a:buNone/>
            </a:pPr>
            <a:endParaRPr lang="en-AU" b="1" i="1"/>
          </a:p>
        </p:txBody>
      </p:sp>
      <p:pic>
        <p:nvPicPr>
          <p:cNvPr id="10244" name="Picture 4" descr="lapasta"/>
          <p:cNvPicPr>
            <a:picLocks noChangeAspect="1" noChangeArrowheads="1"/>
          </p:cNvPicPr>
          <p:nvPr/>
        </p:nvPicPr>
        <p:blipFill>
          <a:blip r:embed="rId3"/>
          <a:srcRect/>
          <a:stretch>
            <a:fillRect/>
          </a:stretch>
        </p:blipFill>
        <p:spPr bwMode="auto">
          <a:xfrm>
            <a:off x="7086600" y="4648200"/>
            <a:ext cx="1981200" cy="1897063"/>
          </a:xfrm>
          <a:prstGeom prst="rect">
            <a:avLst/>
          </a:prstGeom>
          <a:noFill/>
        </p:spPr>
      </p:pic>
      <p:pic>
        <p:nvPicPr>
          <p:cNvPr id="10245" name="Picture 5" descr="dilettan"/>
          <p:cNvPicPr>
            <a:picLocks noChangeAspect="1" noChangeArrowheads="1"/>
          </p:cNvPicPr>
          <p:nvPr/>
        </p:nvPicPr>
        <p:blipFill>
          <a:blip r:embed="rId4"/>
          <a:srcRect/>
          <a:stretch>
            <a:fillRect/>
          </a:stretch>
        </p:blipFill>
        <p:spPr bwMode="auto">
          <a:xfrm>
            <a:off x="88900" y="88900"/>
            <a:ext cx="1828800" cy="1820863"/>
          </a:xfrm>
          <a:prstGeom prst="rect">
            <a:avLst/>
          </a:prstGeom>
          <a:noFill/>
        </p:spPr>
      </p:pic>
      <p:sp>
        <p:nvSpPr>
          <p:cNvPr id="10246" name="Rectangle 6"/>
          <p:cNvSpPr>
            <a:spLocks noChangeArrowheads="1"/>
          </p:cNvSpPr>
          <p:nvPr/>
        </p:nvSpPr>
        <p:spPr bwMode="auto">
          <a:xfrm>
            <a:off x="2003425" y="2617788"/>
            <a:ext cx="9144000" cy="0"/>
          </a:xfrm>
          <a:prstGeom prst="rect">
            <a:avLst/>
          </a:prstGeom>
          <a:noFill/>
          <a:ln w="9525">
            <a:noFill/>
            <a:miter lim="800000"/>
            <a:headEnd/>
            <a:tailEnd/>
          </a:ln>
          <a:effectLst/>
        </p:spPr>
        <p:txBody>
          <a:bodyPr>
            <a:spAutoFit/>
          </a:bodyPr>
          <a:lstStyle/>
          <a:p>
            <a:endParaRPr lang="en-US"/>
          </a:p>
        </p:txBody>
      </p:sp>
      <p:pic>
        <p:nvPicPr>
          <p:cNvPr id="10248" name="Picture 8" descr="pasta_shapes_arrows"/>
          <p:cNvPicPr>
            <a:picLocks noChangeAspect="1" noChangeArrowheads="1"/>
          </p:cNvPicPr>
          <p:nvPr/>
        </p:nvPicPr>
        <p:blipFill>
          <a:blip r:embed="rId5"/>
          <a:srcRect/>
          <a:stretch>
            <a:fillRect/>
          </a:stretch>
        </p:blipFill>
        <p:spPr bwMode="auto">
          <a:xfrm>
            <a:off x="4953000" y="5410200"/>
            <a:ext cx="1905000" cy="11604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NZ" b="1" u="sng">
                <a:solidFill>
                  <a:srgbClr val="FF0000"/>
                </a:solidFill>
              </a:rPr>
              <a:t>Pasta Sauces:</a:t>
            </a:r>
            <a:endParaRPr lang="en-AU" b="1" u="sng">
              <a:solidFill>
                <a:srgbClr val="FF0000"/>
              </a:solidFill>
            </a:endParaRPr>
          </a:p>
        </p:txBody>
      </p:sp>
      <p:sp>
        <p:nvSpPr>
          <p:cNvPr id="37891" name="Rectangle 3"/>
          <p:cNvSpPr>
            <a:spLocks noGrp="1" noChangeArrowheads="1"/>
          </p:cNvSpPr>
          <p:nvPr>
            <p:ph type="body" idx="1"/>
          </p:nvPr>
        </p:nvSpPr>
        <p:spPr/>
        <p:txBody>
          <a:bodyPr/>
          <a:lstStyle/>
          <a:p>
            <a:r>
              <a:rPr lang="en-NZ"/>
              <a:t>Bolognese</a:t>
            </a:r>
          </a:p>
          <a:p>
            <a:r>
              <a:rPr lang="en-NZ"/>
              <a:t>Tomato</a:t>
            </a:r>
          </a:p>
          <a:p>
            <a:r>
              <a:rPr lang="en-NZ"/>
              <a:t>Provencale</a:t>
            </a:r>
          </a:p>
          <a:p>
            <a:r>
              <a:rPr lang="en-NZ"/>
              <a:t>Cream</a:t>
            </a:r>
          </a:p>
          <a:p>
            <a:r>
              <a:rPr lang="en-NZ"/>
              <a:t>Pesto</a:t>
            </a:r>
          </a:p>
          <a:p>
            <a:r>
              <a:rPr lang="en-NZ"/>
              <a:t>Carbonara</a:t>
            </a:r>
          </a:p>
          <a:p>
            <a:r>
              <a:rPr lang="en-NZ"/>
              <a:t>Marinara</a:t>
            </a:r>
            <a:endParaRPr lang="en-AU"/>
          </a:p>
        </p:txBody>
      </p:sp>
      <p:pic>
        <p:nvPicPr>
          <p:cNvPr id="37892" name="Picture 4" descr="images"/>
          <p:cNvPicPr>
            <a:picLocks noChangeAspect="1" noChangeArrowheads="1"/>
          </p:cNvPicPr>
          <p:nvPr/>
        </p:nvPicPr>
        <p:blipFill>
          <a:blip r:embed="rId3"/>
          <a:srcRect/>
          <a:stretch>
            <a:fillRect/>
          </a:stretch>
        </p:blipFill>
        <p:spPr bwMode="auto">
          <a:xfrm>
            <a:off x="7239000" y="1447800"/>
            <a:ext cx="1447800" cy="1447800"/>
          </a:xfrm>
          <a:prstGeom prst="rect">
            <a:avLst/>
          </a:prstGeom>
          <a:noFill/>
        </p:spPr>
      </p:pic>
      <p:pic>
        <p:nvPicPr>
          <p:cNvPr id="37893" name="Picture 5" descr="images"/>
          <p:cNvPicPr>
            <a:picLocks noChangeAspect="1" noChangeArrowheads="1"/>
          </p:cNvPicPr>
          <p:nvPr/>
        </p:nvPicPr>
        <p:blipFill>
          <a:blip r:embed="rId4"/>
          <a:srcRect/>
          <a:stretch>
            <a:fillRect/>
          </a:stretch>
        </p:blipFill>
        <p:spPr bwMode="auto">
          <a:xfrm>
            <a:off x="4953000" y="381000"/>
            <a:ext cx="1819275" cy="1360488"/>
          </a:xfrm>
          <a:prstGeom prst="rect">
            <a:avLst/>
          </a:prstGeom>
          <a:noFill/>
        </p:spPr>
      </p:pic>
      <p:pic>
        <p:nvPicPr>
          <p:cNvPr id="37894" name="Picture 6" descr="images"/>
          <p:cNvPicPr>
            <a:picLocks noChangeAspect="1" noChangeArrowheads="1"/>
          </p:cNvPicPr>
          <p:nvPr/>
        </p:nvPicPr>
        <p:blipFill>
          <a:blip r:embed="rId5"/>
          <a:srcRect/>
          <a:stretch>
            <a:fillRect/>
          </a:stretch>
        </p:blipFill>
        <p:spPr bwMode="auto">
          <a:xfrm>
            <a:off x="4267200" y="3810000"/>
            <a:ext cx="1600200" cy="1524000"/>
          </a:xfrm>
          <a:prstGeom prst="rect">
            <a:avLst/>
          </a:prstGeom>
          <a:noFill/>
        </p:spPr>
      </p:pic>
      <p:pic>
        <p:nvPicPr>
          <p:cNvPr id="37898" name="Picture 10" descr="330">
            <a:hlinkClick r:id="rId6"/>
          </p:cNvPr>
          <p:cNvPicPr>
            <a:picLocks noChangeAspect="1" noChangeArrowheads="1"/>
          </p:cNvPicPr>
          <p:nvPr/>
        </p:nvPicPr>
        <p:blipFill>
          <a:blip r:embed="rId7"/>
          <a:srcRect/>
          <a:stretch>
            <a:fillRect/>
          </a:stretch>
        </p:blipFill>
        <p:spPr bwMode="auto">
          <a:xfrm>
            <a:off x="6858000" y="3276600"/>
            <a:ext cx="1524000" cy="1524000"/>
          </a:xfrm>
          <a:prstGeom prst="rect">
            <a:avLst/>
          </a:prstGeom>
          <a:noFill/>
        </p:spPr>
      </p:pic>
      <p:pic>
        <p:nvPicPr>
          <p:cNvPr id="37900" name="Picture 12" descr="spagh">
            <a:hlinkClick r:id="rId8"/>
          </p:cNvPr>
          <p:cNvPicPr>
            <a:picLocks noChangeAspect="1" noChangeArrowheads="1"/>
          </p:cNvPicPr>
          <p:nvPr/>
        </p:nvPicPr>
        <p:blipFill>
          <a:blip r:embed="rId9"/>
          <a:srcRect/>
          <a:stretch>
            <a:fillRect/>
          </a:stretch>
        </p:blipFill>
        <p:spPr bwMode="auto">
          <a:xfrm>
            <a:off x="4648200" y="2057400"/>
            <a:ext cx="1600200" cy="1428750"/>
          </a:xfrm>
          <a:prstGeom prst="rect">
            <a:avLst/>
          </a:prstGeom>
          <a:noFill/>
        </p:spPr>
      </p:pic>
      <p:pic>
        <p:nvPicPr>
          <p:cNvPr id="37902" name="Picture 14" descr="irish-pub-food2">
            <a:hlinkClick r:id="rId10"/>
          </p:cNvPr>
          <p:cNvPicPr>
            <a:picLocks noChangeAspect="1" noChangeArrowheads="1"/>
          </p:cNvPicPr>
          <p:nvPr/>
        </p:nvPicPr>
        <p:blipFill>
          <a:blip r:embed="rId11"/>
          <a:srcRect/>
          <a:stretch>
            <a:fillRect/>
          </a:stretch>
        </p:blipFill>
        <p:spPr bwMode="auto">
          <a:xfrm>
            <a:off x="6477000" y="5257800"/>
            <a:ext cx="1447800" cy="1295400"/>
          </a:xfrm>
          <a:prstGeom prst="rect">
            <a:avLst/>
          </a:prstGeom>
          <a:noFill/>
        </p:spPr>
      </p:pic>
      <p:pic>
        <p:nvPicPr>
          <p:cNvPr id="37904" name="Picture 16" descr="MarinaSauce">
            <a:hlinkClick r:id="rId12"/>
          </p:cNvPr>
          <p:cNvPicPr>
            <a:picLocks noChangeAspect="1" noChangeArrowheads="1"/>
          </p:cNvPicPr>
          <p:nvPr/>
        </p:nvPicPr>
        <p:blipFill>
          <a:blip r:embed="rId13"/>
          <a:srcRect/>
          <a:stretch>
            <a:fillRect/>
          </a:stretch>
        </p:blipFill>
        <p:spPr bwMode="auto">
          <a:xfrm>
            <a:off x="3810000" y="5638800"/>
            <a:ext cx="1524000" cy="1066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b="1" u="sng">
                <a:solidFill>
                  <a:srgbClr val="FF0000"/>
                </a:solidFill>
              </a:rPr>
              <a:t>Fettuccine Alfredo</a:t>
            </a:r>
          </a:p>
        </p:txBody>
      </p:sp>
      <p:sp>
        <p:nvSpPr>
          <p:cNvPr id="154627" name="Rectangle 3"/>
          <p:cNvSpPr>
            <a:spLocks noGrp="1" noChangeArrowheads="1"/>
          </p:cNvSpPr>
          <p:nvPr>
            <p:ph type="body" sz="half" idx="1"/>
          </p:nvPr>
        </p:nvSpPr>
        <p:spPr/>
        <p:txBody>
          <a:bodyPr/>
          <a:lstStyle/>
          <a:p>
            <a:r>
              <a:rPr lang="en-US" sz="2800"/>
              <a:t>Fettuccine – flat pasta</a:t>
            </a:r>
          </a:p>
          <a:p>
            <a:r>
              <a:rPr lang="en-US" sz="2800"/>
              <a:t>Cream Sauce</a:t>
            </a:r>
          </a:p>
          <a:p>
            <a:r>
              <a:rPr lang="en-US" sz="2800"/>
              <a:t>Parmesan Cheese</a:t>
            </a:r>
          </a:p>
          <a:p>
            <a:r>
              <a:rPr lang="en-US" sz="2800"/>
              <a:t>Often served with chicken</a:t>
            </a:r>
          </a:p>
        </p:txBody>
      </p:sp>
      <p:pic>
        <p:nvPicPr>
          <p:cNvPr id="154628" name="Picture 4" descr="noodles_lg">
            <a:hlinkClick r:id="rId2"/>
          </p:cNvPr>
          <p:cNvPicPr>
            <a:picLocks noChangeAspect="1" noChangeArrowheads="1"/>
          </p:cNvPicPr>
          <p:nvPr/>
        </p:nvPicPr>
        <p:blipFill>
          <a:blip r:embed="rId3"/>
          <a:srcRect/>
          <a:stretch>
            <a:fillRect/>
          </a:stretch>
        </p:blipFill>
        <p:spPr bwMode="auto">
          <a:xfrm>
            <a:off x="6019800" y="4191000"/>
            <a:ext cx="2514600" cy="2133600"/>
          </a:xfrm>
          <a:prstGeom prst="rect">
            <a:avLst/>
          </a:prstGeom>
          <a:noFill/>
        </p:spPr>
      </p:pic>
      <p:pic>
        <p:nvPicPr>
          <p:cNvPr id="154629" name="Picture 5" descr="istockphoto_449889_fettucine_2">
            <a:hlinkClick r:id="rId4"/>
          </p:cNvPr>
          <p:cNvPicPr>
            <a:picLocks noChangeAspect="1" noChangeArrowheads="1"/>
          </p:cNvPicPr>
          <p:nvPr/>
        </p:nvPicPr>
        <p:blipFill>
          <a:blip r:embed="rId5"/>
          <a:srcRect/>
          <a:stretch>
            <a:fillRect/>
          </a:stretch>
        </p:blipFill>
        <p:spPr bwMode="auto">
          <a:xfrm>
            <a:off x="6629400" y="2362200"/>
            <a:ext cx="2133600" cy="1828800"/>
          </a:xfrm>
          <a:prstGeom prst="rect">
            <a:avLst/>
          </a:prstGeom>
          <a:noFill/>
        </p:spPr>
      </p:pic>
      <p:pic>
        <p:nvPicPr>
          <p:cNvPr id="154630" name="Picture 6" descr="pasta_fettucine">
            <a:hlinkClick r:id="rId6"/>
          </p:cNvPr>
          <p:cNvPicPr>
            <a:picLocks noChangeAspect="1" noChangeArrowheads="1"/>
          </p:cNvPicPr>
          <p:nvPr/>
        </p:nvPicPr>
        <p:blipFill>
          <a:blip r:embed="rId7"/>
          <a:srcRect/>
          <a:stretch>
            <a:fillRect/>
          </a:stretch>
        </p:blipFill>
        <p:spPr bwMode="auto">
          <a:xfrm rot="2002606">
            <a:off x="4886325" y="2509838"/>
            <a:ext cx="1217613" cy="3810000"/>
          </a:xfrm>
          <a:prstGeom prst="rect">
            <a:avLst/>
          </a:prstGeom>
          <a:noFill/>
        </p:spPr>
      </p:pic>
      <p:pic>
        <p:nvPicPr>
          <p:cNvPr id="154631" name="Picture 7" descr="menu">
            <a:hlinkClick r:id="rId8"/>
          </p:cNvPr>
          <p:cNvPicPr>
            <a:picLocks noGrp="1" noChangeAspect="1" noChangeArrowheads="1"/>
          </p:cNvPicPr>
          <p:nvPr>
            <p:ph sz="half" idx="2"/>
          </p:nvPr>
        </p:nvPicPr>
        <p:blipFill>
          <a:blip r:embed="rId9"/>
          <a:srcRect/>
          <a:stretch>
            <a:fillRect/>
          </a:stretch>
        </p:blipFill>
        <p:spPr>
          <a:xfrm>
            <a:off x="2209800" y="4876800"/>
            <a:ext cx="2209800" cy="17526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b="1" u="sng">
                <a:solidFill>
                  <a:srgbClr val="FF0000"/>
                </a:solidFill>
              </a:rPr>
              <a:t>Ravioli</a:t>
            </a:r>
          </a:p>
        </p:txBody>
      </p:sp>
      <p:sp>
        <p:nvSpPr>
          <p:cNvPr id="155651" name="Rectangle 3"/>
          <p:cNvSpPr>
            <a:spLocks noGrp="1" noChangeArrowheads="1"/>
          </p:cNvSpPr>
          <p:nvPr>
            <p:ph type="body" sz="half" idx="1"/>
          </p:nvPr>
        </p:nvSpPr>
        <p:spPr/>
        <p:txBody>
          <a:bodyPr/>
          <a:lstStyle/>
          <a:p>
            <a:r>
              <a:rPr lang="en-US" sz="2800"/>
              <a:t>Stuffed pasta</a:t>
            </a:r>
          </a:p>
          <a:p>
            <a:r>
              <a:rPr lang="en-US" sz="2800"/>
              <a:t>Many types of fillings: cheese, meat, seafood.</a:t>
            </a:r>
          </a:p>
          <a:p>
            <a:r>
              <a:rPr lang="en-US" sz="2800"/>
              <a:t>Different shapes</a:t>
            </a:r>
          </a:p>
          <a:p>
            <a:r>
              <a:rPr lang="en-US" sz="2800"/>
              <a:t>Served as an appetizer or entrée.</a:t>
            </a:r>
          </a:p>
        </p:txBody>
      </p:sp>
      <p:pic>
        <p:nvPicPr>
          <p:cNvPr id="155652" name="Picture 4" descr="raviloi_small">
            <a:hlinkClick r:id="rId2"/>
          </p:cNvPr>
          <p:cNvPicPr>
            <a:picLocks noGrp="1" noChangeAspect="1" noChangeArrowheads="1"/>
          </p:cNvPicPr>
          <p:nvPr>
            <p:ph sz="quarter" idx="2"/>
          </p:nvPr>
        </p:nvPicPr>
        <p:blipFill>
          <a:blip r:embed="rId3"/>
          <a:srcRect/>
          <a:stretch>
            <a:fillRect/>
          </a:stretch>
        </p:blipFill>
        <p:spPr>
          <a:xfrm>
            <a:off x="5257800" y="1905000"/>
            <a:ext cx="2101850" cy="1752600"/>
          </a:xfrm>
        </p:spPr>
      </p:pic>
      <p:pic>
        <p:nvPicPr>
          <p:cNvPr id="155653" name="Picture 5" descr="display_image">
            <a:hlinkClick r:id="rId4"/>
          </p:cNvPr>
          <p:cNvPicPr>
            <a:picLocks noGrp="1" noChangeAspect="1" noChangeArrowheads="1"/>
          </p:cNvPicPr>
          <p:nvPr>
            <p:ph sz="quarter" idx="3"/>
          </p:nvPr>
        </p:nvPicPr>
        <p:blipFill>
          <a:blip r:embed="rId5"/>
          <a:srcRect/>
          <a:stretch>
            <a:fillRect/>
          </a:stretch>
        </p:blipFill>
        <p:spPr>
          <a:xfrm>
            <a:off x="5016500" y="3738563"/>
            <a:ext cx="1828800" cy="2057400"/>
          </a:xfrm>
        </p:spPr>
      </p:pic>
      <p:pic>
        <p:nvPicPr>
          <p:cNvPr id="155654" name="Picture 6" descr="505057L">
            <a:hlinkClick r:id="rId6"/>
          </p:cNvPr>
          <p:cNvPicPr>
            <a:picLocks noChangeAspect="1" noChangeArrowheads="1"/>
          </p:cNvPicPr>
          <p:nvPr/>
        </p:nvPicPr>
        <p:blipFill>
          <a:blip r:embed="rId7"/>
          <a:srcRect/>
          <a:stretch>
            <a:fillRect/>
          </a:stretch>
        </p:blipFill>
        <p:spPr bwMode="auto">
          <a:xfrm>
            <a:off x="7010400" y="3276600"/>
            <a:ext cx="1828800" cy="3124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b="1" u="sng">
                <a:solidFill>
                  <a:srgbClr val="FF0000"/>
                </a:solidFill>
              </a:rPr>
              <a:t>Manicotti</a:t>
            </a:r>
          </a:p>
        </p:txBody>
      </p:sp>
      <p:sp>
        <p:nvSpPr>
          <p:cNvPr id="156675" name="Rectangle 3"/>
          <p:cNvSpPr>
            <a:spLocks noGrp="1" noChangeArrowheads="1"/>
          </p:cNvSpPr>
          <p:nvPr>
            <p:ph type="body" sz="half" idx="1"/>
          </p:nvPr>
        </p:nvSpPr>
        <p:spPr>
          <a:xfrm>
            <a:off x="304800" y="2017713"/>
            <a:ext cx="4687888" cy="4114800"/>
          </a:xfrm>
        </p:spPr>
        <p:txBody>
          <a:bodyPr/>
          <a:lstStyle/>
          <a:p>
            <a:r>
              <a:rPr lang="en-US" sz="2800"/>
              <a:t>Stuffed pasta tubes</a:t>
            </a:r>
          </a:p>
          <a:p>
            <a:r>
              <a:rPr lang="en-US" sz="2800"/>
              <a:t>Traditional ricotta cheese filling</a:t>
            </a:r>
          </a:p>
          <a:p>
            <a:r>
              <a:rPr lang="en-US" sz="2800"/>
              <a:t>Served with tomato sauce and more cheese!!!</a:t>
            </a:r>
          </a:p>
        </p:txBody>
      </p:sp>
      <p:pic>
        <p:nvPicPr>
          <p:cNvPr id="156676" name="Picture 4" descr="Pesto_Chicken_Manicotti">
            <a:hlinkClick r:id="rId2"/>
          </p:cNvPr>
          <p:cNvPicPr>
            <a:picLocks noChangeAspect="1" noChangeArrowheads="1"/>
          </p:cNvPicPr>
          <p:nvPr/>
        </p:nvPicPr>
        <p:blipFill>
          <a:blip r:embed="rId3"/>
          <a:srcRect/>
          <a:stretch>
            <a:fillRect/>
          </a:stretch>
        </p:blipFill>
        <p:spPr bwMode="auto">
          <a:xfrm>
            <a:off x="4953000" y="2133600"/>
            <a:ext cx="1905000" cy="1676400"/>
          </a:xfrm>
          <a:prstGeom prst="rect">
            <a:avLst/>
          </a:prstGeom>
          <a:noFill/>
        </p:spPr>
      </p:pic>
      <p:pic>
        <p:nvPicPr>
          <p:cNvPr id="156677" name="Picture 5" descr="manicotti">
            <a:hlinkClick r:id="rId4"/>
          </p:cNvPr>
          <p:cNvPicPr>
            <a:picLocks noChangeAspect="1" noChangeArrowheads="1"/>
          </p:cNvPicPr>
          <p:nvPr/>
        </p:nvPicPr>
        <p:blipFill>
          <a:blip r:embed="rId5"/>
          <a:srcRect/>
          <a:stretch>
            <a:fillRect/>
          </a:stretch>
        </p:blipFill>
        <p:spPr bwMode="auto">
          <a:xfrm>
            <a:off x="7086600" y="3048000"/>
            <a:ext cx="1828800" cy="2667000"/>
          </a:xfrm>
          <a:prstGeom prst="rect">
            <a:avLst/>
          </a:prstGeom>
          <a:noFill/>
        </p:spPr>
      </p:pic>
      <p:pic>
        <p:nvPicPr>
          <p:cNvPr id="156678" name="Picture 6" descr="image004">
            <a:hlinkClick r:id="rId6"/>
          </p:cNvPr>
          <p:cNvPicPr>
            <a:picLocks noChangeAspect="1" noChangeArrowheads="1"/>
          </p:cNvPicPr>
          <p:nvPr/>
        </p:nvPicPr>
        <p:blipFill>
          <a:blip r:embed="rId7"/>
          <a:srcRect/>
          <a:stretch>
            <a:fillRect/>
          </a:stretch>
        </p:blipFill>
        <p:spPr bwMode="auto">
          <a:xfrm>
            <a:off x="4191000" y="4191000"/>
            <a:ext cx="1676400" cy="1905000"/>
          </a:xfrm>
          <a:prstGeom prst="rect">
            <a:avLst/>
          </a:prstGeom>
          <a:noFill/>
        </p:spPr>
      </p:pic>
      <p:pic>
        <p:nvPicPr>
          <p:cNvPr id="156679" name="Picture 7" descr="sausspinstuffman">
            <a:hlinkClick r:id="rId8"/>
          </p:cNvPr>
          <p:cNvPicPr>
            <a:picLocks noGrp="1" noChangeAspect="1" noChangeArrowheads="1"/>
          </p:cNvPicPr>
          <p:nvPr>
            <p:ph sz="half" idx="2"/>
          </p:nvPr>
        </p:nvPicPr>
        <p:blipFill>
          <a:blip r:embed="rId9"/>
          <a:srcRect/>
          <a:stretch>
            <a:fillRect/>
          </a:stretch>
        </p:blipFill>
        <p:spPr>
          <a:xfrm>
            <a:off x="1219200" y="4648200"/>
            <a:ext cx="2133600" cy="1676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b="1" u="sng">
                <a:solidFill>
                  <a:srgbClr val="FF0000"/>
                </a:solidFill>
              </a:rPr>
              <a:t>Garlic Bread</a:t>
            </a:r>
          </a:p>
        </p:txBody>
      </p:sp>
      <p:sp>
        <p:nvSpPr>
          <p:cNvPr id="157699" name="Rectangle 3"/>
          <p:cNvSpPr>
            <a:spLocks noGrp="1" noChangeArrowheads="1"/>
          </p:cNvSpPr>
          <p:nvPr>
            <p:ph type="body" sz="half" idx="1"/>
          </p:nvPr>
        </p:nvSpPr>
        <p:spPr>
          <a:xfrm>
            <a:off x="685800" y="2017713"/>
            <a:ext cx="4306888" cy="4114800"/>
          </a:xfrm>
        </p:spPr>
        <p:txBody>
          <a:bodyPr/>
          <a:lstStyle/>
          <a:p>
            <a:r>
              <a:rPr lang="en-US" sz="2800"/>
              <a:t>Use fresh garlic and other herbs.</a:t>
            </a:r>
          </a:p>
          <a:p>
            <a:r>
              <a:rPr lang="en-US" sz="2800"/>
              <a:t>Cut lengthwise or in slices.</a:t>
            </a:r>
          </a:p>
          <a:p>
            <a:r>
              <a:rPr lang="en-US" sz="2800"/>
              <a:t>Parmesan cheese may be added to butter.</a:t>
            </a:r>
          </a:p>
          <a:p>
            <a:endParaRPr lang="en-US" sz="2800"/>
          </a:p>
        </p:txBody>
      </p:sp>
      <p:pic>
        <p:nvPicPr>
          <p:cNvPr id="157700" name="Picture 4" descr="garlic_bread_p">
            <a:hlinkClick r:id="rId2"/>
          </p:cNvPr>
          <p:cNvPicPr>
            <a:picLocks noChangeAspect="1" noChangeArrowheads="1"/>
          </p:cNvPicPr>
          <p:nvPr/>
        </p:nvPicPr>
        <p:blipFill>
          <a:blip r:embed="rId3"/>
          <a:srcRect/>
          <a:stretch>
            <a:fillRect/>
          </a:stretch>
        </p:blipFill>
        <p:spPr bwMode="auto">
          <a:xfrm>
            <a:off x="5029200" y="1981200"/>
            <a:ext cx="1371600" cy="2286000"/>
          </a:xfrm>
          <a:prstGeom prst="rect">
            <a:avLst/>
          </a:prstGeom>
          <a:noFill/>
        </p:spPr>
      </p:pic>
      <p:pic>
        <p:nvPicPr>
          <p:cNvPr id="157701" name="Picture 5" descr="garlic%2520bread%2520supreme">
            <a:hlinkClick r:id="rId4"/>
          </p:cNvPr>
          <p:cNvPicPr>
            <a:picLocks noChangeAspect="1" noChangeArrowheads="1"/>
          </p:cNvPicPr>
          <p:nvPr/>
        </p:nvPicPr>
        <p:blipFill>
          <a:blip r:embed="rId5"/>
          <a:srcRect/>
          <a:stretch>
            <a:fillRect/>
          </a:stretch>
        </p:blipFill>
        <p:spPr bwMode="auto">
          <a:xfrm>
            <a:off x="6858000" y="1981200"/>
            <a:ext cx="1981200" cy="1905000"/>
          </a:xfrm>
          <a:prstGeom prst="rect">
            <a:avLst/>
          </a:prstGeom>
          <a:noFill/>
        </p:spPr>
      </p:pic>
      <p:pic>
        <p:nvPicPr>
          <p:cNvPr id="157702" name="Picture 6" descr="garlicbread-thumb99169">
            <a:hlinkClick r:id="rId6"/>
          </p:cNvPr>
          <p:cNvPicPr>
            <a:picLocks noChangeAspect="1" noChangeArrowheads="1"/>
          </p:cNvPicPr>
          <p:nvPr/>
        </p:nvPicPr>
        <p:blipFill>
          <a:blip r:embed="rId7"/>
          <a:srcRect/>
          <a:stretch>
            <a:fillRect/>
          </a:stretch>
        </p:blipFill>
        <p:spPr bwMode="auto">
          <a:xfrm>
            <a:off x="3505200" y="4876800"/>
            <a:ext cx="3048000" cy="1371600"/>
          </a:xfrm>
          <a:prstGeom prst="rect">
            <a:avLst/>
          </a:prstGeom>
          <a:noFill/>
        </p:spPr>
      </p:pic>
      <p:pic>
        <p:nvPicPr>
          <p:cNvPr id="157703" name="Picture 7" descr="garlicbrd">
            <a:hlinkClick r:id="rId8"/>
          </p:cNvPr>
          <p:cNvPicPr>
            <a:picLocks noChangeAspect="1" noChangeArrowheads="1"/>
          </p:cNvPicPr>
          <p:nvPr/>
        </p:nvPicPr>
        <p:blipFill>
          <a:blip r:embed="rId9"/>
          <a:srcRect/>
          <a:stretch>
            <a:fillRect/>
          </a:stretch>
        </p:blipFill>
        <p:spPr bwMode="auto">
          <a:xfrm>
            <a:off x="7162800" y="4191000"/>
            <a:ext cx="1438275" cy="2133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85800" y="0"/>
            <a:ext cx="7772400" cy="1219200"/>
          </a:xfrm>
        </p:spPr>
        <p:txBody>
          <a:bodyPr/>
          <a:lstStyle/>
          <a:p>
            <a:pPr algn="ctr"/>
            <a:r>
              <a:rPr lang="en-US" b="1"/>
              <a:t>      </a:t>
            </a:r>
            <a:r>
              <a:rPr lang="en-US" b="1">
                <a:solidFill>
                  <a:srgbClr val="FF0000"/>
                </a:solidFill>
              </a:rPr>
              <a:t>PASTA!!!</a:t>
            </a:r>
          </a:p>
        </p:txBody>
      </p:sp>
      <p:pic>
        <p:nvPicPr>
          <p:cNvPr id="152579" name="Picture 3" descr="MPPH03529I0000[1]"/>
          <p:cNvPicPr>
            <a:picLocks noGrp="1" noChangeAspect="1" noChangeArrowheads="1"/>
          </p:cNvPicPr>
          <p:nvPr>
            <p:ph idx="1"/>
          </p:nvPr>
        </p:nvPicPr>
        <p:blipFill>
          <a:blip r:embed="rId2"/>
          <a:srcRect/>
          <a:stretch>
            <a:fillRect/>
          </a:stretch>
        </p:blipFill>
        <p:spPr>
          <a:xfrm>
            <a:off x="1066800" y="1219200"/>
            <a:ext cx="8077200" cy="5638800"/>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sz="quarter"/>
          </p:nvPr>
        </p:nvSpPr>
        <p:spPr/>
        <p:txBody>
          <a:bodyPr/>
          <a:lstStyle/>
          <a:p>
            <a:r>
              <a:rPr lang="en-US">
                <a:solidFill>
                  <a:srgbClr val="FF0000"/>
                </a:solidFill>
              </a:rPr>
              <a:t>Don’t cut long pasta with a knife –twirl it with your fork.</a:t>
            </a:r>
          </a:p>
        </p:txBody>
      </p:sp>
      <p:pic>
        <p:nvPicPr>
          <p:cNvPr id="153603" name="Picture 3" descr="MCFD00969_0000[1]"/>
          <p:cNvPicPr>
            <a:picLocks noGrp="1" noChangeAspect="1" noChangeArrowheads="1"/>
          </p:cNvPicPr>
          <p:nvPr>
            <p:ph sz="quarter" idx="1"/>
          </p:nvPr>
        </p:nvPicPr>
        <p:blipFill>
          <a:blip r:embed="rId2"/>
          <a:srcRect/>
          <a:stretch>
            <a:fillRect/>
          </a:stretch>
        </p:blipFill>
        <p:spPr>
          <a:xfrm>
            <a:off x="1816100" y="1946275"/>
            <a:ext cx="2517775" cy="1981200"/>
          </a:xfrm>
          <a:noFill/>
          <a:ln/>
        </p:spPr>
      </p:pic>
      <p:pic>
        <p:nvPicPr>
          <p:cNvPr id="153604" name="Picture 4" descr="MCj02157880000[1]"/>
          <p:cNvPicPr>
            <a:picLocks noGrp="1" noChangeAspect="1" noChangeArrowheads="1"/>
          </p:cNvPicPr>
          <p:nvPr>
            <p:ph sz="quarter" idx="2"/>
          </p:nvPr>
        </p:nvPicPr>
        <p:blipFill>
          <a:blip r:embed="rId3"/>
          <a:srcRect/>
          <a:stretch>
            <a:fillRect/>
          </a:stretch>
        </p:blipFill>
        <p:spPr>
          <a:xfrm>
            <a:off x="6113463" y="1946275"/>
            <a:ext cx="1847850" cy="1981200"/>
          </a:xfrm>
          <a:noFill/>
          <a:ln/>
        </p:spPr>
      </p:pic>
      <p:pic>
        <p:nvPicPr>
          <p:cNvPr id="153612" name="Picture 12" descr="pasta_on_fork">
            <a:hlinkClick r:id="rId4"/>
          </p:cNvPr>
          <p:cNvPicPr>
            <a:picLocks noGrp="1" noChangeAspect="1" noChangeArrowheads="1"/>
          </p:cNvPicPr>
          <p:nvPr>
            <p:ph sz="quarter" idx="4"/>
          </p:nvPr>
        </p:nvPicPr>
        <p:blipFill>
          <a:blip r:embed="rId5"/>
          <a:srcRect/>
          <a:stretch>
            <a:fillRect/>
          </a:stretch>
        </p:blipFill>
        <p:spPr>
          <a:xfrm>
            <a:off x="2590800" y="4648200"/>
            <a:ext cx="1600200" cy="1295400"/>
          </a:xfrm>
          <a:ln/>
        </p:spPr>
      </p:pic>
      <p:pic>
        <p:nvPicPr>
          <p:cNvPr id="153616" name="Picture 16" descr="pasta1">
            <a:hlinkClick r:id="rId6"/>
          </p:cNvPr>
          <p:cNvPicPr>
            <a:picLocks noGrp="1" noChangeAspect="1" noChangeArrowheads="1"/>
          </p:cNvPicPr>
          <p:nvPr>
            <p:ph sz="quarter" idx="3"/>
          </p:nvPr>
        </p:nvPicPr>
        <p:blipFill>
          <a:blip r:embed="rId7"/>
          <a:srcRect/>
          <a:stretch>
            <a:fillRect/>
          </a:stretch>
        </p:blipFill>
        <p:spPr>
          <a:xfrm>
            <a:off x="6400800" y="4495800"/>
            <a:ext cx="838200" cy="1495425"/>
          </a:xfrm>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u="sng">
                <a:solidFill>
                  <a:srgbClr val="FF0000"/>
                </a:solidFill>
              </a:rPr>
              <a:t>Types of Pasta</a:t>
            </a:r>
            <a:endParaRPr lang="en-AU" b="1" u="sng">
              <a:solidFill>
                <a:srgbClr val="FF0000"/>
              </a:solidFill>
            </a:endParaRPr>
          </a:p>
        </p:txBody>
      </p:sp>
      <p:sp>
        <p:nvSpPr>
          <p:cNvPr id="4099" name="Rectangle 3"/>
          <p:cNvSpPr>
            <a:spLocks noGrp="1" noChangeArrowheads="1"/>
          </p:cNvSpPr>
          <p:nvPr>
            <p:ph type="body" sz="half" idx="1"/>
          </p:nvPr>
        </p:nvSpPr>
        <p:spPr/>
        <p:txBody>
          <a:bodyPr/>
          <a:lstStyle/>
          <a:p>
            <a:r>
              <a:rPr lang="en-US"/>
              <a:t>Dried</a:t>
            </a:r>
          </a:p>
          <a:p>
            <a:r>
              <a:rPr lang="en-US"/>
              <a:t>Frozen</a:t>
            </a:r>
          </a:p>
          <a:p>
            <a:r>
              <a:rPr lang="en-US"/>
              <a:t>Short</a:t>
            </a:r>
          </a:p>
          <a:p>
            <a:r>
              <a:rPr lang="en-US"/>
              <a:t>Shaped</a:t>
            </a:r>
            <a:endParaRPr lang="en-AU"/>
          </a:p>
        </p:txBody>
      </p:sp>
      <p:sp>
        <p:nvSpPr>
          <p:cNvPr id="4100" name="Rectangle 4"/>
          <p:cNvSpPr>
            <a:spLocks noGrp="1" noChangeArrowheads="1"/>
          </p:cNvSpPr>
          <p:nvPr>
            <p:ph type="body" sz="half" idx="2"/>
          </p:nvPr>
        </p:nvSpPr>
        <p:spPr>
          <a:xfrm>
            <a:off x="4572000" y="1946275"/>
            <a:ext cx="3810000" cy="4114800"/>
          </a:xfrm>
        </p:spPr>
        <p:txBody>
          <a:bodyPr/>
          <a:lstStyle/>
          <a:p>
            <a:r>
              <a:rPr lang="en-US"/>
              <a:t>Fresh</a:t>
            </a:r>
          </a:p>
          <a:p>
            <a:r>
              <a:rPr lang="en-US"/>
              <a:t>Long</a:t>
            </a:r>
          </a:p>
          <a:p>
            <a:r>
              <a:rPr lang="en-US"/>
              <a:t>Sheet</a:t>
            </a:r>
          </a:p>
          <a:p>
            <a:endParaRPr lang="en-AU"/>
          </a:p>
        </p:txBody>
      </p:sp>
      <p:pic>
        <p:nvPicPr>
          <p:cNvPr id="4102" name="Picture 6" descr="stelline7"/>
          <p:cNvPicPr>
            <a:picLocks noChangeAspect="1" noChangeArrowheads="1"/>
          </p:cNvPicPr>
          <p:nvPr/>
        </p:nvPicPr>
        <p:blipFill>
          <a:blip r:embed="rId3"/>
          <a:srcRect l="7600" t="7613" r="16226" b="16257"/>
          <a:stretch>
            <a:fillRect/>
          </a:stretch>
        </p:blipFill>
        <p:spPr bwMode="auto">
          <a:xfrm>
            <a:off x="762000" y="4800600"/>
            <a:ext cx="1416050" cy="1524000"/>
          </a:xfrm>
          <a:prstGeom prst="rect">
            <a:avLst/>
          </a:prstGeom>
          <a:noFill/>
        </p:spPr>
      </p:pic>
      <p:pic>
        <p:nvPicPr>
          <p:cNvPr id="4103" name="Picture 7" descr="Jumbo Shells"/>
          <p:cNvPicPr>
            <a:picLocks noChangeAspect="1" noChangeArrowheads="1"/>
          </p:cNvPicPr>
          <p:nvPr/>
        </p:nvPicPr>
        <p:blipFill>
          <a:blip r:embed="rId4"/>
          <a:srcRect/>
          <a:stretch>
            <a:fillRect/>
          </a:stretch>
        </p:blipFill>
        <p:spPr bwMode="auto">
          <a:xfrm>
            <a:off x="2971800" y="5410200"/>
            <a:ext cx="1143000" cy="868363"/>
          </a:xfrm>
          <a:prstGeom prst="rect">
            <a:avLst/>
          </a:prstGeom>
          <a:noFill/>
        </p:spPr>
      </p:pic>
      <p:pic>
        <p:nvPicPr>
          <p:cNvPr id="4104" name="Picture 8" descr="manicotti"/>
          <p:cNvPicPr>
            <a:picLocks noChangeAspect="1" noChangeArrowheads="1"/>
          </p:cNvPicPr>
          <p:nvPr/>
        </p:nvPicPr>
        <p:blipFill>
          <a:blip r:embed="rId5"/>
          <a:srcRect/>
          <a:stretch>
            <a:fillRect/>
          </a:stretch>
        </p:blipFill>
        <p:spPr bwMode="auto">
          <a:xfrm>
            <a:off x="4572000" y="5181600"/>
            <a:ext cx="1371600" cy="1042988"/>
          </a:xfrm>
          <a:prstGeom prst="rect">
            <a:avLst/>
          </a:prstGeom>
          <a:noFill/>
        </p:spPr>
      </p:pic>
      <p:pic>
        <p:nvPicPr>
          <p:cNvPr id="4106" name="Picture 10" descr="stelline7"/>
          <p:cNvPicPr>
            <a:picLocks noChangeAspect="1" noChangeArrowheads="1"/>
          </p:cNvPicPr>
          <p:nvPr/>
        </p:nvPicPr>
        <p:blipFill>
          <a:blip r:embed="rId3"/>
          <a:srcRect l="7600" t="7613" r="16226" b="16257"/>
          <a:stretch>
            <a:fillRect/>
          </a:stretch>
        </p:blipFill>
        <p:spPr bwMode="auto">
          <a:xfrm>
            <a:off x="6781800" y="4800600"/>
            <a:ext cx="1416050" cy="1524000"/>
          </a:xfrm>
          <a:prstGeom prst="rect">
            <a:avLst/>
          </a:prstGeom>
          <a:noFill/>
        </p:spPr>
      </p:pic>
      <p:pic>
        <p:nvPicPr>
          <p:cNvPr id="4107" name="Picture 11" descr="lasagnesheet"/>
          <p:cNvPicPr>
            <a:picLocks noChangeAspect="1" noChangeArrowheads="1"/>
          </p:cNvPicPr>
          <p:nvPr/>
        </p:nvPicPr>
        <p:blipFill>
          <a:blip r:embed="rId6"/>
          <a:srcRect/>
          <a:stretch>
            <a:fillRect/>
          </a:stretch>
        </p:blipFill>
        <p:spPr bwMode="auto">
          <a:xfrm>
            <a:off x="6324600" y="2133600"/>
            <a:ext cx="2514600" cy="18859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533400" y="228600"/>
            <a:ext cx="7772400" cy="1143000"/>
          </a:xfrm>
        </p:spPr>
        <p:txBody>
          <a:bodyPr/>
          <a:lstStyle/>
          <a:p>
            <a:pPr algn="ctr"/>
            <a:r>
              <a:rPr lang="en-AU"/>
              <a:t>    </a:t>
            </a:r>
            <a:r>
              <a:rPr lang="en-AU" b="1" u="sng">
                <a:solidFill>
                  <a:srgbClr val="FF0000"/>
                </a:solidFill>
              </a:rPr>
              <a:t>Long Pasta</a:t>
            </a:r>
          </a:p>
        </p:txBody>
      </p:sp>
      <p:pic>
        <p:nvPicPr>
          <p:cNvPr id="22532" name="Picture 1028" descr="bavette112"/>
          <p:cNvPicPr>
            <a:picLocks noChangeAspect="1" noChangeArrowheads="1"/>
          </p:cNvPicPr>
          <p:nvPr/>
        </p:nvPicPr>
        <p:blipFill>
          <a:blip r:embed="rId3"/>
          <a:srcRect/>
          <a:stretch>
            <a:fillRect/>
          </a:stretch>
        </p:blipFill>
        <p:spPr bwMode="auto">
          <a:xfrm>
            <a:off x="2225675" y="4191000"/>
            <a:ext cx="1965325" cy="2286000"/>
          </a:xfrm>
          <a:prstGeom prst="rect">
            <a:avLst/>
          </a:prstGeom>
          <a:noFill/>
        </p:spPr>
      </p:pic>
      <p:pic>
        <p:nvPicPr>
          <p:cNvPr id="22534" name="Picture 1030" descr="bucatini106"/>
          <p:cNvPicPr>
            <a:picLocks noChangeAspect="1" noChangeArrowheads="1"/>
          </p:cNvPicPr>
          <p:nvPr/>
        </p:nvPicPr>
        <p:blipFill>
          <a:blip r:embed="rId4"/>
          <a:srcRect/>
          <a:stretch>
            <a:fillRect/>
          </a:stretch>
        </p:blipFill>
        <p:spPr bwMode="auto">
          <a:xfrm>
            <a:off x="4419600" y="4191000"/>
            <a:ext cx="2043113" cy="2286000"/>
          </a:xfrm>
          <a:prstGeom prst="rect">
            <a:avLst/>
          </a:prstGeom>
          <a:noFill/>
        </p:spPr>
      </p:pic>
      <p:pic>
        <p:nvPicPr>
          <p:cNvPr id="22536" name="Picture 1032" descr="spaghetti104"/>
          <p:cNvPicPr>
            <a:picLocks noChangeAspect="1" noChangeArrowheads="1"/>
          </p:cNvPicPr>
          <p:nvPr/>
        </p:nvPicPr>
        <p:blipFill>
          <a:blip r:embed="rId5"/>
          <a:srcRect/>
          <a:stretch>
            <a:fillRect/>
          </a:stretch>
        </p:blipFill>
        <p:spPr bwMode="auto">
          <a:xfrm>
            <a:off x="4495800" y="1447800"/>
            <a:ext cx="1955800" cy="2362200"/>
          </a:xfrm>
          <a:prstGeom prst="rect">
            <a:avLst/>
          </a:prstGeom>
          <a:noFill/>
        </p:spPr>
      </p:pic>
      <p:pic>
        <p:nvPicPr>
          <p:cNvPr id="22537" name="Picture 1033" descr="capellidiangelo87"/>
          <p:cNvPicPr>
            <a:picLocks noChangeAspect="1" noChangeArrowheads="1"/>
          </p:cNvPicPr>
          <p:nvPr/>
        </p:nvPicPr>
        <p:blipFill>
          <a:blip r:embed="rId6"/>
          <a:srcRect/>
          <a:stretch>
            <a:fillRect/>
          </a:stretch>
        </p:blipFill>
        <p:spPr bwMode="auto">
          <a:xfrm>
            <a:off x="6629400" y="4114800"/>
            <a:ext cx="2193925" cy="2362200"/>
          </a:xfrm>
          <a:prstGeom prst="rect">
            <a:avLst/>
          </a:prstGeom>
          <a:noFill/>
        </p:spPr>
      </p:pic>
      <p:pic>
        <p:nvPicPr>
          <p:cNvPr id="22538" name="Picture 1034" descr="Fettuccene"/>
          <p:cNvPicPr>
            <a:picLocks noChangeAspect="1" noChangeArrowheads="1"/>
          </p:cNvPicPr>
          <p:nvPr/>
        </p:nvPicPr>
        <p:blipFill>
          <a:blip r:embed="rId7"/>
          <a:srcRect/>
          <a:stretch>
            <a:fillRect/>
          </a:stretch>
        </p:blipFill>
        <p:spPr bwMode="auto">
          <a:xfrm>
            <a:off x="11113" y="1524000"/>
            <a:ext cx="2122487" cy="2286000"/>
          </a:xfrm>
          <a:prstGeom prst="rect">
            <a:avLst/>
          </a:prstGeom>
          <a:noFill/>
        </p:spPr>
      </p:pic>
      <p:pic>
        <p:nvPicPr>
          <p:cNvPr id="22539" name="Picture 1035" descr="tagliatelleverdi94"/>
          <p:cNvPicPr>
            <a:picLocks noChangeAspect="1" noChangeArrowheads="1"/>
          </p:cNvPicPr>
          <p:nvPr/>
        </p:nvPicPr>
        <p:blipFill>
          <a:blip r:embed="rId8"/>
          <a:srcRect/>
          <a:stretch>
            <a:fillRect/>
          </a:stretch>
        </p:blipFill>
        <p:spPr bwMode="auto">
          <a:xfrm>
            <a:off x="69850" y="4267200"/>
            <a:ext cx="2046288" cy="2209800"/>
          </a:xfrm>
          <a:prstGeom prst="rect">
            <a:avLst/>
          </a:prstGeom>
          <a:noFill/>
        </p:spPr>
      </p:pic>
      <p:pic>
        <p:nvPicPr>
          <p:cNvPr id="22540" name="Picture 1036" descr="tagliatelle"/>
          <p:cNvPicPr>
            <a:picLocks noChangeAspect="1" noChangeArrowheads="1"/>
          </p:cNvPicPr>
          <p:nvPr/>
        </p:nvPicPr>
        <p:blipFill>
          <a:blip r:embed="rId9"/>
          <a:srcRect/>
          <a:stretch>
            <a:fillRect/>
          </a:stretch>
        </p:blipFill>
        <p:spPr bwMode="auto">
          <a:xfrm>
            <a:off x="2201863" y="1524000"/>
            <a:ext cx="2065337" cy="2286000"/>
          </a:xfrm>
          <a:prstGeom prst="rect">
            <a:avLst/>
          </a:prstGeom>
          <a:noFill/>
        </p:spPr>
      </p:pic>
      <p:pic>
        <p:nvPicPr>
          <p:cNvPr id="22541" name="Picture 1037" descr="fidelini"/>
          <p:cNvPicPr>
            <a:picLocks noChangeAspect="1" noChangeArrowheads="1"/>
          </p:cNvPicPr>
          <p:nvPr/>
        </p:nvPicPr>
        <p:blipFill>
          <a:blip r:embed="rId10"/>
          <a:srcRect/>
          <a:stretch>
            <a:fillRect/>
          </a:stretch>
        </p:blipFill>
        <p:spPr bwMode="auto">
          <a:xfrm>
            <a:off x="6640513" y="1447800"/>
            <a:ext cx="2192337" cy="2362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1600" y="609600"/>
            <a:ext cx="7772400" cy="1143000"/>
          </a:xfrm>
        </p:spPr>
        <p:txBody>
          <a:bodyPr/>
          <a:lstStyle/>
          <a:p>
            <a:r>
              <a:rPr lang="en-US" b="1">
                <a:solidFill>
                  <a:srgbClr val="FF0000"/>
                </a:solidFill>
              </a:rPr>
              <a:t>          </a:t>
            </a:r>
            <a:r>
              <a:rPr lang="en-US" b="1" u="sng">
                <a:solidFill>
                  <a:srgbClr val="FF0000"/>
                </a:solidFill>
              </a:rPr>
              <a:t>Short Pasta</a:t>
            </a:r>
            <a:endParaRPr lang="en-AU" b="1" u="sng">
              <a:solidFill>
                <a:srgbClr val="FF0000"/>
              </a:solidFill>
            </a:endParaRPr>
          </a:p>
        </p:txBody>
      </p:sp>
      <p:pic>
        <p:nvPicPr>
          <p:cNvPr id="21509" name="Picture 5" descr="cavatelli69"/>
          <p:cNvPicPr>
            <a:picLocks noChangeAspect="1" noChangeArrowheads="1"/>
          </p:cNvPicPr>
          <p:nvPr/>
        </p:nvPicPr>
        <p:blipFill>
          <a:blip r:embed="rId3"/>
          <a:srcRect/>
          <a:stretch>
            <a:fillRect/>
          </a:stretch>
        </p:blipFill>
        <p:spPr bwMode="auto">
          <a:xfrm>
            <a:off x="2208213" y="1524000"/>
            <a:ext cx="2054225" cy="2209800"/>
          </a:xfrm>
          <a:prstGeom prst="rect">
            <a:avLst/>
          </a:prstGeom>
          <a:noFill/>
        </p:spPr>
      </p:pic>
      <p:pic>
        <p:nvPicPr>
          <p:cNvPr id="21510" name="Picture 6" descr="chifferirigti32"/>
          <p:cNvPicPr>
            <a:picLocks noChangeAspect="1" noChangeArrowheads="1"/>
          </p:cNvPicPr>
          <p:nvPr/>
        </p:nvPicPr>
        <p:blipFill>
          <a:blip r:embed="rId4"/>
          <a:srcRect/>
          <a:stretch>
            <a:fillRect/>
          </a:stretch>
        </p:blipFill>
        <p:spPr bwMode="auto">
          <a:xfrm>
            <a:off x="4578350" y="1600200"/>
            <a:ext cx="1974850" cy="2133600"/>
          </a:xfrm>
          <a:prstGeom prst="rect">
            <a:avLst/>
          </a:prstGeom>
          <a:noFill/>
        </p:spPr>
      </p:pic>
      <p:pic>
        <p:nvPicPr>
          <p:cNvPr id="21512" name="Picture 8" descr="farfalle54"/>
          <p:cNvPicPr>
            <a:picLocks noChangeAspect="1" noChangeArrowheads="1"/>
          </p:cNvPicPr>
          <p:nvPr/>
        </p:nvPicPr>
        <p:blipFill>
          <a:blip r:embed="rId5"/>
          <a:srcRect/>
          <a:stretch>
            <a:fillRect/>
          </a:stretch>
        </p:blipFill>
        <p:spPr bwMode="auto">
          <a:xfrm>
            <a:off x="6842125" y="381000"/>
            <a:ext cx="1768475" cy="1905000"/>
          </a:xfrm>
          <a:prstGeom prst="rect">
            <a:avLst/>
          </a:prstGeom>
          <a:noFill/>
        </p:spPr>
      </p:pic>
      <p:pic>
        <p:nvPicPr>
          <p:cNvPr id="21513" name="Picture 9" descr="fusilli160"/>
          <p:cNvPicPr>
            <a:picLocks noChangeAspect="1" noChangeArrowheads="1"/>
          </p:cNvPicPr>
          <p:nvPr/>
        </p:nvPicPr>
        <p:blipFill>
          <a:blip r:embed="rId6"/>
          <a:srcRect/>
          <a:stretch>
            <a:fillRect/>
          </a:stretch>
        </p:blipFill>
        <p:spPr bwMode="auto">
          <a:xfrm>
            <a:off x="381000" y="2743200"/>
            <a:ext cx="1697038" cy="1828800"/>
          </a:xfrm>
          <a:prstGeom prst="rect">
            <a:avLst/>
          </a:prstGeom>
          <a:noFill/>
        </p:spPr>
      </p:pic>
      <p:pic>
        <p:nvPicPr>
          <p:cNvPr id="21514" name="Picture 10" descr="pennerigate44"/>
          <p:cNvPicPr>
            <a:picLocks noChangeAspect="1" noChangeArrowheads="1"/>
          </p:cNvPicPr>
          <p:nvPr/>
        </p:nvPicPr>
        <p:blipFill>
          <a:blip r:embed="rId7"/>
          <a:srcRect/>
          <a:stretch>
            <a:fillRect/>
          </a:stretch>
        </p:blipFill>
        <p:spPr bwMode="auto">
          <a:xfrm>
            <a:off x="2209800" y="3810000"/>
            <a:ext cx="2124075" cy="2286000"/>
          </a:xfrm>
          <a:prstGeom prst="rect">
            <a:avLst/>
          </a:prstGeom>
          <a:noFill/>
        </p:spPr>
      </p:pic>
      <p:pic>
        <p:nvPicPr>
          <p:cNvPr id="21515" name="Picture 11" descr="gnocchettisardi65"/>
          <p:cNvPicPr>
            <a:picLocks noChangeAspect="1" noChangeArrowheads="1"/>
          </p:cNvPicPr>
          <p:nvPr/>
        </p:nvPicPr>
        <p:blipFill>
          <a:blip r:embed="rId8"/>
          <a:srcRect/>
          <a:stretch>
            <a:fillRect/>
          </a:stretch>
        </p:blipFill>
        <p:spPr bwMode="auto">
          <a:xfrm>
            <a:off x="4578350" y="3886200"/>
            <a:ext cx="2051050" cy="2209800"/>
          </a:xfrm>
          <a:prstGeom prst="rect">
            <a:avLst/>
          </a:prstGeom>
          <a:noFill/>
        </p:spPr>
      </p:pic>
      <p:pic>
        <p:nvPicPr>
          <p:cNvPr id="21516" name="Picture 12" descr="crestedigallo58"/>
          <p:cNvPicPr>
            <a:picLocks noChangeAspect="1" noChangeArrowheads="1"/>
          </p:cNvPicPr>
          <p:nvPr/>
        </p:nvPicPr>
        <p:blipFill>
          <a:blip r:embed="rId9"/>
          <a:srcRect/>
          <a:stretch>
            <a:fillRect/>
          </a:stretch>
        </p:blipFill>
        <p:spPr bwMode="auto">
          <a:xfrm>
            <a:off x="6842125" y="2743200"/>
            <a:ext cx="1768475" cy="1905000"/>
          </a:xfrm>
          <a:prstGeom prst="rect">
            <a:avLst/>
          </a:prstGeom>
          <a:noFill/>
        </p:spPr>
      </p:pic>
      <p:pic>
        <p:nvPicPr>
          <p:cNvPr id="21518" name="Picture 14" descr="amorini62"/>
          <p:cNvPicPr>
            <a:picLocks noChangeAspect="1" noChangeArrowheads="1"/>
          </p:cNvPicPr>
          <p:nvPr/>
        </p:nvPicPr>
        <p:blipFill>
          <a:blip r:embed="rId10"/>
          <a:srcRect/>
          <a:stretch>
            <a:fillRect/>
          </a:stretch>
        </p:blipFill>
        <p:spPr bwMode="auto">
          <a:xfrm>
            <a:off x="304800" y="381000"/>
            <a:ext cx="1771650" cy="1905000"/>
          </a:xfrm>
          <a:prstGeom prst="rect">
            <a:avLst/>
          </a:prstGeom>
          <a:noFill/>
        </p:spPr>
      </p:pic>
      <p:pic>
        <p:nvPicPr>
          <p:cNvPr id="21519" name="Picture 15" descr="conchiglierigate37"/>
          <p:cNvPicPr>
            <a:picLocks noChangeAspect="1" noChangeArrowheads="1"/>
          </p:cNvPicPr>
          <p:nvPr/>
        </p:nvPicPr>
        <p:blipFill>
          <a:blip r:embed="rId11"/>
          <a:srcRect/>
          <a:stretch>
            <a:fillRect/>
          </a:stretch>
        </p:blipFill>
        <p:spPr bwMode="auto">
          <a:xfrm>
            <a:off x="381000" y="4724400"/>
            <a:ext cx="1698625" cy="1828800"/>
          </a:xfrm>
          <a:prstGeom prst="rect">
            <a:avLst/>
          </a:prstGeom>
          <a:noFill/>
        </p:spPr>
      </p:pic>
      <p:pic>
        <p:nvPicPr>
          <p:cNvPr id="21520" name="Picture 16" descr="manicherigate63"/>
          <p:cNvPicPr>
            <a:picLocks noChangeAspect="1" noChangeArrowheads="1"/>
          </p:cNvPicPr>
          <p:nvPr/>
        </p:nvPicPr>
        <p:blipFill>
          <a:blip r:embed="rId12"/>
          <a:srcRect/>
          <a:stretch>
            <a:fillRect/>
          </a:stretch>
        </p:blipFill>
        <p:spPr bwMode="auto">
          <a:xfrm>
            <a:off x="6827838" y="4724400"/>
            <a:ext cx="1858962" cy="200183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0"/>
          <p:cNvSpPr>
            <a:spLocks noGrp="1" noChangeArrowheads="1"/>
          </p:cNvSpPr>
          <p:nvPr>
            <p:ph type="title"/>
          </p:nvPr>
        </p:nvSpPr>
        <p:spPr/>
        <p:txBody>
          <a:bodyPr/>
          <a:lstStyle/>
          <a:p>
            <a:pPr algn="ctr"/>
            <a:r>
              <a:rPr lang="en-US" b="1" u="sng">
                <a:solidFill>
                  <a:srgbClr val="FF0000"/>
                </a:solidFill>
              </a:rPr>
              <a:t>Pasta used in Soups</a:t>
            </a:r>
            <a:endParaRPr lang="en-AU" b="1" u="sng">
              <a:solidFill>
                <a:srgbClr val="FF0000"/>
              </a:solidFill>
            </a:endParaRPr>
          </a:p>
        </p:txBody>
      </p:sp>
      <p:pic>
        <p:nvPicPr>
          <p:cNvPr id="26627" name="Picture 2051" descr="alfabeto10"/>
          <p:cNvPicPr>
            <a:picLocks noChangeAspect="1" noChangeArrowheads="1"/>
          </p:cNvPicPr>
          <p:nvPr/>
        </p:nvPicPr>
        <p:blipFill>
          <a:blip r:embed="rId3"/>
          <a:srcRect/>
          <a:stretch>
            <a:fillRect/>
          </a:stretch>
        </p:blipFill>
        <p:spPr bwMode="auto">
          <a:xfrm>
            <a:off x="541338" y="1503363"/>
            <a:ext cx="2354262" cy="2535237"/>
          </a:xfrm>
          <a:prstGeom prst="rect">
            <a:avLst/>
          </a:prstGeom>
          <a:noFill/>
        </p:spPr>
      </p:pic>
      <p:pic>
        <p:nvPicPr>
          <p:cNvPr id="26628" name="Picture 2052" descr="anellini9"/>
          <p:cNvPicPr>
            <a:picLocks noChangeAspect="1" noChangeArrowheads="1"/>
          </p:cNvPicPr>
          <p:nvPr/>
        </p:nvPicPr>
        <p:blipFill>
          <a:blip r:embed="rId4"/>
          <a:srcRect/>
          <a:stretch>
            <a:fillRect/>
          </a:stretch>
        </p:blipFill>
        <p:spPr bwMode="auto">
          <a:xfrm>
            <a:off x="3284538" y="1503363"/>
            <a:ext cx="2354262" cy="2535237"/>
          </a:xfrm>
          <a:prstGeom prst="rect">
            <a:avLst/>
          </a:prstGeom>
          <a:noFill/>
        </p:spPr>
      </p:pic>
      <p:pic>
        <p:nvPicPr>
          <p:cNvPr id="26629" name="Picture 2053" descr="riso4"/>
          <p:cNvPicPr>
            <a:picLocks noChangeAspect="1" noChangeArrowheads="1"/>
          </p:cNvPicPr>
          <p:nvPr/>
        </p:nvPicPr>
        <p:blipFill>
          <a:blip r:embed="rId5"/>
          <a:srcRect/>
          <a:stretch>
            <a:fillRect/>
          </a:stretch>
        </p:blipFill>
        <p:spPr bwMode="auto">
          <a:xfrm>
            <a:off x="5951538" y="1503363"/>
            <a:ext cx="2354262" cy="2535237"/>
          </a:xfrm>
          <a:prstGeom prst="rect">
            <a:avLst/>
          </a:prstGeom>
          <a:noFill/>
        </p:spPr>
      </p:pic>
      <p:pic>
        <p:nvPicPr>
          <p:cNvPr id="26630" name="Picture 2054" descr="semidimelone6"/>
          <p:cNvPicPr>
            <a:picLocks noChangeAspect="1" noChangeArrowheads="1"/>
          </p:cNvPicPr>
          <p:nvPr/>
        </p:nvPicPr>
        <p:blipFill>
          <a:blip r:embed="rId6"/>
          <a:srcRect/>
          <a:stretch>
            <a:fillRect/>
          </a:stretch>
        </p:blipFill>
        <p:spPr bwMode="auto">
          <a:xfrm>
            <a:off x="612775" y="4170363"/>
            <a:ext cx="2282825" cy="2459037"/>
          </a:xfrm>
          <a:prstGeom prst="rect">
            <a:avLst/>
          </a:prstGeom>
          <a:noFill/>
        </p:spPr>
      </p:pic>
      <p:pic>
        <p:nvPicPr>
          <p:cNvPr id="26631" name="Picture 2055" descr="vermicelli"/>
          <p:cNvPicPr>
            <a:picLocks noChangeAspect="1" noChangeArrowheads="1"/>
          </p:cNvPicPr>
          <p:nvPr/>
        </p:nvPicPr>
        <p:blipFill>
          <a:blip r:embed="rId7"/>
          <a:srcRect/>
          <a:stretch>
            <a:fillRect/>
          </a:stretch>
        </p:blipFill>
        <p:spPr bwMode="auto">
          <a:xfrm>
            <a:off x="3221038" y="4191000"/>
            <a:ext cx="2265362" cy="2438400"/>
          </a:xfrm>
          <a:prstGeom prst="rect">
            <a:avLst/>
          </a:prstGeom>
          <a:noFill/>
        </p:spPr>
      </p:pic>
      <p:pic>
        <p:nvPicPr>
          <p:cNvPr id="26632" name="Picture 2056" descr="stelline7"/>
          <p:cNvPicPr>
            <a:picLocks noChangeAspect="1" noChangeArrowheads="1"/>
          </p:cNvPicPr>
          <p:nvPr/>
        </p:nvPicPr>
        <p:blipFill>
          <a:blip r:embed="rId8"/>
          <a:srcRect/>
          <a:stretch>
            <a:fillRect/>
          </a:stretch>
        </p:blipFill>
        <p:spPr bwMode="auto">
          <a:xfrm>
            <a:off x="6027738" y="4094163"/>
            <a:ext cx="2354262" cy="253523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1029" descr="eggrav2"/>
          <p:cNvPicPr>
            <a:picLocks noChangeAspect="1" noChangeArrowheads="1"/>
          </p:cNvPicPr>
          <p:nvPr/>
        </p:nvPicPr>
        <p:blipFill>
          <a:blip r:embed="rId3"/>
          <a:srcRect/>
          <a:stretch>
            <a:fillRect/>
          </a:stretch>
        </p:blipFill>
        <p:spPr bwMode="auto">
          <a:xfrm>
            <a:off x="4724400" y="1371600"/>
            <a:ext cx="2590800" cy="1943100"/>
          </a:xfrm>
          <a:prstGeom prst="rect">
            <a:avLst/>
          </a:prstGeom>
          <a:noFill/>
        </p:spPr>
      </p:pic>
      <p:pic>
        <p:nvPicPr>
          <p:cNvPr id="33798" name="Picture 1030" descr="roundravioli"/>
          <p:cNvPicPr>
            <a:picLocks noChangeAspect="1" noChangeArrowheads="1"/>
          </p:cNvPicPr>
          <p:nvPr/>
        </p:nvPicPr>
        <p:blipFill>
          <a:blip r:embed="rId4"/>
          <a:srcRect/>
          <a:stretch>
            <a:fillRect/>
          </a:stretch>
        </p:blipFill>
        <p:spPr bwMode="auto">
          <a:xfrm>
            <a:off x="1676400" y="1295400"/>
            <a:ext cx="2667000" cy="2000250"/>
          </a:xfrm>
          <a:prstGeom prst="rect">
            <a:avLst/>
          </a:prstGeom>
          <a:noFill/>
        </p:spPr>
      </p:pic>
      <p:pic>
        <p:nvPicPr>
          <p:cNvPr id="33799" name="Picture 1031" descr="tortellini"/>
          <p:cNvPicPr>
            <a:picLocks noChangeAspect="1" noChangeArrowheads="1"/>
          </p:cNvPicPr>
          <p:nvPr/>
        </p:nvPicPr>
        <p:blipFill>
          <a:blip r:embed="rId5"/>
          <a:srcRect/>
          <a:stretch>
            <a:fillRect/>
          </a:stretch>
        </p:blipFill>
        <p:spPr bwMode="auto">
          <a:xfrm>
            <a:off x="5715000" y="3962400"/>
            <a:ext cx="2590800" cy="1943100"/>
          </a:xfrm>
          <a:prstGeom prst="rect">
            <a:avLst/>
          </a:prstGeom>
          <a:noFill/>
        </p:spPr>
      </p:pic>
      <p:sp>
        <p:nvSpPr>
          <p:cNvPr id="33801" name="Rectangle 1033"/>
          <p:cNvSpPr>
            <a:spLocks noChangeArrowheads="1"/>
          </p:cNvSpPr>
          <p:nvPr/>
        </p:nvSpPr>
        <p:spPr bwMode="auto">
          <a:xfrm>
            <a:off x="762000" y="304800"/>
            <a:ext cx="7772400" cy="1143000"/>
          </a:xfrm>
          <a:prstGeom prst="rect">
            <a:avLst/>
          </a:prstGeom>
          <a:noFill/>
          <a:ln w="9525">
            <a:noFill/>
            <a:miter lim="800000"/>
            <a:headEnd/>
            <a:tailEnd/>
          </a:ln>
          <a:effectLst/>
        </p:spPr>
        <p:txBody>
          <a:bodyPr anchor="ctr"/>
          <a:lstStyle/>
          <a:p>
            <a:pPr algn="ctr" eaLnBrk="0" hangingPunct="0"/>
            <a:r>
              <a:rPr lang="en-NZ" sz="4400" b="1" u="sng">
                <a:solidFill>
                  <a:srgbClr val="FF0000"/>
                </a:solidFill>
              </a:rPr>
              <a:t>Shaped Pasta</a:t>
            </a:r>
            <a:endParaRPr lang="en-AU" sz="4400" b="1" u="sng">
              <a:solidFill>
                <a:srgbClr val="FF0000"/>
              </a:solidFill>
            </a:endParaRPr>
          </a:p>
        </p:txBody>
      </p:sp>
      <p:sp>
        <p:nvSpPr>
          <p:cNvPr id="33803" name="Text Box 1035"/>
          <p:cNvSpPr txBox="1">
            <a:spLocks noChangeArrowheads="1"/>
          </p:cNvSpPr>
          <p:nvPr/>
        </p:nvSpPr>
        <p:spPr bwMode="auto">
          <a:xfrm>
            <a:off x="4038600" y="3429000"/>
            <a:ext cx="1905000" cy="457200"/>
          </a:xfrm>
          <a:prstGeom prst="rect">
            <a:avLst/>
          </a:prstGeom>
          <a:noFill/>
          <a:ln w="9525">
            <a:noFill/>
            <a:miter lim="800000"/>
            <a:headEnd/>
            <a:tailEnd/>
          </a:ln>
          <a:effectLst/>
        </p:spPr>
        <p:txBody>
          <a:bodyPr>
            <a:spAutoFit/>
          </a:bodyPr>
          <a:lstStyle/>
          <a:p>
            <a:pPr eaLnBrk="0" hangingPunct="0">
              <a:spcBef>
                <a:spcPct val="50000"/>
              </a:spcBef>
            </a:pPr>
            <a:r>
              <a:rPr lang="en-NZ"/>
              <a:t>Ravioli</a:t>
            </a:r>
            <a:endParaRPr lang="en-AU"/>
          </a:p>
        </p:txBody>
      </p:sp>
      <p:sp>
        <p:nvSpPr>
          <p:cNvPr id="33805" name="Text Box 1037"/>
          <p:cNvSpPr txBox="1">
            <a:spLocks noChangeArrowheads="1"/>
          </p:cNvSpPr>
          <p:nvPr/>
        </p:nvSpPr>
        <p:spPr bwMode="auto">
          <a:xfrm>
            <a:off x="6248400" y="5867400"/>
            <a:ext cx="2895600" cy="457200"/>
          </a:xfrm>
          <a:prstGeom prst="rect">
            <a:avLst/>
          </a:prstGeom>
          <a:noFill/>
          <a:ln w="9525">
            <a:noFill/>
            <a:miter lim="800000"/>
            <a:headEnd/>
            <a:tailEnd/>
          </a:ln>
          <a:effectLst/>
        </p:spPr>
        <p:txBody>
          <a:bodyPr>
            <a:spAutoFit/>
          </a:bodyPr>
          <a:lstStyle/>
          <a:p>
            <a:pPr eaLnBrk="0" hangingPunct="0">
              <a:spcBef>
                <a:spcPct val="50000"/>
              </a:spcBef>
            </a:pPr>
            <a:r>
              <a:rPr lang="en-NZ"/>
              <a:t>Tortellini</a:t>
            </a:r>
            <a:endParaRPr lang="en-AU"/>
          </a:p>
        </p:txBody>
      </p:sp>
      <p:grpSp>
        <p:nvGrpSpPr>
          <p:cNvPr id="33812" name="Group 1044"/>
          <p:cNvGrpSpPr>
            <a:grpSpLocks/>
          </p:cNvGrpSpPr>
          <p:nvPr/>
        </p:nvGrpSpPr>
        <p:grpSpPr bwMode="auto">
          <a:xfrm>
            <a:off x="1066800" y="3810000"/>
            <a:ext cx="2743200" cy="2362200"/>
            <a:chOff x="528" y="2688"/>
            <a:chExt cx="1728" cy="1488"/>
          </a:xfrm>
        </p:grpSpPr>
        <p:pic>
          <p:nvPicPr>
            <p:cNvPr id="33811" name="Picture 1043" descr="Canelloni"/>
            <p:cNvPicPr>
              <a:picLocks noChangeAspect="1" noChangeArrowheads="1"/>
            </p:cNvPicPr>
            <p:nvPr/>
          </p:nvPicPr>
          <p:blipFill>
            <a:blip r:embed="rId6"/>
            <a:srcRect/>
            <a:stretch>
              <a:fillRect/>
            </a:stretch>
          </p:blipFill>
          <p:spPr bwMode="auto">
            <a:xfrm>
              <a:off x="576" y="2688"/>
              <a:ext cx="1680" cy="1338"/>
            </a:xfrm>
            <a:prstGeom prst="rect">
              <a:avLst/>
            </a:prstGeom>
            <a:noFill/>
          </p:spPr>
        </p:pic>
        <p:sp>
          <p:nvSpPr>
            <p:cNvPr id="33809" name="Text Box 1041"/>
            <p:cNvSpPr txBox="1">
              <a:spLocks noChangeArrowheads="1"/>
            </p:cNvSpPr>
            <p:nvPr/>
          </p:nvSpPr>
          <p:spPr bwMode="auto">
            <a:xfrm>
              <a:off x="528" y="3792"/>
              <a:ext cx="960" cy="384"/>
            </a:xfrm>
            <a:prstGeom prst="rect">
              <a:avLst/>
            </a:prstGeom>
            <a:solidFill>
              <a:schemeClr val="bg1"/>
            </a:solidFill>
            <a:ln>
              <a:noFill/>
            </a:ln>
            <a:effectLst/>
          </p:spPr>
          <p:txBody>
            <a:bodyPr anchor="ctr"/>
            <a:lstStyle/>
            <a:p>
              <a:pPr>
                <a:spcBef>
                  <a:spcPct val="50000"/>
                </a:spcBef>
              </a:pPr>
              <a:r>
                <a:rPr lang="en-NZ"/>
                <a:t>Canelloni</a:t>
              </a:r>
              <a:endParaRPr lang="en-A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803"/>
                                        </p:tgtEl>
                                        <p:attrNameLst>
                                          <p:attrName>style.visibility</p:attrName>
                                        </p:attrNameLst>
                                      </p:cBhvr>
                                      <p:to>
                                        <p:strVal val="visible"/>
                                      </p:to>
                                    </p:set>
                                    <p:anim calcmode="lin" valueType="num">
                                      <p:cBhvr>
                                        <p:cTn id="7" dur="500" fill="hold"/>
                                        <p:tgtEl>
                                          <p:spTgt spid="33803"/>
                                        </p:tgtEl>
                                        <p:attrNameLst>
                                          <p:attrName>ppt_w</p:attrName>
                                        </p:attrNameLst>
                                      </p:cBhvr>
                                      <p:tavLst>
                                        <p:tav tm="0">
                                          <p:val>
                                            <p:fltVal val="0"/>
                                          </p:val>
                                        </p:tav>
                                        <p:tav tm="100000">
                                          <p:val>
                                            <p:strVal val="#ppt_w"/>
                                          </p:val>
                                        </p:tav>
                                      </p:tavLst>
                                    </p:anim>
                                    <p:anim calcmode="lin" valueType="num">
                                      <p:cBhvr>
                                        <p:cTn id="8" dur="500" fill="hold"/>
                                        <p:tgtEl>
                                          <p:spTgt spid="3380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805"/>
                                        </p:tgtEl>
                                        <p:attrNameLst>
                                          <p:attrName>style.visibility</p:attrName>
                                        </p:attrNameLst>
                                      </p:cBhvr>
                                      <p:to>
                                        <p:strVal val="visible"/>
                                      </p:to>
                                    </p:set>
                                    <p:anim calcmode="lin" valueType="num">
                                      <p:cBhvr>
                                        <p:cTn id="13" dur="500" fill="hold"/>
                                        <p:tgtEl>
                                          <p:spTgt spid="33805"/>
                                        </p:tgtEl>
                                        <p:attrNameLst>
                                          <p:attrName>ppt_w</p:attrName>
                                        </p:attrNameLst>
                                      </p:cBhvr>
                                      <p:tavLst>
                                        <p:tav tm="0">
                                          <p:val>
                                            <p:fltVal val="0"/>
                                          </p:val>
                                        </p:tav>
                                        <p:tav tm="100000">
                                          <p:val>
                                            <p:strVal val="#ppt_w"/>
                                          </p:val>
                                        </p:tav>
                                      </p:tavLst>
                                    </p:anim>
                                    <p:anim calcmode="lin" valueType="num">
                                      <p:cBhvr>
                                        <p:cTn id="14" dur="500" fill="hold"/>
                                        <p:tgtEl>
                                          <p:spTgt spid="3380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3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autoUpdateAnimBg="0"/>
      <p:bldP spid="3380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u="sng">
                <a:solidFill>
                  <a:srgbClr val="FF0000"/>
                </a:solidFill>
              </a:rPr>
              <a:t>Uses of Pasta</a:t>
            </a:r>
            <a:endParaRPr lang="en-AU" b="1" u="sng">
              <a:solidFill>
                <a:srgbClr val="FF0000"/>
              </a:solidFill>
            </a:endParaRPr>
          </a:p>
        </p:txBody>
      </p:sp>
      <p:sp>
        <p:nvSpPr>
          <p:cNvPr id="5123" name="Rectangle 3"/>
          <p:cNvSpPr>
            <a:spLocks noGrp="1" noChangeArrowheads="1"/>
          </p:cNvSpPr>
          <p:nvPr>
            <p:ph type="body" idx="1"/>
          </p:nvPr>
        </p:nvSpPr>
        <p:spPr/>
        <p:txBody>
          <a:bodyPr/>
          <a:lstStyle/>
          <a:p>
            <a:pPr>
              <a:lnSpc>
                <a:spcPct val="90000"/>
              </a:lnSpc>
            </a:pPr>
            <a:r>
              <a:rPr lang="en-US" sz="2800" b="1" u="sng">
                <a:solidFill>
                  <a:srgbClr val="FFFF00"/>
                </a:solidFill>
              </a:rPr>
              <a:t>Mainstream cooking</a:t>
            </a:r>
          </a:p>
          <a:p>
            <a:pPr lvl="1">
              <a:lnSpc>
                <a:spcPct val="90000"/>
              </a:lnSpc>
            </a:pPr>
            <a:r>
              <a:rPr lang="en-US" sz="2800"/>
              <a:t>Complement to main dish</a:t>
            </a:r>
          </a:p>
          <a:p>
            <a:pPr lvl="1">
              <a:lnSpc>
                <a:spcPct val="90000"/>
              </a:lnSpc>
            </a:pPr>
            <a:r>
              <a:rPr lang="en-US" sz="2800"/>
              <a:t>Alternative to potato</a:t>
            </a:r>
          </a:p>
          <a:p>
            <a:pPr lvl="1">
              <a:lnSpc>
                <a:spcPct val="90000"/>
              </a:lnSpc>
            </a:pPr>
            <a:r>
              <a:rPr lang="en-US" sz="2800"/>
              <a:t>Quick and easy to cook; can be stored easily</a:t>
            </a:r>
          </a:p>
          <a:p>
            <a:pPr>
              <a:lnSpc>
                <a:spcPct val="90000"/>
              </a:lnSpc>
            </a:pPr>
            <a:r>
              <a:rPr lang="en-US" sz="2800" b="1" u="sng">
                <a:solidFill>
                  <a:srgbClr val="FFFF00"/>
                </a:solidFill>
              </a:rPr>
              <a:t>Vegetarian Cooking</a:t>
            </a:r>
          </a:p>
          <a:p>
            <a:pPr lvl="1">
              <a:lnSpc>
                <a:spcPct val="90000"/>
              </a:lnSpc>
            </a:pPr>
            <a:r>
              <a:rPr lang="en-US" sz="2800"/>
              <a:t>Blends well with vegetables and sauce</a:t>
            </a:r>
          </a:p>
          <a:p>
            <a:pPr lvl="1">
              <a:lnSpc>
                <a:spcPct val="90000"/>
              </a:lnSpc>
            </a:pPr>
            <a:r>
              <a:rPr lang="en-US" sz="2800"/>
              <a:t>Can be served plain</a:t>
            </a:r>
          </a:p>
          <a:p>
            <a:pPr>
              <a:lnSpc>
                <a:spcPct val="90000"/>
              </a:lnSpc>
            </a:pPr>
            <a:r>
              <a:rPr lang="en-US" sz="2800" b="1" u="sng">
                <a:solidFill>
                  <a:srgbClr val="FFFF00"/>
                </a:solidFill>
              </a:rPr>
              <a:t>Cooking for people with special food needs</a:t>
            </a:r>
          </a:p>
          <a:p>
            <a:pPr lvl="1">
              <a:lnSpc>
                <a:spcPct val="90000"/>
              </a:lnSpc>
            </a:pPr>
            <a:r>
              <a:rPr lang="en-US" sz="2800"/>
              <a:t>Very adaptable products</a:t>
            </a:r>
          </a:p>
          <a:p>
            <a:pPr lvl="1">
              <a:lnSpc>
                <a:spcPct val="90000"/>
              </a:lnSpc>
            </a:pPr>
            <a:r>
              <a:rPr lang="en-US" sz="2800"/>
              <a:t>Can be served plain</a:t>
            </a:r>
          </a:p>
          <a:p>
            <a:pPr lvl="1">
              <a:lnSpc>
                <a:spcPct val="90000"/>
              </a:lnSpc>
            </a:pPr>
            <a:endParaRPr lang="en-AU" sz="2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1067</TotalTime>
  <Words>645</Words>
  <Application>Microsoft Office PowerPoint</Application>
  <PresentationFormat>On-screen Show (4:3)</PresentationFormat>
  <Paragraphs>104</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Azure</vt:lpstr>
      <vt:lpstr>PowerPoint Presentation</vt:lpstr>
      <vt:lpstr>      PASTA!!!</vt:lpstr>
      <vt:lpstr>Don’t cut long pasta with a knife –twirl it with your fork.</vt:lpstr>
      <vt:lpstr>Types of Pasta</vt:lpstr>
      <vt:lpstr>    Long Pasta</vt:lpstr>
      <vt:lpstr>          Short Pasta</vt:lpstr>
      <vt:lpstr>Pasta used in Soups</vt:lpstr>
      <vt:lpstr>PowerPoint Presentation</vt:lpstr>
      <vt:lpstr>Uses of Pasta</vt:lpstr>
      <vt:lpstr>When is Pasta Served?</vt:lpstr>
      <vt:lpstr>Production of Fresh Pasta</vt:lpstr>
      <vt:lpstr>       Methods of Cooking Pasta:</vt:lpstr>
      <vt:lpstr>Pasta Sauces:</vt:lpstr>
      <vt:lpstr>Fettuccine Alfredo</vt:lpstr>
      <vt:lpstr>Ravioli</vt:lpstr>
      <vt:lpstr>Manicotti</vt:lpstr>
      <vt:lpstr>Garlic Bread</vt:lpstr>
    </vt:vector>
  </TitlesOfParts>
  <Company>TWP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Rice and Pasta</dc:title>
  <dc:creator>TWP_user</dc:creator>
  <cp:lastModifiedBy>Laura Schiers</cp:lastModifiedBy>
  <cp:revision>78</cp:revision>
  <dcterms:created xsi:type="dcterms:W3CDTF">2002-02-08T00:28:50Z</dcterms:created>
  <dcterms:modified xsi:type="dcterms:W3CDTF">2013-08-23T00:12:35Z</dcterms:modified>
</cp:coreProperties>
</file>