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7" r:id="rId4"/>
    <p:sldId id="258" r:id="rId5"/>
    <p:sldId id="259" r:id="rId6"/>
    <p:sldId id="266" r:id="rId7"/>
    <p:sldId id="264" r:id="rId8"/>
    <p:sldId id="260" r:id="rId9"/>
    <p:sldId id="261" r:id="rId10"/>
    <p:sldId id="262" r:id="rId11"/>
    <p:sldId id="263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92600-D3C0-AD41-9DAC-48831EAE7B8C}" type="datetimeFigureOut">
              <a:rPr lang="en-US" smtClean="0"/>
              <a:t>8/21/14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ED902-18E8-BF46-9EE1-899D65344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9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microwaves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D902-18E8-BF46-9EE1-899D653444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Safe cooking containers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D902-18E8-BF46-9EE1-899D653444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10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72EA4D7-460B-354A-979E-9F72C6F6B21A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72EA4D7-460B-354A-979E-9F72C6F6B21A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Microwave times: cooking, standing,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D902-18E8-BF46-9EE1-899D653444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92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D902-18E8-BF46-9EE1-899D653444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77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not brown foods</a:t>
            </a:r>
            <a:r>
              <a:rPr lang="en-US" baseline="0" dirty="0" smtClean="0"/>
              <a:t> or give a crisp crust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D902-18E8-BF46-9EE1-899D653444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46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burns and splattering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D902-18E8-BF46-9EE1-899D653444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4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B3DE-1158-F747-B918-FC523C55CA0F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0A79-4249-F844-A906-236F7033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9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B3DE-1158-F747-B918-FC523C55CA0F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0A79-4249-F844-A906-236F7033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B3DE-1158-F747-B918-FC523C55CA0F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0A79-4249-F844-A906-236F7033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8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B3DE-1158-F747-B918-FC523C55CA0F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0A79-4249-F844-A906-236F7033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9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B3DE-1158-F747-B918-FC523C55CA0F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0A79-4249-F844-A906-236F7033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5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B3DE-1158-F747-B918-FC523C55CA0F}" type="datetimeFigureOut">
              <a:rPr lang="en-US" smtClean="0"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0A79-4249-F844-A906-236F7033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8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B3DE-1158-F747-B918-FC523C55CA0F}" type="datetimeFigureOut">
              <a:rPr lang="en-US" smtClean="0"/>
              <a:t>8/21/14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0A79-4249-F844-A906-236F7033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3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B3DE-1158-F747-B918-FC523C55CA0F}" type="datetimeFigureOut">
              <a:rPr lang="en-US" smtClean="0"/>
              <a:t>8/21/14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0A79-4249-F844-A906-236F7033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0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B3DE-1158-F747-B918-FC523C55CA0F}" type="datetimeFigureOut">
              <a:rPr lang="en-US" smtClean="0"/>
              <a:t>8/21/14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0A79-4249-F844-A906-236F7033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B3DE-1158-F747-B918-FC523C55CA0F}" type="datetimeFigureOut">
              <a:rPr lang="en-US" smtClean="0"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0A79-4249-F844-A906-236F7033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0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B3DE-1158-F747-B918-FC523C55CA0F}" type="datetimeFigureOut">
              <a:rPr lang="en-US" smtClean="0"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0A79-4249-F844-A906-236F7033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2B3DE-1158-F747-B918-FC523C55CA0F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20A79-4249-F844-A906-236F7033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8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1146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Microwaves</a:t>
            </a:r>
            <a:endParaRPr lang="en-US" sz="6600" dirty="0">
              <a:solidFill>
                <a:schemeClr val="tx2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youandme micro gi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88" y="3271015"/>
            <a:ext cx="4213141" cy="2367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4246"/>
            <a:ext cx="4429507" cy="29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6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2193" y="226347"/>
            <a:ext cx="6663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Cooking foods evenly in a microwave</a:t>
            </a:r>
            <a:endParaRPr lang="en-US" sz="4000" dirty="0">
              <a:solidFill>
                <a:srgbClr val="1F497D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615" y="2401792"/>
            <a:ext cx="15213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1. Stir</a:t>
            </a:r>
            <a:endParaRPr lang="en-US" sz="2600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5574" y="2401792"/>
            <a:ext cx="19599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2. Rotate</a:t>
            </a:r>
            <a:endParaRPr lang="en-US" sz="2600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8" y="3822748"/>
            <a:ext cx="2457401" cy="2457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972" y="3590620"/>
            <a:ext cx="28575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55883" y="2401792"/>
            <a:ext cx="19599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3. Cover </a:t>
            </a:r>
            <a:endParaRPr lang="en-US" sz="2600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743" y="3590620"/>
            <a:ext cx="2669128" cy="2625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88" y="3975148"/>
            <a:ext cx="2457401" cy="24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4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op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79" y="3231732"/>
            <a:ext cx="3701643" cy="2082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48" y="2946764"/>
            <a:ext cx="4581137" cy="3115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879" y="135947"/>
            <a:ext cx="5243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/>
                </a:solidFill>
                <a:latin typeface="American Typewriter"/>
                <a:cs typeface="American Typewriter"/>
              </a:rPr>
              <a:t>Covering foods…</a:t>
            </a:r>
            <a:endParaRPr lang="en-US" sz="4400" dirty="0">
              <a:solidFill>
                <a:schemeClr val="accent6"/>
              </a:solidFill>
              <a:latin typeface="American Typewriter"/>
              <a:cs typeface="American Typewrit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348" y="1056286"/>
            <a:ext cx="8593074" cy="1124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300" dirty="0" smtClean="0">
                <a:latin typeface="American Typewriter"/>
                <a:cs typeface="American Typewriter"/>
              </a:rPr>
              <a:t>Holds in moisture and helps foods cook more evenly.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300" dirty="0" smtClean="0">
                <a:latin typeface="American Typewriter"/>
                <a:cs typeface="American Typewriter"/>
              </a:rPr>
              <a:t>Prevents splattering.</a:t>
            </a:r>
            <a:endParaRPr lang="en-US" sz="2300" dirty="0">
              <a:latin typeface="American Typewriter"/>
              <a:cs typeface="American Typewri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348" y="2439518"/>
            <a:ext cx="458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How many of you have ever done this?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4123" y="2762098"/>
            <a:ext cx="2439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And then this?</a:t>
            </a:r>
            <a:endParaRPr lang="en-U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21816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174" y="173672"/>
            <a:ext cx="592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  <a:latin typeface="American Typewriter"/>
                <a:cs typeface="American Typewriter"/>
              </a:rPr>
              <a:t>To prevent burns…</a:t>
            </a:r>
            <a:endParaRPr lang="en-US" sz="4400" dirty="0">
              <a:solidFill>
                <a:schemeClr val="accent2"/>
              </a:solidFill>
              <a:latin typeface="American Typewriter"/>
              <a:cs typeface="American Typewri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15" y="3001628"/>
            <a:ext cx="3716269" cy="2918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203" y="3001628"/>
            <a:ext cx="3098800" cy="2628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615" y="2037121"/>
            <a:ext cx="31810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1. Use potholders</a:t>
            </a:r>
            <a:endParaRPr lang="en-US" sz="2600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0202" y="2037121"/>
            <a:ext cx="37437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2. Direct steam away from body.</a:t>
            </a:r>
            <a:endParaRPr lang="en-US" sz="2600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943632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79" y="135947"/>
            <a:ext cx="89931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/>
                </a:solidFill>
                <a:latin typeface="American Typewriter"/>
                <a:cs typeface="American Typewriter"/>
              </a:rPr>
              <a:t>Use </a:t>
            </a:r>
            <a:r>
              <a:rPr lang="en-US" sz="4400" dirty="0" smtClean="0">
                <a:solidFill>
                  <a:srgbClr val="C0504D"/>
                </a:solidFill>
                <a:latin typeface="American Typewriter"/>
                <a:cs typeface="American Typewriter"/>
              </a:rPr>
              <a:t>caution</a:t>
            </a:r>
            <a:r>
              <a:rPr lang="en-US" sz="4400" dirty="0" smtClean="0">
                <a:solidFill>
                  <a:schemeClr val="accent6"/>
                </a:solidFill>
                <a:latin typeface="American Typewriter"/>
                <a:cs typeface="American Typewriter"/>
              </a:rPr>
              <a:t> when cooking these foods in the microwave</a:t>
            </a:r>
            <a:endParaRPr lang="en-US" sz="4400" dirty="0">
              <a:solidFill>
                <a:schemeClr val="accent6"/>
              </a:solidFill>
              <a:latin typeface="American Typewriter"/>
              <a:cs typeface="American Typewrit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3369"/>
          <a:stretch/>
        </p:blipFill>
        <p:spPr>
          <a:xfrm>
            <a:off x="150879" y="2197100"/>
            <a:ext cx="2442743" cy="255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172" y="21971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7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79" y="135947"/>
            <a:ext cx="7307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/>
                </a:solidFill>
                <a:latin typeface="American Typewriter"/>
                <a:cs typeface="American Typewriter"/>
              </a:rPr>
              <a:t>And FYI…</a:t>
            </a:r>
            <a:endParaRPr lang="en-US" sz="4400" dirty="0">
              <a:solidFill>
                <a:schemeClr val="accent6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4884" y="1193735"/>
            <a:ext cx="73076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/>
                </a:solidFill>
                <a:latin typeface="American Typewriter"/>
                <a:cs typeface="American Typewriter"/>
              </a:rPr>
              <a:t>microwaves do </a:t>
            </a:r>
            <a:r>
              <a:rPr lang="en-US" sz="4400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NOT</a:t>
            </a:r>
            <a:r>
              <a:rPr lang="en-US" sz="4400" dirty="0" smtClean="0">
                <a:solidFill>
                  <a:schemeClr val="accent6"/>
                </a:solidFill>
                <a:latin typeface="American Typewriter"/>
                <a:cs typeface="American Typewriter"/>
              </a:rPr>
              <a:t> brown foods or give them a crisp crust. This is because they do not have a </a:t>
            </a:r>
            <a:r>
              <a:rPr lang="en-US" sz="4400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dry heat source</a:t>
            </a:r>
            <a:r>
              <a:rPr lang="en-US" sz="4400" dirty="0" smtClean="0">
                <a:solidFill>
                  <a:schemeClr val="accent6"/>
                </a:solidFill>
                <a:latin typeface="American Typewriter"/>
                <a:cs typeface="American Typewriter"/>
              </a:rPr>
              <a:t>.</a:t>
            </a:r>
            <a:endParaRPr lang="en-US" sz="4400" dirty="0">
              <a:solidFill>
                <a:schemeClr val="accent6"/>
              </a:solidFill>
              <a:latin typeface="American Typewriter"/>
              <a:cs typeface="American Typewriter"/>
            </a:endParaRPr>
          </a:p>
        </p:txBody>
      </p:sp>
      <p:pic>
        <p:nvPicPr>
          <p:cNvPr id="4" name="Picture 3" descr="duh gi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1148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4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Why do we love microwaves?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1417638"/>
            <a:ext cx="580435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chemeClr val="accent6"/>
                </a:solidFill>
                <a:latin typeface="American Typewriter"/>
                <a:cs typeface="American Typewriter"/>
              </a:rPr>
              <a:t>Because they make us feel like this…</a:t>
            </a:r>
            <a:endParaRPr lang="en-US" sz="2300" dirty="0">
              <a:solidFill>
                <a:schemeClr val="accent6"/>
              </a:solidFill>
              <a:latin typeface="American Typewriter"/>
              <a:cs typeface="American Typewriter"/>
            </a:endParaRPr>
          </a:p>
        </p:txBody>
      </p:sp>
      <p:pic>
        <p:nvPicPr>
          <p:cNvPr id="5" name="Picture 4" descr="celebrategi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54" y="2834912"/>
            <a:ext cx="635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3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rt 4"/>
          <p:cNvSpPr/>
          <p:nvPr/>
        </p:nvSpPr>
        <p:spPr>
          <a:xfrm>
            <a:off x="3847291" y="686555"/>
            <a:ext cx="3973528" cy="3496304"/>
          </a:xfrm>
          <a:prstGeom prst="heart">
            <a:avLst/>
          </a:prstGeom>
          <a:solidFill>
            <a:srgbClr val="FF0000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56" y="4491164"/>
            <a:ext cx="2061772" cy="2061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740" y="4856591"/>
            <a:ext cx="2505381" cy="16646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36302" y="11572"/>
            <a:ext cx="1697409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500" dirty="0" smtClean="0">
                <a:latin typeface="American Typewriter"/>
                <a:cs typeface="American Typewriter"/>
              </a:rPr>
              <a:t>I</a:t>
            </a:r>
            <a:endParaRPr lang="en-US" sz="27500" dirty="0">
              <a:latin typeface="American Typewriter"/>
              <a:cs typeface="American Typewri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7786" y="1772049"/>
            <a:ext cx="343253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Microwaves are attracted to fat, sugar, and water molecules.</a:t>
            </a:r>
            <a:endParaRPr lang="en-US" sz="2400" dirty="0">
              <a:solidFill>
                <a:srgbClr val="FFFFFF"/>
              </a:solidFill>
              <a:latin typeface="American Typewriter"/>
              <a:cs typeface="American Typewrite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02" y="4856591"/>
            <a:ext cx="2827241" cy="16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6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2869748"/>
            <a:ext cx="5094686" cy="3394664"/>
            <a:chOff x="1447800" y="1981199"/>
            <a:chExt cx="4267200" cy="396240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" t="3659" r="60625" b="24181"/>
            <a:stretch>
              <a:fillRect/>
            </a:stretch>
          </p:blipFill>
          <p:spPr bwMode="auto">
            <a:xfrm>
              <a:off x="1447800" y="1981199"/>
              <a:ext cx="4267200" cy="39624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949203" y="5714482"/>
              <a:ext cx="1753596" cy="2291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62119" y="1144310"/>
            <a:ext cx="63875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Microwaves cause molecules to </a:t>
            </a:r>
            <a:r>
              <a:rPr lang="en-US" sz="2400" dirty="0" smtClean="0">
                <a:solidFill>
                  <a:schemeClr val="accent3"/>
                </a:solidFill>
                <a:latin typeface="American Typewriter"/>
                <a:cs typeface="American Typewriter"/>
              </a:rPr>
              <a:t>vibrate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. </a:t>
            </a:r>
          </a:p>
          <a:p>
            <a:pPr algn="ctr"/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Vibration creates </a:t>
            </a:r>
            <a:r>
              <a:rPr lang="en-US" sz="2400" dirty="0" smtClean="0">
                <a:solidFill>
                  <a:srgbClr val="9BBB59"/>
                </a:solidFill>
                <a:latin typeface="American Typewriter"/>
                <a:cs typeface="American Typewriter"/>
              </a:rPr>
              <a:t>friction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, which produces </a:t>
            </a:r>
          </a:p>
          <a:p>
            <a:pPr algn="ctr"/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heat that cooks the food.</a:t>
            </a:r>
            <a:endParaRPr lang="en-US" sz="2400" dirty="0">
              <a:solidFill>
                <a:srgbClr val="1F497D"/>
              </a:solidFill>
              <a:latin typeface="American Typewriter"/>
              <a:cs typeface="American Typewriter"/>
            </a:endParaRPr>
          </a:p>
        </p:txBody>
      </p:sp>
      <p:pic>
        <p:nvPicPr>
          <p:cNvPr id="7" name="Picture 6" descr="dancebeargif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99" y="3199466"/>
            <a:ext cx="3265269" cy="3064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9257" y="199350"/>
            <a:ext cx="7896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How do microwaves cook food?</a:t>
            </a:r>
            <a:endParaRPr lang="en-US" sz="4000" dirty="0">
              <a:solidFill>
                <a:srgbClr val="1F497D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05860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202" y="1433532"/>
            <a:ext cx="3860032" cy="5105382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92569" y="1433532"/>
            <a:ext cx="3860032" cy="510538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5803" y="691616"/>
            <a:ext cx="34828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SAFE</a:t>
            </a:r>
            <a:endParaRPr lang="en-US" sz="2600" dirty="0">
              <a:solidFill>
                <a:srgbClr val="008000"/>
              </a:solidFill>
              <a:latin typeface="American Typewriter"/>
              <a:cs typeface="American Typewrit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6024" y="718268"/>
            <a:ext cx="34828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NOT SAFE</a:t>
            </a:r>
            <a:endParaRPr lang="en-US" sz="2600" dirty="0">
              <a:solidFill>
                <a:srgbClr val="FF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8514" y="0"/>
            <a:ext cx="6110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American Typewriter"/>
                <a:cs typeface="American Typewriter"/>
              </a:rPr>
              <a:t>MICROWAVE COOKING CONTAINERS</a:t>
            </a:r>
            <a:endParaRPr lang="en-US" sz="3000" dirty="0">
              <a:latin typeface="American Typewriter"/>
              <a:cs typeface="American Typewrit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042" y="1518382"/>
            <a:ext cx="183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GLASS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042" y="3395205"/>
            <a:ext cx="2200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PLASTIC </a:t>
            </a:r>
          </a:p>
          <a:p>
            <a:r>
              <a:rPr lang="en-US" sz="1200" dirty="0" smtClean="0">
                <a:latin typeface="American Typewriter"/>
                <a:cs typeface="American Typewriter"/>
              </a:rPr>
              <a:t>(Microwave-Safe)</a:t>
            </a:r>
            <a:endParaRPr lang="en-US" sz="1200" dirty="0">
              <a:latin typeface="American Typewriter"/>
              <a:cs typeface="American Typewrite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202" y="4897438"/>
            <a:ext cx="150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PAPER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6024" y="1518382"/>
            <a:ext cx="178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METAL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579" y="3320494"/>
            <a:ext cx="1882405" cy="12574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238" y="1518382"/>
            <a:ext cx="1609395" cy="16093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599" y="4897438"/>
            <a:ext cx="2086385" cy="15627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5276" y="1991056"/>
            <a:ext cx="3263578" cy="1958147"/>
          </a:xfrm>
          <a:prstGeom prst="rect">
            <a:avLst/>
          </a:prstGeom>
        </p:spPr>
      </p:pic>
      <p:pic>
        <p:nvPicPr>
          <p:cNvPr id="17" name="Picture 16" descr="oh_no_you_didnt_steven_colbert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69" y="3861851"/>
            <a:ext cx="2937885" cy="254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4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0" y="1828800"/>
            <a:ext cx="3937000" cy="2070100"/>
          </a:xfrm>
          <a:prstGeom prst="rect">
            <a:avLst/>
          </a:prstGeom>
        </p:spPr>
      </p:pic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1470025"/>
          </a:xfrm>
        </p:spPr>
        <p:txBody>
          <a:bodyPr/>
          <a:lstStyle/>
          <a:p>
            <a:r>
              <a:rPr lang="en-US" sz="4000" dirty="0" smtClean="0">
                <a:solidFill>
                  <a:srgbClr val="17375E"/>
                </a:solidFill>
                <a:latin typeface="American Typewriter"/>
                <a:cs typeface="American Typewriter"/>
              </a:rPr>
              <a:t>Which </a:t>
            </a:r>
            <a:r>
              <a:rPr lang="en-US" sz="4000" dirty="0">
                <a:solidFill>
                  <a:srgbClr val="17375E"/>
                </a:solidFill>
                <a:latin typeface="American Typewriter"/>
                <a:cs typeface="American Typewriter"/>
              </a:rPr>
              <a:t>container cooks more evenly…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990600"/>
            <a:ext cx="2209800" cy="838200"/>
          </a:xfrm>
        </p:spPr>
        <p:txBody>
          <a:bodyPr/>
          <a:lstStyle/>
          <a:p>
            <a:pPr marL="514350" indent="-514350"/>
            <a:r>
              <a:rPr lang="en-US" sz="4000" u="sng">
                <a:solidFill>
                  <a:schemeClr val="bg1"/>
                </a:solidFill>
                <a:latin typeface="Tempus Sans ITC" charset="0"/>
              </a:rPr>
              <a:t>ROUND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3429000" y="1371600"/>
            <a:ext cx="220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4000" dirty="0">
                <a:solidFill>
                  <a:srgbClr val="17375E"/>
                </a:solidFill>
                <a:latin typeface="American Typewriter"/>
                <a:cs typeface="American Typewriter"/>
              </a:rPr>
              <a:t>or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7" b="12857"/>
          <a:stretch>
            <a:fillRect/>
          </a:stretch>
        </p:blipFill>
        <p:spPr bwMode="auto">
          <a:xfrm>
            <a:off x="838200" y="1828800"/>
            <a:ext cx="26670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 bwMode="auto">
          <a:xfrm>
            <a:off x="3467100" y="3886200"/>
            <a:ext cx="220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5000">
                <a:solidFill>
                  <a:schemeClr val="bg1"/>
                </a:solidFill>
              </a:rPr>
              <a:t>Why?!?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304800" y="4800600"/>
            <a:ext cx="883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Shallow containers cook </a:t>
            </a:r>
            <a:r>
              <a:rPr lang="en-US" sz="3000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more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 evenly because there is more </a:t>
            </a:r>
            <a:r>
              <a:rPr lang="en-US" sz="3000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surface area 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for the microwaves to touch.</a:t>
            </a:r>
            <a:endParaRPr lang="en-US" sz="3000" dirty="0">
              <a:solidFill>
                <a:srgbClr val="17375E"/>
              </a:solidFill>
              <a:latin typeface="American Typewriter"/>
              <a:cs typeface="American Typewriter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53000" y="685800"/>
            <a:ext cx="4191000" cy="4038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8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1470025"/>
          </a:xfrm>
        </p:spPr>
        <p:txBody>
          <a:bodyPr/>
          <a:lstStyle/>
          <a:p>
            <a:r>
              <a:rPr lang="en-US" sz="4000" dirty="0" smtClean="0">
                <a:solidFill>
                  <a:srgbClr val="17375E"/>
                </a:solidFill>
                <a:latin typeface="American Typewriter"/>
                <a:cs typeface="American Typewriter"/>
              </a:rPr>
              <a:t>Which </a:t>
            </a:r>
            <a:r>
              <a:rPr lang="en-US" sz="4000" dirty="0">
                <a:solidFill>
                  <a:srgbClr val="17375E"/>
                </a:solidFill>
                <a:latin typeface="American Typewriter"/>
                <a:cs typeface="American Typewriter"/>
              </a:rPr>
              <a:t>container cooks more evenly…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990600"/>
            <a:ext cx="2209800" cy="838200"/>
          </a:xfrm>
        </p:spPr>
        <p:txBody>
          <a:bodyPr/>
          <a:lstStyle/>
          <a:p>
            <a:pPr marL="514350" indent="-514350"/>
            <a:r>
              <a:rPr lang="en-US" sz="4000" u="sng">
                <a:solidFill>
                  <a:schemeClr val="bg1"/>
                </a:solidFill>
                <a:latin typeface="Tempus Sans ITC" charset="0"/>
              </a:rPr>
              <a:t>ROUND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3429000" y="1371600"/>
            <a:ext cx="220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4000" dirty="0">
                <a:solidFill>
                  <a:srgbClr val="17375E"/>
                </a:solidFill>
                <a:latin typeface="American Typewriter"/>
                <a:cs typeface="American Typewriter"/>
              </a:rPr>
              <a:t>or</a:t>
            </a:r>
          </a:p>
        </p:txBody>
      </p:sp>
      <p:pic>
        <p:nvPicPr>
          <p:cNvPr id="71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868499"/>
            <a:ext cx="2781300" cy="185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7" b="12857"/>
          <a:stretch>
            <a:fillRect/>
          </a:stretch>
        </p:blipFill>
        <p:spPr bwMode="auto">
          <a:xfrm>
            <a:off x="838200" y="1828800"/>
            <a:ext cx="26670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 bwMode="auto">
          <a:xfrm>
            <a:off x="3467100" y="3886200"/>
            <a:ext cx="220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5000">
                <a:solidFill>
                  <a:schemeClr val="bg1"/>
                </a:solidFill>
              </a:rPr>
              <a:t>Why?!?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304800" y="4800600"/>
            <a:ext cx="883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Because there are </a:t>
            </a:r>
            <a:r>
              <a:rPr lang="en-US" sz="3000" dirty="0">
                <a:solidFill>
                  <a:srgbClr val="FF0000"/>
                </a:solidFill>
                <a:latin typeface="American Typewriter"/>
                <a:cs typeface="American Typewriter"/>
              </a:rPr>
              <a:t>no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 </a:t>
            </a:r>
            <a:r>
              <a:rPr lang="en-US" sz="3000" u="sng" dirty="0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corners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, the microwaves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enter the food from as many sides as possible</a:t>
            </a:r>
            <a:r>
              <a:rPr lang="en-US" sz="3000" dirty="0">
                <a:solidFill>
                  <a:schemeClr val="bg1"/>
                </a:solidFill>
                <a:latin typeface="American Typewriter"/>
                <a:cs typeface="American Typewriter"/>
              </a:rPr>
              <a:t>.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000" dirty="0">
                <a:solidFill>
                  <a:srgbClr val="17375E"/>
                </a:solidFill>
                <a:latin typeface="American Typewriter"/>
                <a:cs typeface="American Typewriter"/>
              </a:rPr>
              <a:t>They </a:t>
            </a:r>
            <a:r>
              <a:rPr lang="en-US" sz="3000" dirty="0" smtClean="0">
                <a:solidFill>
                  <a:srgbClr val="17375E"/>
                </a:solidFill>
                <a:latin typeface="American Typewriter"/>
                <a:cs typeface="American Typewriter"/>
              </a:rPr>
              <a:t>wont </a:t>
            </a:r>
            <a:r>
              <a:rPr lang="ja-JP" altLang="en-US" sz="3000" dirty="0">
                <a:solidFill>
                  <a:srgbClr val="FF0000"/>
                </a:solidFill>
                <a:latin typeface="American Typewriter"/>
                <a:cs typeface="American Typewriter"/>
              </a:rPr>
              <a:t>“</a:t>
            </a:r>
            <a:r>
              <a:rPr lang="en-US" sz="3000" dirty="0">
                <a:solidFill>
                  <a:srgbClr val="FF0000"/>
                </a:solidFill>
                <a:latin typeface="American Typewriter"/>
                <a:cs typeface="American Typewriter"/>
              </a:rPr>
              <a:t>bounce off</a:t>
            </a:r>
            <a:r>
              <a:rPr lang="ja-JP" altLang="en-US" sz="3000" dirty="0">
                <a:solidFill>
                  <a:srgbClr val="FF0000"/>
                </a:solidFill>
                <a:latin typeface="American Typewriter"/>
                <a:cs typeface="American Typewriter"/>
              </a:rPr>
              <a:t>”</a:t>
            </a:r>
            <a:r>
              <a:rPr lang="en-US" sz="3000" dirty="0">
                <a:solidFill>
                  <a:srgbClr val="FF0000"/>
                </a:solidFill>
                <a:latin typeface="American Typewriter"/>
                <a:cs typeface="American Typewriter"/>
              </a:rPr>
              <a:t> </a:t>
            </a:r>
            <a:r>
              <a:rPr lang="en-US" sz="3000" dirty="0">
                <a:solidFill>
                  <a:srgbClr val="17375E"/>
                </a:solidFill>
                <a:latin typeface="American Typewriter"/>
                <a:cs typeface="American Typewriter"/>
              </a:rPr>
              <a:t>the corners.</a:t>
            </a:r>
          </a:p>
        </p:txBody>
      </p:sp>
      <p:sp>
        <p:nvSpPr>
          <p:cNvPr id="15" name="Oval 14"/>
          <p:cNvSpPr/>
          <p:nvPr/>
        </p:nvSpPr>
        <p:spPr>
          <a:xfrm>
            <a:off x="76200" y="533400"/>
            <a:ext cx="4191000" cy="4038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6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eet-brow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43" y="2967768"/>
            <a:ext cx="6350000" cy="355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9257" y="402395"/>
            <a:ext cx="75063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Microwave cooking time</a:t>
            </a:r>
            <a:r>
              <a:rPr lang="en-US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: The time the food needs to cook </a:t>
            </a:r>
            <a:r>
              <a:rPr lang="en-US" b="1" dirty="0" smtClean="0">
                <a:solidFill>
                  <a:schemeClr val="accent3"/>
                </a:solidFill>
                <a:latin typeface="American Typewriter"/>
                <a:cs typeface="American Typewriter"/>
              </a:rPr>
              <a:t>with</a:t>
            </a:r>
            <a:r>
              <a:rPr lang="en-US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microwave energy.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9257" y="1303121"/>
            <a:ext cx="76194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Standing time</a:t>
            </a:r>
            <a:r>
              <a:rPr lang="en-US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: the time food continues to cook </a:t>
            </a:r>
            <a:r>
              <a:rPr lang="en-US" b="1" dirty="0" smtClean="0">
                <a:solidFill>
                  <a:srgbClr val="FF6600"/>
                </a:solidFill>
                <a:latin typeface="American Typewriter"/>
                <a:cs typeface="American Typewriter"/>
              </a:rPr>
              <a:t>after</a:t>
            </a:r>
            <a:r>
              <a:rPr lang="en-US" b="1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the microwave has stopped. (think: hot pocket)</a:t>
            </a:r>
            <a:endParaRPr lang="en-US" dirty="0">
              <a:solidFill>
                <a:srgbClr val="1F497D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06256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0"/>
            <a:ext cx="88392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17375E"/>
                </a:solidFill>
                <a:latin typeface="American Typewriter"/>
                <a:cs typeface="American Typewriter"/>
              </a:rPr>
              <a:t>What increases the microwave standing and cooking time?</a:t>
            </a:r>
            <a:endParaRPr lang="en-US" sz="4000" dirty="0">
              <a:solidFill>
                <a:srgbClr val="17375E"/>
              </a:solidFill>
              <a:latin typeface="American Typewriter"/>
              <a:cs typeface="American Typewri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6302" y="2074848"/>
            <a:ext cx="5293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The </a:t>
            </a:r>
            <a:r>
              <a:rPr lang="en-US" sz="3000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amount</a:t>
            </a:r>
            <a:r>
              <a:rPr lang="en-US" sz="3000" dirty="0" smtClean="0">
                <a:latin typeface="American Typewriter"/>
                <a:cs typeface="American Typewriter"/>
              </a:rPr>
              <a:t> </a:t>
            </a:r>
            <a:r>
              <a:rPr lang="en-US" sz="3000" dirty="0" smtClean="0">
                <a:solidFill>
                  <a:schemeClr val="tx2"/>
                </a:solidFill>
                <a:latin typeface="American Typewriter"/>
                <a:cs typeface="American Typewriter"/>
              </a:rPr>
              <a:t>of food you are cooking.</a:t>
            </a:r>
            <a:endParaRPr lang="en-US" sz="3000" dirty="0">
              <a:solidFill>
                <a:schemeClr val="tx2"/>
              </a:solidFill>
              <a:latin typeface="American Typewriter"/>
              <a:cs typeface="American Typewriter"/>
            </a:endParaRPr>
          </a:p>
        </p:txBody>
      </p:sp>
      <p:pic>
        <p:nvPicPr>
          <p:cNvPr id="5" name="Picture 4" descr="mind-blow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07" y="3720157"/>
            <a:ext cx="36576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4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320</Words>
  <Application>Microsoft Macintosh PowerPoint</Application>
  <PresentationFormat>On-screen Show (4:3)</PresentationFormat>
  <Paragraphs>62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Microwaves</vt:lpstr>
      <vt:lpstr>Why do we love microwaves?</vt:lpstr>
      <vt:lpstr>PowerPoint Presentation</vt:lpstr>
      <vt:lpstr>PowerPoint Presentation</vt:lpstr>
      <vt:lpstr>PowerPoint Presentation</vt:lpstr>
      <vt:lpstr>Which container cooks more evenly…</vt:lpstr>
      <vt:lpstr>Which container cooks more evenly…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Microwaves</dc:title>
  <dc:creator>Kyley Brooks</dc:creator>
  <cp:lastModifiedBy>Kyley Brooks</cp:lastModifiedBy>
  <cp:revision>32</cp:revision>
  <dcterms:created xsi:type="dcterms:W3CDTF">2013-09-09T09:47:23Z</dcterms:created>
  <dcterms:modified xsi:type="dcterms:W3CDTF">2014-08-21T16:49:02Z</dcterms:modified>
</cp:coreProperties>
</file>