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59" r:id="rId9"/>
    <p:sldId id="257" r:id="rId10"/>
    <p:sldId id="256" r:id="rId11"/>
    <p:sldId id="258" r:id="rId12"/>
    <p:sldId id="268" r:id="rId13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740" y="-10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C2801-15A6-4B06-98C3-DCDE67F168D0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5C070-192E-4FBB-ACCF-843EAAA01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1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5C070-192E-4FBB-ACCF-843EAAA0198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5C070-192E-4FBB-ACCF-843EAAA0198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5C070-192E-4FBB-ACCF-843EAAA0198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5C070-192E-4FBB-ACCF-843EAAA0198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29723-A4AC-48A4-9DE2-62AB8CBDC499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6EB80-270E-40E3-B469-0B0529A2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Reading a Recipe and Measuring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813561"/>
            <a:ext cx="9052560" cy="5044440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4000" b="1" dirty="0" smtClean="0"/>
              <a:t>List the FOUR parts of a recipe: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List and amounts of ingredients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Step-by-step instructions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Essential info about temperature and equipment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Number of servings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4560" y="149376"/>
            <a:ext cx="5669280" cy="872318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5000" b="1" u="sng" dirty="0"/>
              <a:t>GAL the Butterfly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60960" y="1447800"/>
            <a:ext cx="5962930" cy="5461000"/>
            <a:chOff x="1447800" y="762000"/>
            <a:chExt cx="6096000" cy="5638800"/>
          </a:xfrm>
        </p:grpSpPr>
        <p:pic>
          <p:nvPicPr>
            <p:cNvPr id="4" name="Picture 3" descr="Mrs. T-Equivalents-KEY.png"/>
            <p:cNvPicPr/>
            <p:nvPr/>
          </p:nvPicPr>
          <p:blipFill>
            <a:blip r:embed="rId2"/>
            <a:srcRect l="1071" r="56107" b="68755"/>
            <a:stretch>
              <a:fillRect/>
            </a:stretch>
          </p:blipFill>
          <p:spPr>
            <a:xfrm>
              <a:off x="1447800" y="762000"/>
              <a:ext cx="6096000" cy="5638800"/>
            </a:xfrm>
            <a:prstGeom prst="rect">
              <a:avLst/>
            </a:prstGeom>
          </p:spPr>
        </p:pic>
        <p:grpSp>
          <p:nvGrpSpPr>
            <p:cNvPr id="10" name="Group 9"/>
            <p:cNvGrpSpPr/>
            <p:nvPr/>
          </p:nvGrpSpPr>
          <p:grpSpPr>
            <a:xfrm rot="1196107">
              <a:off x="2895600" y="2191616"/>
              <a:ext cx="393879" cy="304800"/>
              <a:chOff x="2819400" y="2286000"/>
              <a:chExt cx="393879" cy="30480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 rot="1196107">
              <a:off x="3375960" y="2590800"/>
              <a:ext cx="393879" cy="304800"/>
              <a:chOff x="2819400" y="2286000"/>
              <a:chExt cx="393879" cy="304800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 rot="517039" flipV="1">
              <a:off x="2306612" y="3304388"/>
              <a:ext cx="393879" cy="304800"/>
              <a:chOff x="2819400" y="2286000"/>
              <a:chExt cx="393879" cy="304800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 rot="512722" flipV="1">
              <a:off x="3015572" y="3438604"/>
              <a:ext cx="393879" cy="304800"/>
              <a:chOff x="2819400" y="2286000"/>
              <a:chExt cx="393879" cy="304800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0" name="Picture 19" descr="Mrs. T-Equivalents-KEY.png"/>
            <p:cNvPicPr/>
            <p:nvPr/>
          </p:nvPicPr>
          <p:blipFill>
            <a:blip r:embed="rId2"/>
            <a:srcRect l="30511" t="10556" r="63601" b="86911"/>
            <a:stretch>
              <a:fillRect/>
            </a:stretch>
          </p:blipFill>
          <p:spPr>
            <a:xfrm>
              <a:off x="5766516" y="4990563"/>
              <a:ext cx="838200" cy="45720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5638800" y="2667000"/>
              <a:ext cx="762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511084" y="4495800"/>
              <a:ext cx="762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477037" y="4418526"/>
              <a:ext cx="762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 rot="20403893" flipH="1">
              <a:off x="5526561" y="2685184"/>
              <a:ext cx="393879" cy="304800"/>
              <a:chOff x="2819400" y="2286000"/>
              <a:chExt cx="393879" cy="304800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 rot="20403893" flipH="1">
              <a:off x="6059961" y="2380384"/>
              <a:ext cx="393879" cy="304800"/>
              <a:chOff x="2819400" y="2286000"/>
              <a:chExt cx="393879" cy="3048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21082961" flipH="1" flipV="1">
              <a:off x="5910109" y="3609188"/>
              <a:ext cx="393879" cy="304800"/>
              <a:chOff x="2819400" y="2286000"/>
              <a:chExt cx="393879" cy="304800"/>
            </a:xfrm>
          </p:grpSpPr>
          <p:sp>
            <p:nvSpPr>
              <p:cNvPr id="31" name="Oval 30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 rot="21087278" flipH="1" flipV="1">
              <a:off x="6497460" y="3477628"/>
              <a:ext cx="393879" cy="304800"/>
              <a:chOff x="2819400" y="2286000"/>
              <a:chExt cx="393879" cy="304800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6" name="Picture 35" descr="Mrs. T-Equivalents-KEY.png"/>
            <p:cNvPicPr/>
            <p:nvPr/>
          </p:nvPicPr>
          <p:blipFill>
            <a:blip r:embed="rId2"/>
            <a:srcRect l="30511" t="10556" r="63601" b="86911"/>
            <a:stretch>
              <a:fillRect/>
            </a:stretch>
          </p:blipFill>
          <p:spPr>
            <a:xfrm>
              <a:off x="2286000" y="4876800"/>
              <a:ext cx="838200" cy="457200"/>
            </a:xfrm>
            <a:prstGeom prst="rect">
              <a:avLst/>
            </a:prstGeom>
          </p:spPr>
        </p:pic>
        <p:pic>
          <p:nvPicPr>
            <p:cNvPr id="37" name="Picture 36" descr="Mrs. T-Equivalents-KEY.png"/>
            <p:cNvPicPr/>
            <p:nvPr/>
          </p:nvPicPr>
          <p:blipFill>
            <a:blip r:embed="rId2"/>
            <a:srcRect l="30511" t="10556" r="63601" b="86911"/>
            <a:stretch>
              <a:fillRect/>
            </a:stretch>
          </p:blipFill>
          <p:spPr>
            <a:xfrm>
              <a:off x="5841642" y="2972874"/>
              <a:ext cx="838200" cy="457200"/>
            </a:xfrm>
            <a:prstGeom prst="rect">
              <a:avLst/>
            </a:prstGeom>
          </p:spPr>
        </p:pic>
        <p:grpSp>
          <p:nvGrpSpPr>
            <p:cNvPr id="38" name="Group 37"/>
            <p:cNvGrpSpPr/>
            <p:nvPr/>
          </p:nvGrpSpPr>
          <p:grpSpPr>
            <a:xfrm rot="18786018">
              <a:off x="1945162" y="4706216"/>
              <a:ext cx="393879" cy="304800"/>
              <a:chOff x="2819400" y="2286000"/>
              <a:chExt cx="393879" cy="3048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 rot="18158690">
              <a:off x="2704620" y="4439039"/>
              <a:ext cx="393879" cy="304800"/>
              <a:chOff x="2819400" y="2286000"/>
              <a:chExt cx="393879" cy="304800"/>
            </a:xfrm>
          </p:grpSpPr>
          <p:sp>
            <p:nvSpPr>
              <p:cNvPr id="42" name="Oval 41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 rot="20925603" flipV="1">
              <a:off x="2692928" y="5598063"/>
              <a:ext cx="393879" cy="304800"/>
              <a:chOff x="2819400" y="2286000"/>
              <a:chExt cx="393879" cy="30480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 rot="19382149" flipV="1">
              <a:off x="3100059" y="5193191"/>
              <a:ext cx="393879" cy="304800"/>
              <a:chOff x="2819400" y="2286000"/>
              <a:chExt cx="393879" cy="30480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 rot="2813982" flipH="1">
              <a:off x="5407586" y="4920813"/>
              <a:ext cx="393879" cy="304800"/>
              <a:chOff x="2819400" y="2286000"/>
              <a:chExt cx="393879" cy="30480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 rot="3441310" flipH="1">
              <a:off x="5980147" y="4450844"/>
              <a:ext cx="393879" cy="304800"/>
              <a:chOff x="2819400" y="2286000"/>
              <a:chExt cx="393879" cy="304800"/>
            </a:xfrm>
          </p:grpSpPr>
          <p:sp>
            <p:nvSpPr>
              <p:cNvPr id="54" name="Oval 53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 rot="674397" flipH="1" flipV="1">
              <a:off x="5752392" y="5598064"/>
              <a:ext cx="393879" cy="304800"/>
              <a:chOff x="2819400" y="2286000"/>
              <a:chExt cx="393879" cy="304800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rot="2217851" flipH="1" flipV="1">
              <a:off x="6428174" y="4978970"/>
              <a:ext cx="393879" cy="304800"/>
              <a:chOff x="2819400" y="2286000"/>
              <a:chExt cx="393879" cy="304800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2819400" y="22860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2984679" y="2350395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3" name="TextBox 62"/>
          <p:cNvSpPr txBox="1"/>
          <p:nvPr/>
        </p:nvSpPr>
        <p:spPr>
          <a:xfrm>
            <a:off x="5943600" y="1468120"/>
            <a:ext cx="4114800" cy="4257861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sz="2500" b="1" u="sng" dirty="0" smtClean="0"/>
              <a:t>Helpful Hints: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GAL stands for Gallon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GAL’s wings are so QT!  </a:t>
            </a:r>
            <a:r>
              <a:rPr lang="en-US" dirty="0" smtClean="0"/>
              <a:t>(Quart)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4 Wings = 4 Quarts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Small Circles Represent 1 C.</a:t>
            </a:r>
          </a:p>
          <a:p>
            <a:pPr>
              <a:buFont typeface="Arial" pitchFamily="34" charset="0"/>
              <a:buChar char="•"/>
            </a:pPr>
            <a:endParaRPr lang="en-US" sz="2500" dirty="0"/>
          </a:p>
          <a:p>
            <a:r>
              <a:rPr lang="en-US" sz="2500" b="1" u="sng" dirty="0" smtClean="0"/>
              <a:t>Equivalents To Remember: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4 Cups = 1 Quart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4 Quarts = 1 Gallon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16 Cups = 1 Gallon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3080" y="149376"/>
            <a:ext cx="6492240" cy="872318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5000" b="1" u="sng" dirty="0" smtClean="0"/>
              <a:t>The Cup Kids</a:t>
            </a:r>
            <a:endParaRPr lang="en-US" sz="5000" b="1" u="sng" dirty="0"/>
          </a:p>
        </p:txBody>
      </p:sp>
      <p:sp>
        <p:nvSpPr>
          <p:cNvPr id="63" name="TextBox 62"/>
          <p:cNvSpPr txBox="1"/>
          <p:nvPr/>
        </p:nvSpPr>
        <p:spPr>
          <a:xfrm>
            <a:off x="5867400" y="1066800"/>
            <a:ext cx="4114800" cy="2795922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sz="2500" b="1" u="sng" dirty="0" smtClean="0"/>
              <a:t>Helpful Hints: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Each Kid represents 1 cup</a:t>
            </a:r>
          </a:p>
          <a:p>
            <a:endParaRPr lang="en-US" sz="2500" dirty="0"/>
          </a:p>
          <a:p>
            <a:r>
              <a:rPr lang="en-US" sz="2500" b="1" u="sng" dirty="0" smtClean="0"/>
              <a:t>Equivalents To Remember:</a:t>
            </a:r>
            <a:endParaRPr lang="en-US" sz="2500" dirty="0" smtClean="0"/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2 Cups = 1 Pint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/>
              <a:t>2</a:t>
            </a:r>
            <a:r>
              <a:rPr lang="en-US" sz="2500" dirty="0" smtClean="0"/>
              <a:t> Pints = 1 Quart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4 Cups = 1 Quart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541208" y="1066800"/>
            <a:ext cx="3259392" cy="6553200"/>
            <a:chOff x="609600" y="838200"/>
            <a:chExt cx="3259392" cy="6705600"/>
          </a:xfrm>
        </p:grpSpPr>
        <p:pic>
          <p:nvPicPr>
            <p:cNvPr id="22" name="Picture 21" descr="Mrs. T-Equivalents-KEY.png"/>
            <p:cNvPicPr/>
            <p:nvPr/>
          </p:nvPicPr>
          <p:blipFill>
            <a:blip r:embed="rId3"/>
            <a:srcRect l="93978" t="42297" r="1550" b="54082"/>
            <a:stretch>
              <a:fillRect/>
            </a:stretch>
          </p:blipFill>
          <p:spPr>
            <a:xfrm>
              <a:off x="3411792" y="3429000"/>
              <a:ext cx="457200" cy="533400"/>
            </a:xfrm>
            <a:prstGeom prst="rect">
              <a:avLst/>
            </a:prstGeom>
          </p:spPr>
        </p:pic>
        <p:grpSp>
          <p:nvGrpSpPr>
            <p:cNvPr id="31" name="Group 30"/>
            <p:cNvGrpSpPr/>
            <p:nvPr/>
          </p:nvGrpSpPr>
          <p:grpSpPr>
            <a:xfrm>
              <a:off x="609600" y="838200"/>
              <a:ext cx="2362200" cy="6705600"/>
              <a:chOff x="609600" y="838200"/>
              <a:chExt cx="2362200" cy="6705600"/>
            </a:xfrm>
          </p:grpSpPr>
          <p:pic>
            <p:nvPicPr>
              <p:cNvPr id="4" name="Picture 3" descr="Mrs. T-Equivalents-KEY.png"/>
              <p:cNvPicPr/>
              <p:nvPr/>
            </p:nvPicPr>
            <p:blipFill>
              <a:blip r:embed="rId3"/>
              <a:srcRect l="75348" t="39194" r="1550" b="15290"/>
              <a:stretch>
                <a:fillRect/>
              </a:stretch>
            </p:blipFill>
            <p:spPr>
              <a:xfrm>
                <a:off x="609600" y="838200"/>
                <a:ext cx="2362200" cy="6705600"/>
              </a:xfrm>
              <a:prstGeom prst="rect">
                <a:avLst/>
              </a:prstGeom>
            </p:spPr>
          </p:pic>
          <p:sp>
            <p:nvSpPr>
              <p:cNvPr id="16" name="Right Bracket 15"/>
              <p:cNvSpPr/>
              <p:nvPr/>
            </p:nvSpPr>
            <p:spPr>
              <a:xfrm>
                <a:off x="2209800" y="5211096"/>
                <a:ext cx="152400" cy="1219200"/>
              </a:xfrm>
              <a:prstGeom prst="rightBracke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438400" y="4114800"/>
                <a:ext cx="5334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2438400" y="1219200"/>
                <a:ext cx="5334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6" name="Picture 25" descr="Mrs. T-Equivalents-KEY.png"/>
              <p:cNvPicPr/>
              <p:nvPr/>
            </p:nvPicPr>
            <p:blipFill>
              <a:blip r:embed="rId3"/>
              <a:srcRect l="92488" t="70744" r="3786" b="25635"/>
              <a:stretch>
                <a:fillRect/>
              </a:stretch>
            </p:blipFill>
            <p:spPr>
              <a:xfrm>
                <a:off x="2362200" y="1430592"/>
                <a:ext cx="381000" cy="533400"/>
              </a:xfrm>
              <a:prstGeom prst="rect">
                <a:avLst/>
              </a:prstGeom>
            </p:spPr>
          </p:pic>
          <p:pic>
            <p:nvPicPr>
              <p:cNvPr id="27" name="Picture 26" descr="Mrs. T-Equivalents-KEY.png"/>
              <p:cNvPicPr/>
              <p:nvPr/>
            </p:nvPicPr>
            <p:blipFill>
              <a:blip r:embed="rId3"/>
              <a:srcRect l="92488" t="70744" r="3786" b="25635"/>
              <a:stretch>
                <a:fillRect/>
              </a:stretch>
            </p:blipFill>
            <p:spPr>
              <a:xfrm>
                <a:off x="2362200" y="2831688"/>
                <a:ext cx="381000" cy="533400"/>
              </a:xfrm>
              <a:prstGeom prst="rect">
                <a:avLst/>
              </a:prstGeom>
            </p:spPr>
          </p:pic>
          <p:pic>
            <p:nvPicPr>
              <p:cNvPr id="28" name="Picture 27" descr="Mrs. T-Equivalents-KEY.png"/>
              <p:cNvPicPr/>
              <p:nvPr/>
            </p:nvPicPr>
            <p:blipFill>
              <a:blip r:embed="rId3"/>
              <a:srcRect l="92488" t="70744" r="3786" b="25635"/>
              <a:stretch>
                <a:fillRect/>
              </a:stretch>
            </p:blipFill>
            <p:spPr>
              <a:xfrm>
                <a:off x="2362200" y="4191000"/>
                <a:ext cx="381000" cy="533400"/>
              </a:xfrm>
              <a:prstGeom prst="rect">
                <a:avLst/>
              </a:prstGeom>
            </p:spPr>
          </p:pic>
          <p:sp>
            <p:nvSpPr>
              <p:cNvPr id="18" name="Right Bracket 17"/>
              <p:cNvSpPr/>
              <p:nvPr/>
            </p:nvSpPr>
            <p:spPr>
              <a:xfrm>
                <a:off x="2209800" y="3829664"/>
                <a:ext cx="152400" cy="1219200"/>
              </a:xfrm>
              <a:prstGeom prst="rightBracke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Bracket 18"/>
              <p:cNvSpPr/>
              <p:nvPr/>
            </p:nvSpPr>
            <p:spPr>
              <a:xfrm>
                <a:off x="2209800" y="2448232"/>
                <a:ext cx="152400" cy="1219200"/>
              </a:xfrm>
              <a:prstGeom prst="rightBracke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Bracket 19"/>
              <p:cNvSpPr/>
              <p:nvPr/>
            </p:nvSpPr>
            <p:spPr>
              <a:xfrm>
                <a:off x="2209800" y="1066800"/>
                <a:ext cx="152400" cy="1219200"/>
              </a:xfrm>
              <a:prstGeom prst="rightBracke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1" name="Picture 20" descr="Mrs. T-Equivalents-KEY.png"/>
            <p:cNvPicPr/>
            <p:nvPr/>
          </p:nvPicPr>
          <p:blipFill>
            <a:blip r:embed="rId3"/>
            <a:srcRect l="93233" t="61434" r="1550" b="34428"/>
            <a:stretch>
              <a:fillRect/>
            </a:stretch>
          </p:blipFill>
          <p:spPr>
            <a:xfrm>
              <a:off x="2836608" y="1995948"/>
              <a:ext cx="533400" cy="609600"/>
            </a:xfrm>
            <a:prstGeom prst="rect">
              <a:avLst/>
            </a:prstGeom>
          </p:spPr>
        </p:pic>
        <p:pic>
          <p:nvPicPr>
            <p:cNvPr id="32" name="Picture 31" descr="Mrs. T-Equivalents-KEY.png"/>
            <p:cNvPicPr/>
            <p:nvPr/>
          </p:nvPicPr>
          <p:blipFill>
            <a:blip r:embed="rId3"/>
            <a:srcRect l="93233" t="61434" r="1550" b="34428"/>
            <a:stretch>
              <a:fillRect/>
            </a:stretch>
          </p:blipFill>
          <p:spPr>
            <a:xfrm>
              <a:off x="2836608" y="4724400"/>
              <a:ext cx="533400" cy="609600"/>
            </a:xfrm>
            <a:prstGeom prst="rect">
              <a:avLst/>
            </a:prstGeom>
          </p:spPr>
        </p:pic>
        <p:sp>
          <p:nvSpPr>
            <p:cNvPr id="35" name="Right Bracket 34"/>
            <p:cNvSpPr/>
            <p:nvPr/>
          </p:nvSpPr>
          <p:spPr>
            <a:xfrm>
              <a:off x="2514600" y="990600"/>
              <a:ext cx="304800" cy="2743200"/>
            </a:xfrm>
            <a:prstGeom prst="rightBracket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ight Bracket 32"/>
            <p:cNvSpPr/>
            <p:nvPr/>
          </p:nvSpPr>
          <p:spPr>
            <a:xfrm>
              <a:off x="2514600" y="3810000"/>
              <a:ext cx="304800" cy="2743200"/>
            </a:xfrm>
            <a:prstGeom prst="rightBracket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ight Bracket 35"/>
            <p:cNvSpPr/>
            <p:nvPr/>
          </p:nvSpPr>
          <p:spPr>
            <a:xfrm>
              <a:off x="2942304" y="838200"/>
              <a:ext cx="381000" cy="5867400"/>
            </a:xfrm>
            <a:prstGeom prst="rightBracket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0100" y="149376"/>
            <a:ext cx="8458200" cy="1641760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5000" b="1" u="sng" dirty="0" smtClean="0"/>
              <a:t>Other Important Equivalents To Remember</a:t>
            </a:r>
            <a:endParaRPr lang="en-US" sz="5000" b="1" u="sng" dirty="0"/>
          </a:p>
        </p:txBody>
      </p:sp>
      <p:sp>
        <p:nvSpPr>
          <p:cNvPr id="63" name="TextBox 62"/>
          <p:cNvSpPr txBox="1"/>
          <p:nvPr/>
        </p:nvSpPr>
        <p:spPr>
          <a:xfrm>
            <a:off x="266700" y="2438400"/>
            <a:ext cx="9525000" cy="4950358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4500" b="1" dirty="0" smtClean="0"/>
              <a:t>1 stick of butter/margarine = 1/2 cup</a:t>
            </a:r>
          </a:p>
          <a:p>
            <a:pPr algn="ctr"/>
            <a:endParaRPr lang="en-US" sz="4500" b="1" dirty="0" smtClean="0"/>
          </a:p>
          <a:p>
            <a:pPr algn="ctr"/>
            <a:r>
              <a:rPr lang="en-US" sz="4500" b="1" dirty="0" smtClean="0"/>
              <a:t>5 Tbsp. + 1 tsp. = 1/3 cup</a:t>
            </a:r>
          </a:p>
          <a:p>
            <a:pPr algn="ctr"/>
            <a:endParaRPr lang="en-US" sz="4500" b="1" dirty="0" smtClean="0"/>
          </a:p>
          <a:p>
            <a:pPr algn="ctr"/>
            <a:r>
              <a:rPr lang="en-US" sz="4500" b="1" dirty="0" smtClean="0"/>
              <a:t>8 oz. = 1 c.</a:t>
            </a:r>
          </a:p>
          <a:p>
            <a:pPr algn="ctr"/>
            <a:endParaRPr lang="en-US" sz="4500" b="1" dirty="0" smtClean="0"/>
          </a:p>
          <a:p>
            <a:pPr algn="ctr"/>
            <a:r>
              <a:rPr lang="en-US" sz="4500" b="1" dirty="0" smtClean="0"/>
              <a:t>16 oz. = 1 lb.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9052560" cy="69342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None/>
            </a:pPr>
            <a:r>
              <a:rPr lang="en-US" sz="4000" b="1" dirty="0" smtClean="0"/>
              <a:t>2.  What are the EIGHT steps to following a recipe correctly?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Read the recipe carefully before beginning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Check to see if you have all the ingredients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Pre-heat the oven if needed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“Gather” all equipment needed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Complete preparation of specific ingredients (EX:  Chopped Nuts, Melted Chocolate, etc.)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Measure exactly!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Mix carefully, following each direction</a:t>
            </a:r>
          </a:p>
          <a:p>
            <a:pPr marL="1188686" lvl="1" indent="-742950">
              <a:buFont typeface="+mj-lt"/>
              <a:buAutoNum type="arabicPeriod"/>
            </a:pPr>
            <a:r>
              <a:rPr lang="en-US" sz="3600" dirty="0" smtClean="0"/>
              <a:t>Bake or cook at temperature and time directed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9052560" cy="6934200"/>
          </a:xfrm>
        </p:spPr>
        <p:txBody>
          <a:bodyPr>
            <a:normAutofit/>
          </a:bodyPr>
          <a:lstStyle/>
          <a:p>
            <a:pPr marL="742950" indent="-742950">
              <a:buAutoNum type="arabicPeriod" startAt="3"/>
            </a:pPr>
            <a:r>
              <a:rPr lang="en-US" sz="4000" b="1" dirty="0" smtClean="0"/>
              <a:t>What is the most important step and why?</a:t>
            </a:r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#1! (Reading the recipe)-so you know what you need to do and what ingredients you need</a:t>
            </a:r>
          </a:p>
          <a:p>
            <a:pPr marL="742950" indent="-742950">
              <a:buAutoNum type="arabicPeriod" startAt="3"/>
            </a:pPr>
            <a:r>
              <a:rPr lang="en-US" sz="4000" b="1" dirty="0" smtClean="0"/>
              <a:t>Before cooking, you should wash your hands for at least how long?</a:t>
            </a:r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20 seconds</a:t>
            </a:r>
          </a:p>
          <a:p>
            <a:pPr marL="1188686" lvl="1" indent="-742950">
              <a:buNone/>
            </a:pPr>
            <a:endParaRPr lang="en-US" sz="3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9052560" cy="6934200"/>
          </a:xfrm>
        </p:spPr>
        <p:txBody>
          <a:bodyPr>
            <a:normAutofit/>
          </a:bodyPr>
          <a:lstStyle/>
          <a:p>
            <a:pPr marL="742950" indent="-742950">
              <a:buNone/>
            </a:pPr>
            <a:r>
              <a:rPr lang="en-US" sz="4000" b="1" dirty="0" smtClean="0"/>
              <a:t>5.  What should you NEVER do when measuring flour?</a:t>
            </a:r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Pack or tap the cup (it releases the air needed in the measurement)</a:t>
            </a:r>
          </a:p>
          <a:p>
            <a:pPr marL="1188686" lvl="1" indent="-742950">
              <a:buNone/>
            </a:pPr>
            <a:endParaRPr lang="en-US" sz="3600" b="1" dirty="0" smtClean="0"/>
          </a:p>
          <a:p>
            <a:pPr marL="1188686" lvl="1" indent="-742950">
              <a:buNone/>
            </a:pPr>
            <a:r>
              <a:rPr lang="en-US" sz="3600" b="1" dirty="0" smtClean="0"/>
              <a:t>How should you measure flour instead?</a:t>
            </a:r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Spoon in the flour then level it off</a:t>
            </a:r>
          </a:p>
          <a:p>
            <a:pPr marL="1188686" lvl="1" indent="-742950">
              <a:buNone/>
            </a:pPr>
            <a:endParaRPr lang="en-US" sz="3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9052560" cy="6934200"/>
          </a:xfrm>
        </p:spPr>
        <p:txBody>
          <a:bodyPr>
            <a:normAutofit/>
          </a:bodyPr>
          <a:lstStyle/>
          <a:p>
            <a:pPr marL="742950" indent="-742950">
              <a:buNone/>
            </a:pPr>
            <a:r>
              <a:rPr lang="en-US" sz="4000" b="1" dirty="0" smtClean="0"/>
              <a:t>6.  What is the most efficient way to measure the following measurements of dry ingredients?</a:t>
            </a:r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4 Tbsp. = 	___________________</a:t>
            </a:r>
          </a:p>
          <a:p>
            <a:pPr marL="1188686" lvl="1" indent="-742950">
              <a:buNone/>
            </a:pPr>
            <a:endParaRPr lang="en-US" sz="3500" dirty="0" smtClean="0"/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3/4 c.    = 	___________________</a:t>
            </a:r>
          </a:p>
          <a:p>
            <a:pPr marL="1188686" lvl="1" indent="-742950">
              <a:buNone/>
            </a:pPr>
            <a:endParaRPr lang="en-US" sz="3500" dirty="0" smtClean="0"/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3 tsp.    =	___________________</a:t>
            </a:r>
          </a:p>
          <a:p>
            <a:pPr marL="1188686" lvl="1" indent="-742950">
              <a:buNone/>
            </a:pPr>
            <a:endParaRPr lang="en-US" sz="3500" dirty="0" smtClean="0"/>
          </a:p>
          <a:p>
            <a:pPr marL="1188686" lvl="1" indent="-742950">
              <a:buFont typeface="Arial" pitchFamily="34" charset="0"/>
              <a:buChar char="•"/>
            </a:pPr>
            <a:r>
              <a:rPr lang="en-US" sz="3500" dirty="0" smtClean="0"/>
              <a:t>1/8 c.    =	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05400" y="22860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1/4 c.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5814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1/2 c. + 1/4 c.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48768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1 Tbsp.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6150114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2 Tbsp.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9296400" cy="6934200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rabicPeriod" startAt="7"/>
            </a:pPr>
            <a:r>
              <a:rPr lang="en-US" sz="4000" b="1" dirty="0" smtClean="0"/>
              <a:t>When cutting a recipe in half, or when doubling a recipe:</a:t>
            </a:r>
          </a:p>
          <a:p>
            <a:pPr marL="742950" indent="-742950">
              <a:buNone/>
            </a:pPr>
            <a:endParaRPr lang="en-US" sz="2000" b="1" dirty="0" smtClean="0"/>
          </a:p>
          <a:p>
            <a:pPr marL="742950" indent="-742950">
              <a:buNone/>
            </a:pPr>
            <a:r>
              <a:rPr lang="en-US" sz="4000" b="1" dirty="0" smtClean="0"/>
              <a:t>	</a:t>
            </a:r>
            <a:r>
              <a:rPr lang="en-US" sz="4000" dirty="0" smtClean="0"/>
              <a:t>The cooking </a:t>
            </a:r>
            <a:r>
              <a:rPr lang="en-US" sz="4000" b="1" u="sng" dirty="0" smtClean="0"/>
              <a:t>TEMPERATURE</a:t>
            </a:r>
            <a:r>
              <a:rPr lang="en-US" sz="4000" dirty="0" smtClean="0"/>
              <a:t> remains the same, but the </a:t>
            </a:r>
            <a:r>
              <a:rPr lang="en-US" sz="4000" b="1" u="sng" dirty="0" smtClean="0"/>
              <a:t>SIZE</a:t>
            </a:r>
            <a:r>
              <a:rPr lang="en-US" sz="4000" dirty="0" smtClean="0"/>
              <a:t> of the cooking pan and the length of </a:t>
            </a:r>
            <a:r>
              <a:rPr lang="en-US" sz="4000" b="1" u="sng" dirty="0" smtClean="0"/>
              <a:t>TIME</a:t>
            </a:r>
            <a:r>
              <a:rPr lang="en-US" sz="4000" dirty="0" smtClean="0"/>
              <a:t> will be affected.</a:t>
            </a:r>
          </a:p>
          <a:p>
            <a:pPr marL="742950" indent="-742950">
              <a:buNone/>
            </a:pPr>
            <a:endParaRPr lang="en-US" sz="4000" dirty="0" smtClean="0"/>
          </a:p>
          <a:p>
            <a:pPr marL="742950" indent="-742950">
              <a:buNone/>
            </a:pPr>
            <a:r>
              <a:rPr lang="en-US" sz="4000" b="1" dirty="0" smtClean="0"/>
              <a:t>8.   When baking with a glass dish, you need to reduce (lower) the oven temperature by:</a:t>
            </a:r>
          </a:p>
          <a:p>
            <a:pPr marL="742950" indent="-742950">
              <a:buNone/>
            </a:pPr>
            <a:endParaRPr lang="en-US" sz="2000" b="1" dirty="0" smtClean="0"/>
          </a:p>
          <a:p>
            <a:pPr marL="742950" indent="-742950">
              <a:buNone/>
            </a:pPr>
            <a:r>
              <a:rPr lang="en-US" sz="4000" b="1" dirty="0" smtClean="0"/>
              <a:t>			</a:t>
            </a:r>
            <a:r>
              <a:rPr lang="en-US" sz="4000" dirty="0" smtClean="0"/>
              <a:t>25⁰</a:t>
            </a:r>
          </a:p>
          <a:p>
            <a:pPr marL="742950" indent="-742950">
              <a:buNone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9296400" cy="6934200"/>
          </a:xfrm>
        </p:spPr>
        <p:txBody>
          <a:bodyPr>
            <a:normAutofit/>
          </a:bodyPr>
          <a:lstStyle/>
          <a:p>
            <a:pPr marL="742950" indent="-742950" algn="ctr">
              <a:buNone/>
            </a:pPr>
            <a:r>
              <a:rPr lang="en-US" sz="5000" b="1" u="sng" dirty="0" smtClean="0"/>
              <a:t>Equivalents &amp; Abbreviations</a:t>
            </a:r>
          </a:p>
          <a:p>
            <a:pPr marL="742950" indent="-742950" algn="ctr">
              <a:buNone/>
            </a:pPr>
            <a:endParaRPr lang="en-US" sz="1000" dirty="0" smtClean="0"/>
          </a:p>
          <a:p>
            <a:pPr marL="742950" indent="-742950">
              <a:buNone/>
            </a:pPr>
            <a:r>
              <a:rPr lang="en-US" sz="3500" dirty="0" smtClean="0"/>
              <a:t>T., Tbsp., or tbsp = tablespoon</a:t>
            </a:r>
          </a:p>
          <a:p>
            <a:pPr marL="742950" indent="-742950">
              <a:buNone/>
            </a:pPr>
            <a:r>
              <a:rPr lang="en-US" sz="3500" dirty="0" smtClean="0"/>
              <a:t>t., or tsp. = teaspoon</a:t>
            </a:r>
          </a:p>
          <a:p>
            <a:pPr marL="742950" indent="-742950">
              <a:buNone/>
            </a:pPr>
            <a:r>
              <a:rPr lang="en-US" sz="3500" dirty="0" smtClean="0"/>
              <a:t>Min. = minute			</a:t>
            </a:r>
          </a:p>
          <a:p>
            <a:pPr marL="742950" indent="-742950">
              <a:buNone/>
            </a:pPr>
            <a:r>
              <a:rPr lang="en-US" sz="3500" dirty="0" smtClean="0"/>
              <a:t>Oz. = ounce</a:t>
            </a:r>
          </a:p>
          <a:p>
            <a:pPr marL="742950" indent="-742950">
              <a:buNone/>
            </a:pPr>
            <a:r>
              <a:rPr lang="en-US" sz="3500" dirty="0" smtClean="0"/>
              <a:t>Qt. = quart</a:t>
            </a:r>
          </a:p>
          <a:p>
            <a:pPr marL="742950" indent="-742950">
              <a:buNone/>
            </a:pPr>
            <a:r>
              <a:rPr lang="en-US" sz="3500" dirty="0" smtClean="0"/>
              <a:t>Pt. = pint</a:t>
            </a:r>
          </a:p>
          <a:p>
            <a:pPr marL="742950" indent="-742950">
              <a:buNone/>
            </a:pPr>
            <a:r>
              <a:rPr lang="en-US" sz="3500" dirty="0" smtClean="0"/>
              <a:t>Gal. = Gallon</a:t>
            </a:r>
          </a:p>
          <a:p>
            <a:pPr marL="742950" indent="-742950">
              <a:buNone/>
            </a:pPr>
            <a:r>
              <a:rPr lang="en-US" sz="3500" dirty="0" smtClean="0"/>
              <a:t>Hr. = hour</a:t>
            </a:r>
          </a:p>
          <a:p>
            <a:pPr marL="742950" indent="-742950">
              <a:buNone/>
            </a:pPr>
            <a:r>
              <a:rPr lang="en-US" sz="3500" dirty="0" smtClean="0"/>
              <a:t>Doz. = dozen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62600" y="2209800"/>
            <a:ext cx="4343400" cy="5410200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marL="742950" marR="0" lvl="0" indent="-742950" algn="l" defTabSz="101882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500" dirty="0" smtClean="0"/>
              <a:t>C. = cup</a:t>
            </a: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0" indent="-742950" algn="l" defTabSz="101882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500" dirty="0" smtClean="0"/>
              <a:t>l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or # = pound		</a:t>
            </a:r>
          </a:p>
          <a:p>
            <a:pPr marL="742950" marR="0" lvl="0" indent="-742950" algn="l" defTabSz="101882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Pkg. = package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3080" y="149376"/>
            <a:ext cx="6492240" cy="872318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5000" b="1" u="sng" dirty="0" smtClean="0"/>
              <a:t>Mrs. T. and Her Babies</a:t>
            </a:r>
            <a:endParaRPr lang="en-US" sz="5000" b="1" u="sng" dirty="0"/>
          </a:p>
        </p:txBody>
      </p:sp>
      <p:sp>
        <p:nvSpPr>
          <p:cNvPr id="63" name="TextBox 62"/>
          <p:cNvSpPr txBox="1"/>
          <p:nvPr/>
        </p:nvSpPr>
        <p:spPr>
          <a:xfrm>
            <a:off x="5562600" y="1155316"/>
            <a:ext cx="4495800" cy="3565363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sz="2500" b="1" u="sng" dirty="0" smtClean="0"/>
              <a:t>Helpful Hints: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T. = Tablespoon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t. = teaspoon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Mrs. T. has 3 baby </a:t>
            </a:r>
            <a:r>
              <a:rPr lang="en-US" sz="2500" dirty="0" err="1" smtClean="0"/>
              <a:t>t.’s</a:t>
            </a:r>
            <a:endParaRPr lang="en-US" sz="2500" dirty="0"/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There are 3 little </a:t>
            </a:r>
            <a:r>
              <a:rPr lang="en-US" sz="2500" dirty="0" err="1" smtClean="0"/>
              <a:t>t.’s</a:t>
            </a:r>
            <a:r>
              <a:rPr lang="en-US" sz="2500" dirty="0" smtClean="0"/>
              <a:t> with 1 big T.</a:t>
            </a:r>
          </a:p>
          <a:p>
            <a:endParaRPr lang="en-US" sz="2500" dirty="0"/>
          </a:p>
          <a:p>
            <a:r>
              <a:rPr lang="en-US" sz="2500" b="1" u="sng" dirty="0" smtClean="0"/>
              <a:t>Equivalents To Remember:</a:t>
            </a:r>
            <a:endParaRPr lang="en-US" sz="2500" dirty="0" smtClean="0"/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 Tablespoon = 3 teaspoons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1/2 Tablespoon = 1 ½ teaspoons</a:t>
            </a:r>
          </a:p>
        </p:txBody>
      </p:sp>
      <p:pic>
        <p:nvPicPr>
          <p:cNvPr id="4" name="Picture 3" descr="Mrs. T-Equivalents-KEY.png"/>
          <p:cNvPicPr/>
          <p:nvPr/>
        </p:nvPicPr>
        <p:blipFill>
          <a:blip r:embed="rId3"/>
          <a:srcRect l="2316" t="44486" r="36576" b="16349"/>
          <a:stretch>
            <a:fillRect/>
          </a:stretch>
        </p:blipFill>
        <p:spPr>
          <a:xfrm>
            <a:off x="0" y="1447800"/>
            <a:ext cx="55626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3080" y="149376"/>
            <a:ext cx="6492240" cy="872318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5000" b="1" u="sng" dirty="0" smtClean="0"/>
              <a:t>Young T. and Cousin Oz.</a:t>
            </a:r>
            <a:endParaRPr lang="en-US" sz="5000" b="1" u="sng" dirty="0"/>
          </a:p>
        </p:txBody>
      </p:sp>
      <p:sp>
        <p:nvSpPr>
          <p:cNvPr id="63" name="TextBox 62"/>
          <p:cNvSpPr txBox="1"/>
          <p:nvPr/>
        </p:nvSpPr>
        <p:spPr>
          <a:xfrm>
            <a:off x="5867400" y="1066800"/>
            <a:ext cx="4114800" cy="6643129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sz="2500" b="1" u="sng" dirty="0" smtClean="0"/>
              <a:t>Helpful Hints: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Young T. just got his drivers license-He is 16 </a:t>
            </a:r>
            <a:r>
              <a:rPr lang="en-US" dirty="0" smtClean="0"/>
              <a:t>(16 Tablespoons)</a:t>
            </a:r>
            <a:endParaRPr lang="en-US" sz="2500" dirty="0" smtClean="0"/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He now gets to drive the “Cup Car” </a:t>
            </a:r>
            <a:r>
              <a:rPr lang="en-US" dirty="0" smtClean="0"/>
              <a:t>(1 Cup)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Cousin Oz. is half as old as Young T.-He is only 8 </a:t>
            </a:r>
            <a:r>
              <a:rPr lang="en-US" dirty="0" smtClean="0"/>
              <a:t>(8 Ounces)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It takes 8 ounces to fill up the “Cup Car” </a:t>
            </a:r>
            <a:r>
              <a:rPr lang="en-US" dirty="0" smtClean="0"/>
              <a:t>(8 oz. = 1 c.)</a:t>
            </a:r>
          </a:p>
          <a:p>
            <a:pPr>
              <a:buFont typeface="Arial" pitchFamily="34" charset="0"/>
              <a:buChar char="•"/>
            </a:pPr>
            <a:endParaRPr lang="en-US" sz="2500" dirty="0"/>
          </a:p>
          <a:p>
            <a:r>
              <a:rPr lang="en-US" sz="2500" b="1" u="sng" dirty="0" smtClean="0"/>
              <a:t>Equivalents To Remember:</a:t>
            </a:r>
            <a:endParaRPr lang="en-US" sz="2500" dirty="0" smtClean="0"/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8 Ounces = 1 Cup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 Cup = 16 Tablespoons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3/4 Cup = 12 Tablespoons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1/2 Cup = 8 Tablespoons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1/4 Cup = 4 Tablespoons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1/8 Cup = 2 Tablespoons</a:t>
            </a:r>
            <a:endParaRPr lang="en-US" dirty="0"/>
          </a:p>
        </p:txBody>
      </p:sp>
      <p:grpSp>
        <p:nvGrpSpPr>
          <p:cNvPr id="73" name="Group 72"/>
          <p:cNvGrpSpPr/>
          <p:nvPr/>
        </p:nvGrpSpPr>
        <p:grpSpPr>
          <a:xfrm>
            <a:off x="0" y="1295400"/>
            <a:ext cx="5791200" cy="4953000"/>
            <a:chOff x="457200" y="1295400"/>
            <a:chExt cx="5562600" cy="4953000"/>
          </a:xfrm>
        </p:grpSpPr>
        <p:grpSp>
          <p:nvGrpSpPr>
            <p:cNvPr id="69" name="Group 68"/>
            <p:cNvGrpSpPr/>
            <p:nvPr/>
          </p:nvGrpSpPr>
          <p:grpSpPr>
            <a:xfrm>
              <a:off x="457200" y="1295400"/>
              <a:ext cx="5562600" cy="4953000"/>
              <a:chOff x="457200" y="1295400"/>
              <a:chExt cx="5562600" cy="4953000"/>
            </a:xfrm>
          </p:grpSpPr>
          <p:pic>
            <p:nvPicPr>
              <p:cNvPr id="4" name="Picture 3" descr="Mrs. T-Equivalents-KEY.png"/>
              <p:cNvPicPr/>
              <p:nvPr/>
            </p:nvPicPr>
            <p:blipFill>
              <a:blip r:embed="rId3"/>
              <a:srcRect l="55064" r="2114" b="73028"/>
              <a:stretch>
                <a:fillRect/>
              </a:stretch>
            </p:blipFill>
            <p:spPr>
              <a:xfrm>
                <a:off x="457200" y="1295400"/>
                <a:ext cx="5562600" cy="4876800"/>
              </a:xfrm>
              <a:prstGeom prst="rect">
                <a:avLst/>
              </a:prstGeom>
            </p:spPr>
          </p:pic>
          <p:sp>
            <p:nvSpPr>
              <p:cNvPr id="62" name="Rectangle 61"/>
              <p:cNvSpPr/>
              <p:nvPr/>
            </p:nvSpPr>
            <p:spPr>
              <a:xfrm>
                <a:off x="2819400" y="6093540"/>
                <a:ext cx="1263444" cy="15486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767348" y="1494504"/>
                <a:ext cx="1447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419600" y="1858296"/>
                <a:ext cx="838200" cy="4277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124200" y="4129548"/>
                <a:ext cx="457200" cy="4277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352800" y="4281948"/>
                <a:ext cx="457200" cy="4277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1981200" y="1703994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Arial Rounded MT Bold" pitchFamily="34" charset="0"/>
                </a:rPr>
                <a:t>Young T.</a:t>
              </a:r>
              <a:endParaRPr lang="en-US" b="1" dirty="0">
                <a:latin typeface="Arial Rounded MT Bold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119720" y="1915386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Arial Rounded MT Bold" pitchFamily="34" charset="0"/>
                </a:rPr>
                <a:t>Cousin Oz.</a:t>
              </a:r>
              <a:endParaRPr lang="en-US" b="1" dirty="0">
                <a:latin typeface="Arial Rounded MT Bold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851356" y="4038600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Arial Rounded MT Bold" pitchFamily="34" charset="0"/>
                </a:rPr>
                <a:t>Cup Car</a:t>
              </a:r>
              <a:endParaRPr lang="en-US" b="1" dirty="0">
                <a:latin typeface="Arial Rounded MT Bold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563</Words>
  <Application>Microsoft Office PowerPoint</Application>
  <PresentationFormat>Custom</PresentationFormat>
  <Paragraphs>115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Reading a Recipe and Measuring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lschiers</dc:creator>
  <cp:lastModifiedBy>Laura Schiers</cp:lastModifiedBy>
  <cp:revision>24</cp:revision>
  <dcterms:created xsi:type="dcterms:W3CDTF">2008-12-22T22:47:22Z</dcterms:created>
  <dcterms:modified xsi:type="dcterms:W3CDTF">2014-02-26T15:10:07Z</dcterms:modified>
</cp:coreProperties>
</file>