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59" r:id="rId9"/>
    <p:sldId id="257" r:id="rId10"/>
    <p:sldId id="256" r:id="rId11"/>
    <p:sldId id="258" r:id="rId12"/>
    <p:sldId id="268" r:id="rId13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560" y="294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C2801-15A6-4B06-98C3-DCDE67F168D0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5C070-192E-4FBB-ACCF-843EAAA019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1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5C070-192E-4FBB-ACCF-843EAAA019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77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5C070-192E-4FBB-ACCF-843EAAA019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25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5C070-192E-4FBB-ACCF-843EAAA019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80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5C070-192E-4FBB-ACCF-843EAAA019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1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086" y="1640842"/>
            <a:ext cx="7283065" cy="3773525"/>
          </a:xfrm>
        </p:spPr>
        <p:txBody>
          <a:bodyPr anchor="b"/>
          <a:lstStyle>
            <a:lvl1pPr>
              <a:defRPr sz="7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3086" y="5414364"/>
            <a:ext cx="7283065" cy="97627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9723-A4AC-48A4-9DE2-62AB8CBDC49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B80-270E-40E3-B469-0B0529A25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4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8" y="5440665"/>
            <a:ext cx="7283064" cy="642303"/>
          </a:xfrm>
        </p:spPr>
        <p:txBody>
          <a:bodyPr anchor="b">
            <a:normAutofit/>
          </a:bodyPr>
          <a:lstStyle>
            <a:lvl1pPr algn="l">
              <a:defRPr sz="264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3086" y="777240"/>
            <a:ext cx="7283065" cy="412608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087" y="6082968"/>
            <a:ext cx="7283063" cy="559540"/>
          </a:xfrm>
        </p:spPr>
        <p:txBody>
          <a:bodyPr>
            <a:normAutofit/>
          </a:bodyPr>
          <a:lstStyle>
            <a:lvl1pPr marL="0" indent="0">
              <a:buNone/>
              <a:defRPr sz="132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9723-A4AC-48A4-9DE2-62AB8CBDC49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B80-270E-40E3-B469-0B0529A25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1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6" y="1640840"/>
            <a:ext cx="7283065" cy="2245360"/>
          </a:xfrm>
        </p:spPr>
        <p:txBody>
          <a:bodyPr/>
          <a:lstStyle>
            <a:lvl1pPr>
              <a:defRPr sz="52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086" y="4145280"/>
            <a:ext cx="7283065" cy="2677160"/>
          </a:xfrm>
        </p:spPr>
        <p:txBody>
          <a:bodyPr anchor="ctr">
            <a:normAutofit/>
          </a:bodyPr>
          <a:lstStyle>
            <a:lvl1pPr marL="0" indent="0">
              <a:buNone/>
              <a:defRPr sz="198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9723-A4AC-48A4-9DE2-62AB8CBDC49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B80-270E-40E3-B469-0B0529A25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78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50" y="1640840"/>
            <a:ext cx="6601154" cy="2633157"/>
          </a:xfrm>
        </p:spPr>
        <p:txBody>
          <a:bodyPr/>
          <a:lstStyle>
            <a:lvl1pPr>
              <a:defRPr sz="52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592995" y="4273997"/>
            <a:ext cx="6007275" cy="387797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54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086" y="4930745"/>
            <a:ext cx="7283065" cy="1899920"/>
          </a:xfrm>
        </p:spPr>
        <p:txBody>
          <a:bodyPr anchor="ctr">
            <a:normAutofit/>
          </a:bodyPr>
          <a:lstStyle>
            <a:lvl1pPr marL="0" indent="0">
              <a:buNone/>
              <a:defRPr sz="198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9723-A4AC-48A4-9DE2-62AB8CBDC49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B80-270E-40E3-B469-0B0529A252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1287" y="1100753"/>
            <a:ext cx="661750" cy="215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2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9660" y="2962292"/>
            <a:ext cx="661750" cy="215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2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3374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6" y="3540761"/>
            <a:ext cx="7283066" cy="1873604"/>
          </a:xfrm>
        </p:spPr>
        <p:txBody>
          <a:bodyPr anchor="b"/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086" y="5414365"/>
            <a:ext cx="7283065" cy="975120"/>
          </a:xfrm>
        </p:spPr>
        <p:txBody>
          <a:bodyPr anchor="t"/>
          <a:lstStyle>
            <a:lvl1pPr marL="0" indent="0" algn="l">
              <a:buNone/>
              <a:defRPr sz="22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9723-A4AC-48A4-9DE2-62AB8CBDC49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B80-270E-40E3-B469-0B0529A25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3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318" y="2245360"/>
            <a:ext cx="2431798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8423" y="3022600"/>
            <a:ext cx="2415692" cy="4067916"/>
          </a:xfrm>
        </p:spPr>
        <p:txBody>
          <a:bodyPr anchor="t"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04855" y="2245360"/>
            <a:ext cx="2423029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96145" y="3022600"/>
            <a:ext cx="2431738" cy="4067916"/>
          </a:xfrm>
        </p:spPr>
        <p:txBody>
          <a:bodyPr anchor="t"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9409" y="2245360"/>
            <a:ext cx="2419624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9409" y="3022600"/>
            <a:ext cx="2419624" cy="4067916"/>
          </a:xfrm>
        </p:spPr>
        <p:txBody>
          <a:bodyPr anchor="t"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74867" y="2418080"/>
            <a:ext cx="0" cy="449072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45333" y="2418080"/>
            <a:ext cx="0" cy="4495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9723-A4AC-48A4-9DE2-62AB8CBDC49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B80-270E-40E3-B469-0B0529A25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25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423" y="4817742"/>
            <a:ext cx="2426173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8423" y="2504440"/>
            <a:ext cx="2426173" cy="1727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8423" y="5470841"/>
            <a:ext cx="2426173" cy="747081"/>
          </a:xfrm>
        </p:spPr>
        <p:txBody>
          <a:bodyPr anchor="t"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09571" y="4817742"/>
            <a:ext cx="2418313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09570" y="2504440"/>
            <a:ext cx="2418313" cy="1727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08454" y="5470840"/>
            <a:ext cx="2421516" cy="747081"/>
          </a:xfrm>
        </p:spPr>
        <p:txBody>
          <a:bodyPr anchor="t"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9409" y="4817742"/>
            <a:ext cx="2419624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79408" y="2504440"/>
            <a:ext cx="2419624" cy="1727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79307" y="5470837"/>
            <a:ext cx="2422828" cy="747081"/>
          </a:xfrm>
        </p:spPr>
        <p:txBody>
          <a:bodyPr anchor="t"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74867" y="2418080"/>
            <a:ext cx="0" cy="449072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45333" y="2418080"/>
            <a:ext cx="0" cy="4495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9723-A4AC-48A4-9DE2-62AB8CBDC49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B80-270E-40E3-B469-0B0529A25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63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9723-A4AC-48A4-9DE2-62AB8CBDC49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B80-270E-40E3-B469-0B0529A25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0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2761" y="487576"/>
            <a:ext cx="1446272" cy="6602942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8423" y="876299"/>
            <a:ext cx="6125693" cy="621421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9723-A4AC-48A4-9DE2-62AB8CBDC49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B80-270E-40E3-B469-0B0529A25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3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9723-A4AC-48A4-9DE2-62AB8CBDC49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B80-270E-40E3-B469-0B0529A25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5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8" y="3243299"/>
            <a:ext cx="7283064" cy="2171067"/>
          </a:xfrm>
        </p:spPr>
        <p:txBody>
          <a:bodyPr anchor="b"/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086" y="5414365"/>
            <a:ext cx="7283065" cy="975120"/>
          </a:xfrm>
        </p:spPr>
        <p:txBody>
          <a:bodyPr anchor="t"/>
          <a:lstStyle>
            <a:lvl1pPr marL="0" indent="0" algn="l">
              <a:buNone/>
              <a:defRPr sz="22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9723-A4AC-48A4-9DE2-62AB8CBDC49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B80-270E-40E3-B469-0B0529A25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4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471" y="2335320"/>
            <a:ext cx="3627924" cy="4755198"/>
          </a:xfrm>
        </p:spPr>
        <p:txBody>
          <a:bodyPr>
            <a:normAutofit/>
          </a:bodyPr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173" y="2330239"/>
            <a:ext cx="3627927" cy="4760278"/>
          </a:xfrm>
        </p:spPr>
        <p:txBody>
          <a:bodyPr>
            <a:normAutofit/>
          </a:bodyPr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9723-A4AC-48A4-9DE2-62AB8CBDC49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B80-270E-40E3-B469-0B0529A25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470" y="2159000"/>
            <a:ext cx="3627923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471" y="2849880"/>
            <a:ext cx="3627924" cy="4240636"/>
          </a:xfrm>
        </p:spPr>
        <p:txBody>
          <a:bodyPr>
            <a:normAutofit/>
          </a:bodyPr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6174" y="2159000"/>
            <a:ext cx="3627924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6174" y="2849880"/>
            <a:ext cx="3627924" cy="4240636"/>
          </a:xfrm>
        </p:spPr>
        <p:txBody>
          <a:bodyPr>
            <a:normAutofit/>
          </a:bodyPr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9723-A4AC-48A4-9DE2-62AB8CBDC49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B80-270E-40E3-B469-0B0529A25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9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9723-A4AC-48A4-9DE2-62AB8CBDC49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B80-270E-40E3-B469-0B0529A25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8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9723-A4AC-48A4-9DE2-62AB8CBDC49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B80-270E-40E3-B469-0B0529A25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0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5" y="1640840"/>
            <a:ext cx="2806608" cy="1640840"/>
          </a:xfrm>
        </p:spPr>
        <p:txBody>
          <a:bodyPr anchor="b"/>
          <a:lstStyle>
            <a:lvl1pPr algn="l">
              <a:defRPr sz="264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337" y="1640840"/>
            <a:ext cx="4287814" cy="5181600"/>
          </a:xfrm>
        </p:spPr>
        <p:txBody>
          <a:bodyPr anchor="ctr">
            <a:normAutofit/>
          </a:bodyPr>
          <a:lstStyle>
            <a:lvl1pPr>
              <a:defRPr sz="2200"/>
            </a:lvl1pPr>
            <a:lvl2pPr>
              <a:defRPr sz="1980"/>
            </a:lvl2pPr>
            <a:lvl3pPr>
              <a:defRPr sz="1760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085" y="3546519"/>
            <a:ext cx="2806608" cy="3281679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9723-A4AC-48A4-9DE2-62AB8CBDC49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B80-270E-40E3-B469-0B0529A25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222" y="2101418"/>
            <a:ext cx="4202741" cy="1784782"/>
          </a:xfrm>
        </p:spPr>
        <p:txBody>
          <a:bodyPr anchor="b">
            <a:normAutofit/>
          </a:bodyPr>
          <a:lstStyle>
            <a:lvl1pPr algn="l">
              <a:defRPr sz="39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34869" y="1295400"/>
            <a:ext cx="2641018" cy="51816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085" y="4145280"/>
            <a:ext cx="4196201" cy="1554480"/>
          </a:xfrm>
        </p:spPr>
        <p:txBody>
          <a:bodyPr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9723-A4AC-48A4-9DE2-62AB8CBDC49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B80-270E-40E3-B469-0B0529A25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929375" y="1899920"/>
            <a:ext cx="3101340" cy="319532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258815" y="-518160"/>
            <a:ext cx="1760220" cy="181356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929375" y="6908800"/>
            <a:ext cx="1089660" cy="112268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69387" y="3022600"/>
            <a:ext cx="4610100" cy="47498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923767" y="3281680"/>
            <a:ext cx="2598420" cy="267716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520208" y="0"/>
            <a:ext cx="754380" cy="1246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181" y="513081"/>
            <a:ext cx="7760918" cy="15872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470" y="2326649"/>
            <a:ext cx="7382819" cy="4754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227978" y="2076419"/>
            <a:ext cx="1122679" cy="2515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1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0E29723-A4AC-48A4-9DE2-62AB8CBDC49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92339" y="3702298"/>
            <a:ext cx="4374434" cy="251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1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543075" y="335168"/>
            <a:ext cx="691694" cy="8700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08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6EB80-270E-40E3-B469-0B0529A25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37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502928" rtl="0" eaLnBrk="1" latinLnBrk="0" hangingPunct="1">
        <a:spcBef>
          <a:spcPct val="0"/>
        </a:spcBef>
        <a:buNone/>
        <a:defRPr sz="462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197" indent="-377197" algn="l" defTabSz="502928" rtl="0" eaLnBrk="1" latinLnBrk="0" hangingPunct="1">
        <a:spcBef>
          <a:spcPts val="11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17258" indent="-314331" algn="l" defTabSz="502928" rtl="0" eaLnBrk="1" latinLnBrk="0" hangingPunct="1">
        <a:spcBef>
          <a:spcPts val="11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8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57322" indent="-251464" algn="l" defTabSz="502928" rtl="0" eaLnBrk="1" latinLnBrk="0" hangingPunct="1">
        <a:spcBef>
          <a:spcPts val="11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6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760250" indent="-251464" algn="l" defTabSz="502928" rtl="0" eaLnBrk="1" latinLnBrk="0" hangingPunct="1">
        <a:spcBef>
          <a:spcPts val="11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263177" indent="-251464" algn="l" defTabSz="502928" rtl="0" eaLnBrk="1" latinLnBrk="0" hangingPunct="1">
        <a:spcBef>
          <a:spcPts val="11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766106" indent="-251464" algn="l" defTabSz="502928" rtl="0" eaLnBrk="1" latinLnBrk="0" hangingPunct="1">
        <a:spcBef>
          <a:spcPts val="11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269034" indent="-251464" algn="l" defTabSz="502928" rtl="0" eaLnBrk="1" latinLnBrk="0" hangingPunct="1">
        <a:spcBef>
          <a:spcPts val="11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771963" indent="-251464" algn="l" defTabSz="502928" rtl="0" eaLnBrk="1" latinLnBrk="0" hangingPunct="1">
        <a:spcBef>
          <a:spcPts val="11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274890" indent="-251464" algn="l" defTabSz="502928" rtl="0" eaLnBrk="1" latinLnBrk="0" hangingPunct="1">
        <a:spcBef>
          <a:spcPts val="11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02928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8" algn="l" defTabSz="502928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57" algn="l" defTabSz="502928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84" algn="l" defTabSz="502928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714" algn="l" defTabSz="502928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42" algn="l" defTabSz="502928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71" algn="l" defTabSz="502928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98" algn="l" defTabSz="502928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427" algn="l" defTabSz="502928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81" y="-76200"/>
            <a:ext cx="7760918" cy="1587267"/>
          </a:xfrm>
        </p:spPr>
        <p:txBody>
          <a:bodyPr/>
          <a:lstStyle/>
          <a:p>
            <a:pPr algn="ctr"/>
            <a:r>
              <a:rPr lang="en-US" b="1" u="sng" dirty="0" smtClean="0"/>
              <a:t>Reading a </a:t>
            </a:r>
            <a:r>
              <a:rPr lang="en-US" b="1" u="sng" dirty="0" smtClean="0"/>
              <a:t>Recipe and </a:t>
            </a:r>
            <a:r>
              <a:rPr lang="en-US" b="1" u="sng" dirty="0" smtClean="0"/>
              <a:t>Measuring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6096000" cy="5943600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List the FOUR parts of a recipe:</a:t>
            </a:r>
          </a:p>
          <a:p>
            <a:pPr marL="1188686" lvl="1" indent="-742950">
              <a:buFont typeface="+mj-lt"/>
              <a:buAutoNum type="arabicPeriod"/>
            </a:pPr>
            <a:r>
              <a:rPr lang="en-US" sz="3600" dirty="0" smtClean="0"/>
              <a:t>List and amounts of ingredients</a:t>
            </a:r>
          </a:p>
          <a:p>
            <a:pPr marL="1188686" lvl="1" indent="-742950">
              <a:buFont typeface="+mj-lt"/>
              <a:buAutoNum type="arabicPeriod"/>
            </a:pPr>
            <a:r>
              <a:rPr lang="en-US" sz="3600" dirty="0" smtClean="0"/>
              <a:t>Step-by-step instructions</a:t>
            </a:r>
          </a:p>
          <a:p>
            <a:pPr marL="1188686" lvl="1" indent="-742950">
              <a:buFont typeface="+mj-lt"/>
              <a:buAutoNum type="arabicPeriod"/>
            </a:pPr>
            <a:r>
              <a:rPr lang="en-US" sz="3600" dirty="0" smtClean="0"/>
              <a:t>Essential info about temperature and equipment</a:t>
            </a:r>
          </a:p>
          <a:p>
            <a:pPr marL="1188686" lvl="1" indent="-742950">
              <a:buFont typeface="+mj-lt"/>
              <a:buAutoNum type="arabicPeriod"/>
            </a:pPr>
            <a:r>
              <a:rPr lang="en-US" sz="3600" dirty="0" smtClean="0"/>
              <a:t>Number of servings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8154">
            <a:off x="6054693" y="2234363"/>
            <a:ext cx="3592391" cy="231845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728">
            <a:off x="6108476" y="4672783"/>
            <a:ext cx="3592391" cy="231845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4560" y="149376"/>
            <a:ext cx="5669280" cy="87231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5000" b="1" u="sng" dirty="0"/>
              <a:t>GAL the Butterfly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334000" y="1793341"/>
            <a:ext cx="4648200" cy="4565637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500" b="1" u="sng" dirty="0" smtClean="0"/>
              <a:t>Helpful Hints: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500" dirty="0" smtClean="0"/>
              <a:t>GAL stands for Gallon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500" dirty="0" smtClean="0"/>
              <a:t>GAL’s wings are so QT!  </a:t>
            </a:r>
            <a:r>
              <a:rPr lang="en-US" dirty="0" smtClean="0"/>
              <a:t>(Quart)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500" dirty="0" smtClean="0"/>
              <a:t>4 Wings = 4 Quarts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500" dirty="0" smtClean="0"/>
              <a:t>Small Circles Represent 1 C.</a:t>
            </a:r>
          </a:p>
          <a:p>
            <a:pPr>
              <a:buFont typeface="Arial" pitchFamily="34" charset="0"/>
              <a:buChar char="•"/>
            </a:pPr>
            <a:endParaRPr lang="en-US" sz="2500" dirty="0"/>
          </a:p>
          <a:p>
            <a:r>
              <a:rPr lang="en-US" sz="2500" b="1" u="sng" dirty="0" smtClean="0"/>
              <a:t>Equivalents To Remember: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4 Cups = 1 Quart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4 Quarts = 1 Gallon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16 Cups = 1 Gallon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99119"/>
            <a:ext cx="5203251" cy="4954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3080" y="149376"/>
            <a:ext cx="6492240" cy="87231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5000" b="1" u="sng" dirty="0" smtClean="0"/>
              <a:t>The Cup Kids</a:t>
            </a:r>
            <a:endParaRPr lang="en-US" sz="5000" b="1" u="sng" dirty="0"/>
          </a:p>
        </p:txBody>
      </p:sp>
      <p:sp>
        <p:nvSpPr>
          <p:cNvPr id="63" name="TextBox 62"/>
          <p:cNvSpPr txBox="1"/>
          <p:nvPr/>
        </p:nvSpPr>
        <p:spPr>
          <a:xfrm>
            <a:off x="4495800" y="2785978"/>
            <a:ext cx="5029200" cy="2795922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500" b="1" u="sng" dirty="0" smtClean="0"/>
              <a:t>Helpful Hints: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Each Kid represents 1 cup</a:t>
            </a:r>
          </a:p>
          <a:p>
            <a:endParaRPr lang="en-US" sz="2500" dirty="0"/>
          </a:p>
          <a:p>
            <a:r>
              <a:rPr lang="en-US" sz="2500" b="1" u="sng" dirty="0" smtClean="0"/>
              <a:t>Equivalents To Remember:</a:t>
            </a:r>
            <a:endParaRPr lang="en-US" sz="2500" dirty="0" smtClean="0"/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2 Cups = 1 Pint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/>
              <a:t>2</a:t>
            </a:r>
            <a:r>
              <a:rPr lang="en-US" sz="2500" dirty="0" smtClean="0"/>
              <a:t> Pints = 1 Quart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4 Cups = 1 Quart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55" y="1014180"/>
            <a:ext cx="3217545" cy="6339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0100" y="263240"/>
            <a:ext cx="8458200" cy="164176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5000" b="1" u="sng" dirty="0" smtClean="0"/>
              <a:t>Other Important Equivalents To Remember</a:t>
            </a:r>
            <a:endParaRPr lang="en-US" sz="5000" b="1" u="sng" dirty="0"/>
          </a:p>
        </p:txBody>
      </p:sp>
      <p:sp>
        <p:nvSpPr>
          <p:cNvPr id="63" name="TextBox 62"/>
          <p:cNvSpPr txBox="1"/>
          <p:nvPr/>
        </p:nvSpPr>
        <p:spPr>
          <a:xfrm>
            <a:off x="266700" y="2438400"/>
            <a:ext cx="9525000" cy="441174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4000" b="1" dirty="0" smtClean="0"/>
              <a:t>1 stick of butter/margarine = 1/2 cup</a:t>
            </a:r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5 Tbsp. + 1 tsp. = 1/3 cup</a:t>
            </a:r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8 oz. = 1 c.</a:t>
            </a:r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16 oz. = 1 lb.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57200"/>
            <a:ext cx="8763000" cy="7010400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None/>
            </a:pPr>
            <a:r>
              <a:rPr lang="en-US" sz="4000" b="1" dirty="0" smtClean="0"/>
              <a:t>2.  What are the EIGHT steps to following a recipe correctly?</a:t>
            </a:r>
          </a:p>
          <a:p>
            <a:pPr marL="1188686" lvl="1" indent="-742950">
              <a:buFont typeface="+mj-lt"/>
              <a:buAutoNum type="arabicPeriod"/>
            </a:pPr>
            <a:r>
              <a:rPr lang="en-US" sz="3600" dirty="0" smtClean="0"/>
              <a:t>Read the recipe carefully before beginning</a:t>
            </a:r>
          </a:p>
          <a:p>
            <a:pPr marL="1188686" lvl="1" indent="-742950">
              <a:buFont typeface="+mj-lt"/>
              <a:buAutoNum type="arabicPeriod"/>
            </a:pPr>
            <a:r>
              <a:rPr lang="en-US" sz="3600" dirty="0" smtClean="0"/>
              <a:t>Check to see if you have all the ingredients</a:t>
            </a:r>
          </a:p>
          <a:p>
            <a:pPr marL="1188686" lvl="1" indent="-742950">
              <a:buFont typeface="+mj-lt"/>
              <a:buAutoNum type="arabicPeriod"/>
            </a:pPr>
            <a:r>
              <a:rPr lang="en-US" sz="3600" dirty="0" smtClean="0"/>
              <a:t>Pre-heat the oven if needed</a:t>
            </a:r>
          </a:p>
          <a:p>
            <a:pPr marL="1188686" lvl="1" indent="-742950">
              <a:buFont typeface="+mj-lt"/>
              <a:buAutoNum type="arabicPeriod"/>
            </a:pPr>
            <a:r>
              <a:rPr lang="en-US" sz="3600" dirty="0" smtClean="0"/>
              <a:t>“Gather” all equipment needed</a:t>
            </a:r>
          </a:p>
          <a:p>
            <a:pPr marL="1188686" lvl="1" indent="-742950">
              <a:buFont typeface="+mj-lt"/>
              <a:buAutoNum type="arabicPeriod"/>
            </a:pPr>
            <a:r>
              <a:rPr lang="en-US" sz="3600" dirty="0" smtClean="0"/>
              <a:t>Complete preparation of specific ingredients (EX:  Chopped Nuts, Melted Chocolate, etc.)</a:t>
            </a:r>
          </a:p>
          <a:p>
            <a:pPr marL="1188686" lvl="1" indent="-742950">
              <a:buFont typeface="+mj-lt"/>
              <a:buAutoNum type="arabicPeriod"/>
            </a:pPr>
            <a:r>
              <a:rPr lang="en-US" sz="3600" dirty="0" smtClean="0"/>
              <a:t>Measure exactly!</a:t>
            </a:r>
          </a:p>
          <a:p>
            <a:pPr marL="1188686" lvl="1" indent="-742950">
              <a:buFont typeface="+mj-lt"/>
              <a:buAutoNum type="arabicPeriod"/>
            </a:pPr>
            <a:r>
              <a:rPr lang="en-US" sz="3600" dirty="0" smtClean="0"/>
              <a:t>Mix carefully, following each direction</a:t>
            </a:r>
          </a:p>
          <a:p>
            <a:pPr marL="1188686" lvl="1" indent="-742950">
              <a:buFont typeface="+mj-lt"/>
              <a:buAutoNum type="arabicPeriod"/>
            </a:pPr>
            <a:r>
              <a:rPr lang="en-US" sz="3600" dirty="0" smtClean="0"/>
              <a:t>Bake or cook at temperature and time directed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533400"/>
            <a:ext cx="9052560" cy="6934200"/>
          </a:xfrm>
        </p:spPr>
        <p:txBody>
          <a:bodyPr>
            <a:normAutofit/>
          </a:bodyPr>
          <a:lstStyle/>
          <a:p>
            <a:pPr marL="742950" indent="-742950">
              <a:buAutoNum type="arabicPeriod" startAt="3"/>
            </a:pPr>
            <a:r>
              <a:rPr lang="en-US" sz="4000" b="1" dirty="0" smtClean="0"/>
              <a:t>What is the most important step and why?</a:t>
            </a:r>
          </a:p>
          <a:p>
            <a:pPr marL="1188686" lvl="1" indent="-742950">
              <a:buFont typeface="Arial" pitchFamily="34" charset="0"/>
              <a:buChar char="•"/>
            </a:pPr>
            <a:r>
              <a:rPr lang="en-US" sz="3500" dirty="0" smtClean="0"/>
              <a:t>#1! (Reading the recipe)-so you know what you need to do and what ingredients you need</a:t>
            </a:r>
          </a:p>
          <a:p>
            <a:pPr marL="742950" indent="-742950">
              <a:buAutoNum type="arabicPeriod" startAt="3"/>
            </a:pPr>
            <a:r>
              <a:rPr lang="en-US" sz="4000" b="1" dirty="0" smtClean="0"/>
              <a:t>Before cooking, you should wash your hands for at least how long?</a:t>
            </a:r>
          </a:p>
          <a:p>
            <a:pPr marL="1188686" lvl="1" indent="-742950">
              <a:buFont typeface="Arial" pitchFamily="34" charset="0"/>
              <a:buChar char="•"/>
            </a:pPr>
            <a:r>
              <a:rPr lang="en-US" sz="3500" dirty="0" smtClean="0"/>
              <a:t>20 seconds</a:t>
            </a:r>
          </a:p>
          <a:p>
            <a:pPr marL="1188686" lvl="1" indent="-742950">
              <a:buNone/>
            </a:pPr>
            <a:endParaRPr lang="en-US" sz="3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33400"/>
            <a:ext cx="9052560" cy="6934200"/>
          </a:xfrm>
        </p:spPr>
        <p:txBody>
          <a:bodyPr>
            <a:normAutofit/>
          </a:bodyPr>
          <a:lstStyle/>
          <a:p>
            <a:pPr marL="742950" indent="-742950">
              <a:buNone/>
            </a:pPr>
            <a:r>
              <a:rPr lang="en-US" sz="4000" b="1" dirty="0" smtClean="0"/>
              <a:t>5.  What should you NEVER do when measuring flour?</a:t>
            </a:r>
          </a:p>
          <a:p>
            <a:pPr marL="1188686" lvl="1" indent="-742950">
              <a:buFont typeface="Arial" pitchFamily="34" charset="0"/>
              <a:buChar char="•"/>
            </a:pPr>
            <a:r>
              <a:rPr lang="en-US" sz="3500" dirty="0" smtClean="0"/>
              <a:t>Pack or tap the cup (it releases the air needed in the measurement)</a:t>
            </a:r>
          </a:p>
          <a:p>
            <a:pPr marL="1188686" lvl="1" indent="-742950">
              <a:buNone/>
            </a:pPr>
            <a:endParaRPr lang="en-US" sz="3600" b="1" dirty="0" smtClean="0"/>
          </a:p>
          <a:p>
            <a:pPr marL="1187450" lvl="1" indent="-41275">
              <a:buNone/>
            </a:pPr>
            <a:r>
              <a:rPr lang="en-US" sz="3600" b="1" dirty="0" smtClean="0"/>
              <a:t>How should you measure flour instead?</a:t>
            </a:r>
          </a:p>
          <a:p>
            <a:pPr marL="1188686" lvl="1" indent="-742950">
              <a:buFont typeface="Arial" pitchFamily="34" charset="0"/>
              <a:buChar char="•"/>
            </a:pPr>
            <a:r>
              <a:rPr lang="en-US" sz="3500" dirty="0" smtClean="0"/>
              <a:t>Spoon in the flour then level it off</a:t>
            </a:r>
          </a:p>
          <a:p>
            <a:pPr marL="1188686" lvl="1" indent="-742950">
              <a:buNone/>
            </a:pPr>
            <a:endParaRPr lang="en-US" sz="3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9052560" cy="6934200"/>
          </a:xfrm>
        </p:spPr>
        <p:txBody>
          <a:bodyPr>
            <a:normAutofit lnSpcReduction="10000"/>
          </a:bodyPr>
          <a:lstStyle/>
          <a:p>
            <a:pPr marL="742950" indent="-742950">
              <a:buNone/>
            </a:pPr>
            <a:r>
              <a:rPr lang="en-US" sz="4000" b="1" dirty="0" smtClean="0"/>
              <a:t>6.  What is the most efficient way to measure the following measurements of dry ingredients?</a:t>
            </a:r>
          </a:p>
          <a:p>
            <a:pPr marL="1188686" lvl="1" indent="-742950">
              <a:buFont typeface="Arial" pitchFamily="34" charset="0"/>
              <a:buChar char="•"/>
            </a:pPr>
            <a:r>
              <a:rPr lang="en-US" sz="3500" dirty="0" smtClean="0"/>
              <a:t>4 Tbsp. = 	___________________</a:t>
            </a:r>
          </a:p>
          <a:p>
            <a:pPr marL="1188686" lvl="1" indent="-742950">
              <a:buNone/>
            </a:pPr>
            <a:endParaRPr lang="en-US" sz="3500" dirty="0" smtClean="0"/>
          </a:p>
          <a:p>
            <a:pPr marL="1188686" lvl="1" indent="-742950">
              <a:buFont typeface="Arial" pitchFamily="34" charset="0"/>
              <a:buChar char="•"/>
            </a:pPr>
            <a:r>
              <a:rPr lang="en-US" sz="3500" dirty="0" smtClean="0"/>
              <a:t>3/4 c.    = 	___________________</a:t>
            </a:r>
          </a:p>
          <a:p>
            <a:pPr marL="1188686" lvl="1" indent="-742950">
              <a:buNone/>
            </a:pPr>
            <a:endParaRPr lang="en-US" sz="3500" dirty="0" smtClean="0"/>
          </a:p>
          <a:p>
            <a:pPr marL="1188686" lvl="1" indent="-742950">
              <a:buFont typeface="Arial" pitchFamily="34" charset="0"/>
              <a:buChar char="•"/>
            </a:pPr>
            <a:r>
              <a:rPr lang="en-US" sz="3500" dirty="0" smtClean="0"/>
              <a:t>3 tsp.    =	___________________</a:t>
            </a:r>
          </a:p>
          <a:p>
            <a:pPr marL="1188686" lvl="1" indent="-742950">
              <a:buNone/>
            </a:pPr>
            <a:endParaRPr lang="en-US" sz="3500" dirty="0" smtClean="0"/>
          </a:p>
          <a:p>
            <a:pPr marL="1188686" lvl="1" indent="-742950">
              <a:buFont typeface="Arial" pitchFamily="34" charset="0"/>
              <a:buChar char="•"/>
            </a:pPr>
            <a:r>
              <a:rPr lang="en-US" sz="3500" dirty="0" smtClean="0"/>
              <a:t>1/8 c.    =	___________________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2286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1/4 c.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35814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1/2 c. + 1/4 c.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48768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 Tbsp.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615011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2 Tbsp.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153400" cy="6934200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AutoNum type="arabicPeriod" startAt="7"/>
            </a:pPr>
            <a:r>
              <a:rPr lang="en-US" sz="4000" b="1" dirty="0" smtClean="0"/>
              <a:t>When cutting a recipe in half, or when doubling a recipe:</a:t>
            </a:r>
          </a:p>
          <a:p>
            <a:pPr marL="742950" indent="-742950">
              <a:buNone/>
            </a:pPr>
            <a:endParaRPr lang="en-US" sz="2000" b="1" dirty="0" smtClean="0"/>
          </a:p>
          <a:p>
            <a:pPr marL="742950" indent="-742950">
              <a:buNone/>
            </a:pPr>
            <a:r>
              <a:rPr lang="en-US" sz="4000" b="1" dirty="0" smtClean="0"/>
              <a:t>	</a:t>
            </a:r>
            <a:r>
              <a:rPr lang="en-US" sz="4000" dirty="0" smtClean="0"/>
              <a:t>The cooking </a:t>
            </a:r>
            <a:r>
              <a:rPr lang="en-US" sz="4000" b="1" u="sng" dirty="0" smtClean="0"/>
              <a:t>TEMPERATURE</a:t>
            </a:r>
            <a:r>
              <a:rPr lang="en-US" sz="4000" dirty="0" smtClean="0"/>
              <a:t> remains the same, but the amount of </a:t>
            </a:r>
            <a:r>
              <a:rPr lang="en-US" sz="4000" b="1" u="sng" dirty="0" smtClean="0"/>
              <a:t>INGREDIENTS</a:t>
            </a:r>
            <a:r>
              <a:rPr lang="en-US" sz="4000" dirty="0" smtClean="0"/>
              <a:t>, </a:t>
            </a:r>
            <a:r>
              <a:rPr lang="en-US" sz="4000" b="1" u="sng" dirty="0" smtClean="0"/>
              <a:t>SIZE</a:t>
            </a:r>
            <a:r>
              <a:rPr lang="en-US" sz="4000" dirty="0" smtClean="0"/>
              <a:t> of the cooking pan and the length of </a:t>
            </a:r>
            <a:r>
              <a:rPr lang="en-US" sz="4000" b="1" u="sng" dirty="0" smtClean="0"/>
              <a:t>TIME</a:t>
            </a:r>
            <a:r>
              <a:rPr lang="en-US" sz="4000" dirty="0" smtClean="0"/>
              <a:t> will be affected.</a:t>
            </a:r>
          </a:p>
          <a:p>
            <a:pPr marL="742950" indent="-742950">
              <a:buNone/>
            </a:pPr>
            <a:endParaRPr lang="en-US" sz="4000" dirty="0" smtClean="0"/>
          </a:p>
          <a:p>
            <a:pPr marL="742950" indent="-742950">
              <a:buNone/>
            </a:pPr>
            <a:r>
              <a:rPr lang="en-US" sz="4000" b="1" dirty="0" smtClean="0"/>
              <a:t>8.   When baking with a glass dish, you need to reduce (lower) the oven temperature by:</a:t>
            </a:r>
          </a:p>
          <a:p>
            <a:pPr marL="742950" indent="-742950">
              <a:buNone/>
            </a:pPr>
            <a:endParaRPr lang="en-US" sz="2000" b="1" dirty="0" smtClean="0"/>
          </a:p>
          <a:p>
            <a:pPr marL="742950" indent="-742950">
              <a:buNone/>
            </a:pPr>
            <a:r>
              <a:rPr lang="en-US" sz="4000" b="1" dirty="0" smtClean="0"/>
              <a:t>			</a:t>
            </a:r>
            <a:r>
              <a:rPr lang="en-US" sz="4000" dirty="0" smtClean="0"/>
              <a:t>25⁰</a:t>
            </a:r>
          </a:p>
          <a:p>
            <a:pPr marL="742950" indent="-742950">
              <a:buNone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9296400" cy="6934200"/>
          </a:xfrm>
        </p:spPr>
        <p:txBody>
          <a:bodyPr>
            <a:normAutofit lnSpcReduction="10000"/>
          </a:bodyPr>
          <a:lstStyle/>
          <a:p>
            <a:pPr marL="742950" indent="-742950" algn="ctr">
              <a:buNone/>
            </a:pPr>
            <a:r>
              <a:rPr lang="en-US" sz="5000" b="1" u="sng" dirty="0" smtClean="0"/>
              <a:t>Equivalents &amp; Abbreviations</a:t>
            </a:r>
          </a:p>
          <a:p>
            <a:pPr marL="742950" indent="-742950" algn="ctr">
              <a:buNone/>
            </a:pPr>
            <a:endParaRPr lang="en-US" sz="1000" dirty="0" smtClean="0"/>
          </a:p>
          <a:p>
            <a:pPr marL="742950" indent="-742950">
              <a:buNone/>
            </a:pPr>
            <a:r>
              <a:rPr lang="en-US" sz="3500" dirty="0" smtClean="0"/>
              <a:t>T., Tbsp., or tbsp = tablespoon</a:t>
            </a:r>
          </a:p>
          <a:p>
            <a:pPr marL="742950" indent="-742950">
              <a:buNone/>
            </a:pPr>
            <a:r>
              <a:rPr lang="en-US" sz="3500" dirty="0" smtClean="0"/>
              <a:t>t., or tsp. = teaspoon</a:t>
            </a:r>
          </a:p>
          <a:p>
            <a:pPr marL="742950" indent="-742950">
              <a:buNone/>
            </a:pPr>
            <a:r>
              <a:rPr lang="en-US" sz="3500" dirty="0" smtClean="0"/>
              <a:t>Min. = minute			</a:t>
            </a:r>
          </a:p>
          <a:p>
            <a:pPr marL="742950" indent="-742950">
              <a:buNone/>
            </a:pPr>
            <a:r>
              <a:rPr lang="en-US" sz="3500" dirty="0" smtClean="0"/>
              <a:t>Oz. = ounce</a:t>
            </a:r>
          </a:p>
          <a:p>
            <a:pPr marL="742950" indent="-742950">
              <a:buNone/>
            </a:pPr>
            <a:r>
              <a:rPr lang="en-US" sz="3500" dirty="0" smtClean="0"/>
              <a:t>Qt. = quart</a:t>
            </a:r>
          </a:p>
          <a:p>
            <a:pPr marL="742950" indent="-742950">
              <a:buNone/>
            </a:pPr>
            <a:r>
              <a:rPr lang="en-US" sz="3500" dirty="0" smtClean="0"/>
              <a:t>Pt. = pint</a:t>
            </a:r>
          </a:p>
          <a:p>
            <a:pPr marL="742950" indent="-742950">
              <a:buNone/>
            </a:pPr>
            <a:r>
              <a:rPr lang="en-US" sz="3500" dirty="0" smtClean="0"/>
              <a:t>Gal. = Gallon</a:t>
            </a:r>
          </a:p>
          <a:p>
            <a:pPr marL="742950" indent="-742950">
              <a:buNone/>
            </a:pPr>
            <a:r>
              <a:rPr lang="en-US" sz="3500" dirty="0" smtClean="0"/>
              <a:t>Hr. = hour</a:t>
            </a:r>
          </a:p>
          <a:p>
            <a:pPr marL="742950" indent="-742950">
              <a:buNone/>
            </a:pPr>
            <a:r>
              <a:rPr lang="en-US" sz="3500" dirty="0" smtClean="0"/>
              <a:t>Doz. = dozen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00" y="3072684"/>
            <a:ext cx="4343400" cy="26670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marL="742950" marR="0" lvl="0" indent="-742950" algn="l" defTabSz="10188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500" dirty="0" smtClean="0"/>
              <a:t>C. = cup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10188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500" dirty="0" smtClean="0"/>
              <a:t>l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or # = 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pound</a:t>
            </a:r>
            <a:endParaRPr lang="en-US" sz="3500" dirty="0"/>
          </a:p>
          <a:p>
            <a:pPr marL="742950" marR="0" lvl="0" indent="-742950" algn="l" defTabSz="10188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Pkg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= package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49376"/>
            <a:ext cx="8122920" cy="87231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5000" b="1" u="sng" dirty="0" smtClean="0"/>
              <a:t>Mrs. T. and Her Babies</a:t>
            </a:r>
            <a:endParaRPr lang="en-US" sz="5000" b="1" u="sng" dirty="0"/>
          </a:p>
        </p:txBody>
      </p:sp>
      <p:sp>
        <p:nvSpPr>
          <p:cNvPr id="63" name="TextBox 62"/>
          <p:cNvSpPr txBox="1"/>
          <p:nvPr/>
        </p:nvSpPr>
        <p:spPr>
          <a:xfrm>
            <a:off x="4800600" y="1949258"/>
            <a:ext cx="5334000" cy="395008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500" b="1" u="sng" dirty="0" smtClean="0"/>
              <a:t>Helpful Hints:</a:t>
            </a:r>
          </a:p>
          <a:p>
            <a:pPr marL="282575" indent="-282575">
              <a:buFont typeface="Arial" pitchFamily="34" charset="0"/>
              <a:buChar char="•"/>
            </a:pPr>
            <a:r>
              <a:rPr lang="en-US" sz="2500" dirty="0" smtClean="0"/>
              <a:t>T. = Tablespoon</a:t>
            </a:r>
          </a:p>
          <a:p>
            <a:pPr marL="282575" indent="-282575">
              <a:buFont typeface="Arial" pitchFamily="34" charset="0"/>
              <a:buChar char="•"/>
            </a:pPr>
            <a:r>
              <a:rPr lang="en-US" sz="2500" dirty="0" smtClean="0"/>
              <a:t>t. = teaspoon</a:t>
            </a:r>
          </a:p>
          <a:p>
            <a:pPr marL="282575" indent="-282575">
              <a:buFont typeface="Arial" pitchFamily="34" charset="0"/>
              <a:buChar char="•"/>
            </a:pPr>
            <a:r>
              <a:rPr lang="en-US" sz="2500" dirty="0" smtClean="0"/>
              <a:t>Mrs. T. has 3 baby </a:t>
            </a:r>
            <a:r>
              <a:rPr lang="en-US" sz="2500" dirty="0" err="1" smtClean="0"/>
              <a:t>t.’s</a:t>
            </a:r>
            <a:endParaRPr lang="en-US" sz="2500" dirty="0"/>
          </a:p>
          <a:p>
            <a:pPr marL="282575" indent="-282575">
              <a:buFont typeface="Arial" pitchFamily="34" charset="0"/>
              <a:buChar char="•"/>
            </a:pPr>
            <a:r>
              <a:rPr lang="en-US" sz="2500" dirty="0" smtClean="0"/>
              <a:t>There are 3 little </a:t>
            </a:r>
            <a:r>
              <a:rPr lang="en-US" sz="2500" dirty="0" err="1" smtClean="0"/>
              <a:t>t.’s</a:t>
            </a:r>
            <a:r>
              <a:rPr lang="en-US" sz="2500" dirty="0" smtClean="0"/>
              <a:t> with 1 big T.</a:t>
            </a:r>
          </a:p>
          <a:p>
            <a:endParaRPr lang="en-US" sz="2500" dirty="0"/>
          </a:p>
          <a:p>
            <a:r>
              <a:rPr lang="en-US" sz="2500" b="1" u="sng" dirty="0" smtClean="0"/>
              <a:t>Equivalents To Remember:</a:t>
            </a:r>
            <a:endParaRPr lang="en-US" sz="2500" dirty="0" smtClean="0"/>
          </a:p>
          <a:p>
            <a:pPr marL="282575" indent="-282575">
              <a:buFont typeface="Arial" pitchFamily="34" charset="0"/>
              <a:buChar char="•"/>
            </a:pPr>
            <a:r>
              <a:rPr lang="en-US" sz="2500" dirty="0" smtClean="0"/>
              <a:t>1 Tablespoon = 3 teaspoons</a:t>
            </a:r>
          </a:p>
          <a:p>
            <a:pPr marL="282575" indent="-282575">
              <a:buFont typeface="Arial" pitchFamily="34" charset="0"/>
              <a:buChar char="•"/>
            </a:pPr>
            <a:r>
              <a:rPr lang="en-US" sz="2500" dirty="0" smtClean="0"/>
              <a:t>1/2 Tablespoon = 1 ½ teaspoons</a:t>
            </a:r>
          </a:p>
        </p:txBody>
      </p:sp>
      <p:pic>
        <p:nvPicPr>
          <p:cNvPr id="4" name="Picture 3" descr="Mrs. T-Equivalents-KEY.png"/>
          <p:cNvPicPr/>
          <p:nvPr/>
        </p:nvPicPr>
        <p:blipFill>
          <a:blip r:embed="rId3"/>
          <a:srcRect l="2316" t="44486" r="36576" b="16349"/>
          <a:stretch>
            <a:fillRect/>
          </a:stretch>
        </p:blipFill>
        <p:spPr>
          <a:xfrm>
            <a:off x="76200" y="1752600"/>
            <a:ext cx="47244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49376"/>
            <a:ext cx="8046720" cy="87231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5000" b="1" u="sng" dirty="0" smtClean="0"/>
              <a:t>Young T. and Cousin Oz.</a:t>
            </a:r>
            <a:endParaRPr lang="en-US" sz="5000" b="1" u="sng" dirty="0"/>
          </a:p>
        </p:txBody>
      </p:sp>
      <p:sp>
        <p:nvSpPr>
          <p:cNvPr id="63" name="TextBox 62"/>
          <p:cNvSpPr txBox="1"/>
          <p:nvPr/>
        </p:nvSpPr>
        <p:spPr>
          <a:xfrm>
            <a:off x="5548858" y="990600"/>
            <a:ext cx="4433342" cy="6858572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500" b="1" u="sng" dirty="0" smtClean="0"/>
              <a:t>Helpful Hints: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200" dirty="0" smtClean="0"/>
              <a:t>Young T. just got his drivers license-He is 16 (16 Tablespoons)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200" dirty="0" smtClean="0"/>
              <a:t>He now gets to drive the “Cup Car” (1 Cup)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200" dirty="0" smtClean="0"/>
              <a:t>Cousin Oz. is half as old as Young T.-He is only 8 (8 Ounces)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200" dirty="0" smtClean="0"/>
              <a:t>It takes 8 ounces to fill up the “Cup Car” (8 oz. = 1 c.)</a:t>
            </a:r>
          </a:p>
          <a:p>
            <a:pPr>
              <a:buFont typeface="Arial" pitchFamily="34" charset="0"/>
              <a:buChar char="•"/>
            </a:pPr>
            <a:endParaRPr lang="en-US" sz="1000" dirty="0"/>
          </a:p>
          <a:p>
            <a:r>
              <a:rPr lang="en-US" sz="2500" b="1" u="sng" dirty="0" smtClean="0"/>
              <a:t>Equivalents To Remember:</a:t>
            </a:r>
            <a:endParaRPr lang="en-US" sz="25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8 Ounces = 1 Cup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 Cup = 16 Tablespoons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3/4 Cup = 12 Tablespoons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1/2 Cup = 8 Tablespoons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1/4 Cup = 4 Tablespoons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1/8 Cup = 2 Tablespoons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" y="2095786"/>
            <a:ext cx="5530613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321</TotalTime>
  <Words>559</Words>
  <Application>Microsoft Office PowerPoint</Application>
  <PresentationFormat>Custom</PresentationFormat>
  <Paragraphs>112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</vt:lpstr>
      <vt:lpstr>Reading a Recipe and Measuring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lschiers</dc:creator>
  <cp:lastModifiedBy>Owner</cp:lastModifiedBy>
  <cp:revision>31</cp:revision>
  <dcterms:created xsi:type="dcterms:W3CDTF">2008-12-22T22:47:22Z</dcterms:created>
  <dcterms:modified xsi:type="dcterms:W3CDTF">2015-08-06T23:12:52Z</dcterms:modified>
</cp:coreProperties>
</file>