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1"/>
  </p:notesMasterIdLst>
  <p:handoutMasterIdLst>
    <p:handoutMasterId r:id="rId12"/>
  </p:handoutMasterIdLst>
  <p:sldIdLst>
    <p:sldId id="280" r:id="rId3"/>
    <p:sldId id="269" r:id="rId4"/>
    <p:sldId id="281" r:id="rId5"/>
    <p:sldId id="287" r:id="rId6"/>
    <p:sldId id="283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4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B2E47-6F41-409B-AD22-834AE1EFF186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0BE5A-9D85-4716-9443-9D9E66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6744A-403D-42A1-BFE7-61DA46EE7C6C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5635-4EFD-4447-A451-86C57984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27200" y="2950029"/>
            <a:ext cx="8534400" cy="1600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Simple and Complex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0000" b="1" dirty="0" smtClean="0"/>
              <a:t>CARBOHYDRATES</a:t>
            </a:r>
            <a:endParaRPr lang="en-US" sz="10000" b="1" dirty="0"/>
          </a:p>
        </p:txBody>
      </p:sp>
      <p:pic>
        <p:nvPicPr>
          <p:cNvPr id="5" name="Picture 4" descr="http://cdn.builtlean.com/wp-content/uploads/2012/05/carbohydrates-exam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5996" r="4063" b="6628"/>
          <a:stretch/>
        </p:blipFill>
        <p:spPr bwMode="auto">
          <a:xfrm>
            <a:off x="3445328" y="3659000"/>
            <a:ext cx="5301344" cy="2992171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43338" y="791816"/>
            <a:ext cx="5420140" cy="6066184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Nutrients are substances found in food that are essential for </a:t>
            </a:r>
            <a:r>
              <a:rPr lang="en-US" sz="3000" b="1" u="sng" dirty="0" smtClean="0"/>
              <a:t>growth</a:t>
            </a:r>
            <a:r>
              <a:rPr lang="en-US" sz="3000" b="1" dirty="0" smtClean="0"/>
              <a:t> and </a:t>
            </a:r>
            <a:r>
              <a:rPr lang="en-US" sz="3000" b="1" u="sng" dirty="0" smtClean="0"/>
              <a:t>energy</a:t>
            </a:r>
            <a:r>
              <a:rPr lang="en-US" sz="3000" b="1" dirty="0" smtClean="0"/>
              <a:t>.  </a:t>
            </a:r>
          </a:p>
          <a:p>
            <a:r>
              <a:rPr lang="en-US" sz="3000" b="1" dirty="0" smtClean="0"/>
              <a:t>There are </a:t>
            </a:r>
            <a:r>
              <a:rPr lang="en-US" sz="3000" b="1" u="sng" dirty="0" smtClean="0"/>
              <a:t>SIX</a:t>
            </a:r>
            <a:r>
              <a:rPr lang="en-US" sz="3000" b="1" dirty="0" smtClean="0"/>
              <a:t> basic essential nutrients:</a:t>
            </a:r>
          </a:p>
          <a:p>
            <a:pPr lvl="1"/>
            <a:r>
              <a:rPr lang="en-US" sz="4000" b="1" u="sng" dirty="0" smtClean="0"/>
              <a:t>Carbohydrates</a:t>
            </a:r>
            <a:endParaRPr lang="en-US" sz="3200" b="1" u="sng" dirty="0" smtClean="0"/>
          </a:p>
          <a:p>
            <a:pPr lvl="1"/>
            <a:r>
              <a:rPr lang="en-US" sz="3200" b="1" dirty="0" smtClean="0"/>
              <a:t>Lipids</a:t>
            </a:r>
          </a:p>
          <a:p>
            <a:pPr lvl="1"/>
            <a:r>
              <a:rPr lang="en-US" sz="3200" b="1" dirty="0" smtClean="0"/>
              <a:t>Protein</a:t>
            </a:r>
          </a:p>
          <a:p>
            <a:pPr lvl="1"/>
            <a:r>
              <a:rPr lang="en-US" sz="3200" b="1" dirty="0" smtClean="0"/>
              <a:t>Vitamins</a:t>
            </a:r>
          </a:p>
          <a:p>
            <a:pPr lvl="1"/>
            <a:r>
              <a:rPr lang="en-US" sz="3200" b="1" dirty="0" smtClean="0"/>
              <a:t>Minerals</a:t>
            </a:r>
          </a:p>
          <a:p>
            <a:pPr lvl="1"/>
            <a:r>
              <a:rPr lang="en-US" sz="3200" b="1" dirty="0" smtClean="0"/>
              <a:t>Water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783" y="-162685"/>
            <a:ext cx="11807687" cy="1143000"/>
          </a:xfrm>
        </p:spPr>
        <p:txBody>
          <a:bodyPr>
            <a:noAutofit/>
          </a:bodyPr>
          <a:lstStyle/>
          <a:p>
            <a:pPr algn="ctr"/>
            <a:r>
              <a:rPr lang="en-US" sz="5500" b="1" u="sng" dirty="0" smtClean="0">
                <a:solidFill>
                  <a:schemeClr val="accent1"/>
                </a:solidFill>
              </a:rPr>
              <a:t>Intro to the Six Essential Nutrients</a:t>
            </a:r>
            <a:endParaRPr lang="en-US" sz="5500" b="1" u="sng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4" t="2024" r="3351" b="4574"/>
          <a:stretch/>
        </p:blipFill>
        <p:spPr>
          <a:xfrm>
            <a:off x="5839165" y="1272209"/>
            <a:ext cx="5923474" cy="496956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43338" y="1240971"/>
            <a:ext cx="7384632" cy="2530929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We get most of our carbs from </a:t>
            </a:r>
            <a:r>
              <a:rPr lang="en-US" sz="3200" b="1" dirty="0"/>
              <a:t>the </a:t>
            </a:r>
            <a:r>
              <a:rPr lang="en-US" sz="3200" b="1" u="sng" dirty="0" smtClean="0"/>
              <a:t>grains</a:t>
            </a:r>
            <a:r>
              <a:rPr lang="en-US" sz="3200" b="1" dirty="0" smtClean="0"/>
              <a:t> group</a:t>
            </a:r>
            <a:r>
              <a:rPr lang="en-US" sz="3200" b="1" dirty="0"/>
              <a:t>.</a:t>
            </a:r>
          </a:p>
          <a:p>
            <a:pPr lvl="0"/>
            <a:r>
              <a:rPr lang="en-US" sz="3200" b="1" dirty="0"/>
              <a:t>Almost all of our carbohydrates come </a:t>
            </a:r>
            <a:r>
              <a:rPr lang="en-US" sz="3200" b="1" dirty="0" smtClean="0"/>
              <a:t>from </a:t>
            </a:r>
            <a:r>
              <a:rPr lang="en-US" sz="3200" b="1" u="sng" dirty="0" smtClean="0"/>
              <a:t>plant</a:t>
            </a:r>
            <a:r>
              <a:rPr lang="en-US" sz="3200" b="1" dirty="0" smtClean="0"/>
              <a:t> food </a:t>
            </a:r>
            <a:r>
              <a:rPr lang="en-US" sz="3200" b="1" dirty="0"/>
              <a:t>sources.</a:t>
            </a:r>
          </a:p>
          <a:p>
            <a:pPr marL="320040" lvl="1" indent="0">
              <a:buNone/>
            </a:pPr>
            <a:endParaRPr lang="en-US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783" y="-162685"/>
            <a:ext cx="11807687" cy="1143000"/>
          </a:xfrm>
        </p:spPr>
        <p:txBody>
          <a:bodyPr>
            <a:noAutofit/>
          </a:bodyPr>
          <a:lstStyle/>
          <a:p>
            <a:pPr algn="ctr"/>
            <a:r>
              <a:rPr lang="en-US" sz="5500" b="1" u="sng" dirty="0" smtClean="0">
                <a:solidFill>
                  <a:schemeClr val="accent1"/>
                </a:solidFill>
              </a:rPr>
              <a:t>Carbohydrates (Carbs)</a:t>
            </a:r>
            <a:endParaRPr lang="en-US" sz="5500" b="1" u="sng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images.sciencetimes.com/data/images/full/3505/wheat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1" y="3551464"/>
            <a:ext cx="4381500" cy="2628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38" y="1061357"/>
            <a:ext cx="4185012" cy="380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betterbydrbrooke.files.wordpress.com/2012/08/gluten-foo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"/>
          <a:stretch/>
        </p:blipFill>
        <p:spPr bwMode="auto">
          <a:xfrm>
            <a:off x="4090751" y="4344762"/>
            <a:ext cx="3828596" cy="2205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7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61256" y="760575"/>
            <a:ext cx="8953609" cy="5754522"/>
          </a:xfrm>
        </p:spPr>
        <p:txBody>
          <a:bodyPr>
            <a:noAutofit/>
          </a:bodyPr>
          <a:lstStyle/>
          <a:p>
            <a:r>
              <a:rPr lang="en-US" sz="3000" b="1" dirty="0"/>
              <a:t>The main function of Carbohydrates is to </a:t>
            </a:r>
            <a:r>
              <a:rPr lang="en-US" sz="3000" b="1" u="sng" dirty="0"/>
              <a:t>provide energy</a:t>
            </a:r>
            <a:r>
              <a:rPr lang="en-US" sz="3000" b="1" dirty="0"/>
              <a:t>.  </a:t>
            </a:r>
            <a:endParaRPr lang="en-US" sz="3000" b="1" dirty="0" smtClean="0"/>
          </a:p>
          <a:p>
            <a:r>
              <a:rPr lang="en-US" sz="3000" b="1" dirty="0" smtClean="0"/>
              <a:t>Carbohydrates provide </a:t>
            </a:r>
            <a:r>
              <a:rPr lang="en-US" sz="3000" b="1" u="sng" dirty="0" smtClean="0"/>
              <a:t>4</a:t>
            </a:r>
            <a:r>
              <a:rPr lang="en-US" sz="3000" b="1" dirty="0" smtClean="0"/>
              <a:t> calories per gram.</a:t>
            </a:r>
          </a:p>
          <a:p>
            <a:r>
              <a:rPr lang="en-US" sz="3000" b="1" dirty="0" smtClean="0"/>
              <a:t>If we eat more carbs than our bodies need for energy, they get stored as </a:t>
            </a:r>
            <a:r>
              <a:rPr lang="en-US" sz="3000" b="1" u="sng" dirty="0" smtClean="0"/>
              <a:t>fat</a:t>
            </a:r>
            <a:r>
              <a:rPr lang="en-US" sz="3000" b="1" dirty="0" smtClean="0"/>
              <a:t>.  </a:t>
            </a:r>
          </a:p>
          <a:p>
            <a:pPr lvl="0"/>
            <a:r>
              <a:rPr lang="en-US" sz="3000" b="1" u="sng" dirty="0"/>
              <a:t>Carbohydrates</a:t>
            </a:r>
            <a:r>
              <a:rPr lang="en-US" sz="3000" b="1" dirty="0"/>
              <a:t> </a:t>
            </a:r>
            <a:r>
              <a:rPr lang="en-US" sz="3000" b="1" dirty="0" smtClean="0"/>
              <a:t>are </a:t>
            </a:r>
            <a:r>
              <a:rPr lang="en-US" sz="3000" b="1" dirty="0"/>
              <a:t>found in grains, fruits, vegetables, legumes and sugar.</a:t>
            </a:r>
          </a:p>
          <a:p>
            <a:r>
              <a:rPr lang="en-US" sz="3000" b="1" dirty="0" smtClean="0"/>
              <a:t>Carbohydrates can be broken down into three categories:</a:t>
            </a:r>
          </a:p>
          <a:p>
            <a:pPr lvl="1"/>
            <a:r>
              <a:rPr lang="en-US" sz="3000" b="1" u="sng" dirty="0" smtClean="0"/>
              <a:t>Simple</a:t>
            </a:r>
            <a:r>
              <a:rPr lang="en-US" sz="3000" b="1" dirty="0" smtClean="0"/>
              <a:t> Carbs (Sugars)</a:t>
            </a:r>
          </a:p>
          <a:p>
            <a:pPr lvl="1"/>
            <a:r>
              <a:rPr lang="en-US" sz="3000" b="1" u="sng" dirty="0" smtClean="0"/>
              <a:t>Complex</a:t>
            </a:r>
            <a:r>
              <a:rPr lang="en-US" sz="3000" b="1" dirty="0" smtClean="0"/>
              <a:t> Carbs (Starches)</a:t>
            </a:r>
          </a:p>
          <a:p>
            <a:pPr lvl="1"/>
            <a:r>
              <a:rPr lang="en-US" sz="3000" b="1" u="sng" dirty="0" smtClean="0"/>
              <a:t>Fiber</a:t>
            </a:r>
          </a:p>
          <a:p>
            <a:pPr marL="320040" lvl="1" indent="0">
              <a:buNone/>
            </a:pPr>
            <a:endParaRPr lang="en-US" sz="3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783" y="-162685"/>
            <a:ext cx="11807687" cy="1143000"/>
          </a:xfrm>
        </p:spPr>
        <p:txBody>
          <a:bodyPr>
            <a:noAutofit/>
          </a:bodyPr>
          <a:lstStyle/>
          <a:p>
            <a:pPr algn="ctr"/>
            <a:r>
              <a:rPr lang="en-US" sz="5500" b="1" u="sng" dirty="0" smtClean="0">
                <a:solidFill>
                  <a:schemeClr val="accent1"/>
                </a:solidFill>
              </a:rPr>
              <a:t>Carbohydrates (Carbs)</a:t>
            </a:r>
            <a:endParaRPr lang="en-US" sz="5500" b="1" u="sng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r="24444"/>
          <a:stretch/>
        </p:blipFill>
        <p:spPr bwMode="auto">
          <a:xfrm>
            <a:off x="9192987" y="1919541"/>
            <a:ext cx="2759528" cy="3535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43338" y="791816"/>
            <a:ext cx="11204714" cy="73881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These are broken down and digested very </a:t>
            </a:r>
            <a:r>
              <a:rPr lang="en-US" sz="3000" b="1" u="sng" dirty="0" smtClean="0"/>
              <a:t>quickly.</a:t>
            </a:r>
            <a:r>
              <a:rPr lang="en-US" sz="3000" b="1" dirty="0" smtClean="0"/>
              <a:t> </a:t>
            </a:r>
            <a:endParaRPr lang="en-US" sz="2800" b="1" dirty="0" smtClean="0"/>
          </a:p>
          <a:p>
            <a:pPr marL="320040" lvl="1" indent="0">
              <a:buNone/>
            </a:pPr>
            <a:endParaRPr lang="en-US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783" y="-162685"/>
            <a:ext cx="11807687" cy="1143000"/>
          </a:xfrm>
        </p:spPr>
        <p:txBody>
          <a:bodyPr>
            <a:noAutofit/>
          </a:bodyPr>
          <a:lstStyle/>
          <a:p>
            <a:pPr algn="ctr"/>
            <a:r>
              <a:rPr lang="en-US" sz="5500" b="1" u="sng" dirty="0" smtClean="0">
                <a:solidFill>
                  <a:schemeClr val="accent1"/>
                </a:solidFill>
              </a:rPr>
              <a:t>Simple Sugars</a:t>
            </a:r>
            <a:endParaRPr lang="en-US" sz="5500" b="1" u="sng" dirty="0">
              <a:solidFill>
                <a:schemeClr val="accent1"/>
              </a:solidFill>
            </a:endParaRP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904460" y="1515716"/>
            <a:ext cx="10843591" cy="1128094"/>
            <a:chOff x="838200" y="1143000"/>
            <a:chExt cx="7315200" cy="838200"/>
          </a:xfrm>
        </p:grpSpPr>
        <p:sp>
          <p:nvSpPr>
            <p:cNvPr id="5" name="Hexagon 4"/>
            <p:cNvSpPr/>
            <p:nvPr/>
          </p:nvSpPr>
          <p:spPr>
            <a:xfrm>
              <a:off x="838200" y="11430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>
              <a:off x="1755775" y="1371600"/>
              <a:ext cx="708025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>
              <a:stCxn id="5" idx="2"/>
              <a:endCxn id="6" idx="2"/>
            </p:cNvCxnSpPr>
            <p:nvPr/>
          </p:nvCxnSpPr>
          <p:spPr>
            <a:xfrm>
              <a:off x="1547813" y="1447800"/>
              <a:ext cx="20637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Hexagon 7"/>
            <p:cNvSpPr/>
            <p:nvPr/>
          </p:nvSpPr>
          <p:spPr>
            <a:xfrm>
              <a:off x="2700338" y="11430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Hexagon 8"/>
            <p:cNvSpPr/>
            <p:nvPr/>
          </p:nvSpPr>
          <p:spPr>
            <a:xfrm>
              <a:off x="3643313" y="13716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>
              <a:stCxn id="6" idx="2"/>
              <a:endCxn id="8" idx="2"/>
            </p:cNvCxnSpPr>
            <p:nvPr/>
          </p:nvCxnSpPr>
          <p:spPr>
            <a:xfrm flipV="1">
              <a:off x="2465388" y="1447800"/>
              <a:ext cx="23177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2"/>
              <a:endCxn id="9" idx="2"/>
            </p:cNvCxnSpPr>
            <p:nvPr/>
          </p:nvCxnSpPr>
          <p:spPr>
            <a:xfrm>
              <a:off x="3408363" y="1447800"/>
              <a:ext cx="233362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Hexagon 11"/>
            <p:cNvSpPr/>
            <p:nvPr/>
          </p:nvSpPr>
          <p:spPr>
            <a:xfrm>
              <a:off x="4616450" y="11430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>
              <a:off x="5559425" y="13716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4" name="Straight Connector 13"/>
            <p:cNvCxnSpPr>
              <a:stCxn id="12" idx="2"/>
              <a:endCxn id="13" idx="2"/>
            </p:cNvCxnSpPr>
            <p:nvPr/>
          </p:nvCxnSpPr>
          <p:spPr>
            <a:xfrm>
              <a:off x="5324475" y="1447800"/>
              <a:ext cx="233363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Hexagon 14"/>
            <p:cNvSpPr/>
            <p:nvPr/>
          </p:nvSpPr>
          <p:spPr>
            <a:xfrm>
              <a:off x="6502400" y="1143000"/>
              <a:ext cx="708025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15"/>
            <p:cNvSpPr/>
            <p:nvPr/>
          </p:nvSpPr>
          <p:spPr>
            <a:xfrm>
              <a:off x="7446963" y="13716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7" name="Straight Connector 16"/>
            <p:cNvCxnSpPr>
              <a:stCxn id="13" idx="2"/>
              <a:endCxn id="15" idx="2"/>
            </p:cNvCxnSpPr>
            <p:nvPr/>
          </p:nvCxnSpPr>
          <p:spPr>
            <a:xfrm flipV="1">
              <a:off x="6269038" y="1447800"/>
              <a:ext cx="23177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2"/>
              <a:endCxn id="16" idx="2"/>
            </p:cNvCxnSpPr>
            <p:nvPr/>
          </p:nvCxnSpPr>
          <p:spPr>
            <a:xfrm>
              <a:off x="7212013" y="1447800"/>
              <a:ext cx="23177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2"/>
              <a:endCxn id="12" idx="2"/>
            </p:cNvCxnSpPr>
            <p:nvPr/>
          </p:nvCxnSpPr>
          <p:spPr>
            <a:xfrm flipV="1">
              <a:off x="4351338" y="1447800"/>
              <a:ext cx="26352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1"/>
          <p:cNvSpPr txBox="1">
            <a:spLocks/>
          </p:cNvSpPr>
          <p:nvPr/>
        </p:nvSpPr>
        <p:spPr>
          <a:xfrm>
            <a:off x="556592" y="2693505"/>
            <a:ext cx="11204714" cy="7388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Examples include:  table sugar, fruit, fruit juice, sugary drinks, milk </a:t>
            </a:r>
            <a:endParaRPr lang="en-US" sz="2800" b="1" dirty="0" smtClean="0"/>
          </a:p>
          <a:p>
            <a:pPr marL="320040" lvl="1" indent="0">
              <a:buFont typeface="Wingdings 2"/>
              <a:buNone/>
            </a:pPr>
            <a:endParaRPr lang="en-US" sz="2800" b="1" dirty="0" smtClean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6" r="14255" b="15909"/>
          <a:stretch>
            <a:fillRect/>
          </a:stretch>
        </p:blipFill>
        <p:spPr bwMode="auto">
          <a:xfrm>
            <a:off x="427638" y="3447469"/>
            <a:ext cx="2819400" cy="2819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itfathers.com/wp-content/uploads/2013/08/Fresh_Fru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81" y="4700748"/>
            <a:ext cx="3211539" cy="180649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4" descr="data:image/jpeg;base64,/9j/4AAQSkZJRgABAQAAAQABAAD/2wCEAAkGBxQSEhQUEBQVFBQVFRQXFBQUFBQVFRQUFBQWGBQWFBQYHSggGBolHBQUITEhJSksLi4uFx8zODMsNygtLisBCgoKDg0OGxAQGywkICQsLCwsLCwsLCwsLCwsLCwsLCwsLCwsLCwsLCwsLCwsLCwsLCwsLCwsLCwsLCwsLCwsLP/AABEIALIBGwMBEQACEQEDEQH/xAAbAAABBQEBAAAAAAAAAAAAAAACAAEDBAUGB//EAD4QAAEDAgMECAQDBwQDAQAAAAEAAhEDIQQFMRJBUWEGcYGRobHB8BMiMtEHQnIUFVKCkuHxQ2KTsjODoiP/xAAaAQACAwEBAAAAAAAAAAAAAAAAAQIDBAUG/8QAMxEAAgECBAQEBQQDAQEBAAAAAAECAxEEEiExE0FRYQUikfAUMnGB0UKhscGS4fFSQxX/2gAMAwEAAhEDEQA/APXiokxwgBkAOgAQEAEgBwEDDAQA4QAQQJhAIEEEAOgB0AOgBIAdADIAdADQgBQgBIAUIAZAChADQgBQgBoQAoQAoQMaEBcUIAQCACDUCH2UALZQBnygkPKBCCAHlACCACCACQMZ7w0S4wPcIEO1x4R1pDJnMIEpiuPSuUAxON0Ah2XQDDc2ExJjsHFArguMJDQDq4H1W57u3ggdiVMQkgEgBIAZACQAkAJAChAChAChADQgBQgBoQAoQAQCAHQA8IEKEwMqUiYpQA8oAcIEEEAGEAEEDKmb4f4lJwuNCCDBBBBBBUZbEobkODfVtNQPH+5vzf1A37lFZuo2o9DSNd2zGxtfpLfIkKTk1yEoRb+a31T/AKuRMxcG7Ko/knyJUeJ2foWOj0kvX8g1MwaPy1P+N32SdZLk/RgsO+q9UNSzZk/TV/4an2S48e/o/wADeFn1j/kvySPzRsWZWP8A6n+oTdddH6MisNL/ANR/yQTMwJ0o1e1rQPFyOM+UX7+4OglvOPr/AKI6mMfBJphgGpe4H/5b90KpN/pt9Wv6E6cIr5r/AET/ALIKlF9Qf/rULWb2saGSB/ESSe4hO7e7FaPJGmbQAY7ArCodvagBPCAAQMlY33JTsJsFwvqkCCcICYJgF/KUh2HpVQ4S08uojUEcUCDQAkAJADIAUIAcBADwgQ8J2EOmAkAYgKiTCCADCACCADAQAQQAQCAE9sgjiChjTszAq411MWiT4LHVrOMdDfSw6nKzKjqjnOJc43AsFlyuTvJm9RjBWSDaIEyVYopEW7guru4nvTbFlXQEYh38R7ylcMq6A1MQ4/mPeVCTuWRhFcghWduc4dTj91B/V+ossei9AalR5aQXEgjeT5qCc4u6Yp0qbjsW8txxjZLweO3M3/3CZ7lrpYhSMEqDSvH3/B0TsQ6AdgO/S8eoC1yqSS0jf6Nf3YxZNbXBbizvpv7mn1UOO+cJen4Y+H3Q78aN7Xj+U+iHiYLdS/xf4BUn29UAMY3/AHf0u+ySxdPv/jL8EuDL20TMxjeDv6XKaxNPv6P8EXSl29UAcXf6Hn+X7lL4hcoy9GHDfVeoVTEPP00/6nAeUqXFk9oP72/IlBLmRv29k7Tgz9Ikjtdr3KV3bUVrhZZhwxlpMkuJcZJJ3nuUo7CZbTEJACQAkAOgQgmASYhIASAEgDFCiWBBAgwEAGAgAgEAEEAEAgAggR5/0hxBpV3AaSe43HmvN49Tp1rxZ6vAU41qCbIqGbXuN3oq4YqqmWzwZOc4ERCu+NmtLFXwTvcrvzloKqfiEk7ZSxYGTAOdNUX4hL/z+4/gJEdXOmjd4pPG1HtH9yccBJ8wP3+BoAoPF1uSRP8A/P6sBmducYG8qvi15OzZN4KEVdnS4RvzA8Rrz3eZW6hJqTPPVdLo1Wiytv1KA2kgSCrIysroLIf4x4nvKlxZdWGRdBfGdxPejiy6v1DJHoE3EO4nvKfFl1YnTj0G+MeJ71VKcurHkRNRrFOEpJ7lc4Imc6bLYqjasVZbF5ggBbkrIzthQmISAEgBIAdMB0xCQAkAJACQBjBRLAgEASBAgggAggAggAggAggRwXT6jFVruIHhb0XI8Rhdpno/BqvkcTmG1fm7T5FcxR8x3L+UVSspOIkzOdiN5WfKaiF+JUlAaZXq4kqyNMnFjftCeQdzRyU7TxyTpw85lxU7QPQcvxMAA7lz8RXnh8RJcvzqebqwUnc0GYhvsqMfFOqM7osnbWaRqtkPEYSjcg6ckOXN4qXxtMFGQJcOKPjaY7SF8QcUfHQDKxfEHFJ46IZGD+1BZX4rroPgsvYN8kQuxg5yqTVzNVjZGuu+YRIASAEgBIAdMQ6YCQAkAJACQBjhRLAggCQIAcIEGEAEEAEEAOECOT/EGhNNjuEjyP3WLHRvC51vCp2qNHnxd87e3yXGt5kelT8rI6r7O5E+In1Q9mST2M+u9VxRfFlZz1YkSuQVHqaRJMZrk2h3Ok6N07z1BOitWznYyfI7fHUvhmmf46YPaCR5Quf41Ry1Iy6r+Di0p58y6MBtZcFxLCaniFZT0dhOIbsQrJOwKIBxKhdEsgQrqcULKJ1dFR2QKILKiyqOpJxOiyYSR1L2vhUNn2OVi9EbK7hzxIASAHQAkwHTEJACQAkAJACQBjqJYG1ABhAgggYYQIIIAcIEEEAY3S6ht4Z3Ig+nqqMRG9NmvBTy1keQuqHbAAuJHWV56UmmevVst3zNTC9H8RW2i2mQHAXf8oG4yNfBWKLn8qMlTH0KVryvbpqaFDoCT/5q0cmt9T9lKNCfPQxz8dS+SPqatH8PMKYHxCT+oj0Cvjhb6Z0ZH43iO3oVsd+HlESGl4PJ1+4qudCpDRO/2JQ8br31sctj+h1WnemfiDho77FZ+K9pI6lDxilPSen8Gj0dwpaQHAgzcEQR2LVQQYqqpJtO6O46XUNmnQP8MsPa0Ef9So+OUr0oS6O3qv8ARxcDO85r7nPtevLOJvCFRCVmMKpUunNeYlHYj+Io5SdgqdS6nDRia0JHVLpVNWJLQlpFVJAzrsjb8s8gvc+FwtST7I4mMfmsai6ZiEgBIAdACTAdMQkAJACQAkAJAGSAolgYCACCADCBBBADoAIIENKAKWMqNqtdTAJ2hBI9FmnWi/JHUnCTi8xQo5Xh8KC4sBf49rjdZeFSp+aa1LKuJq1NJS0MjNM+q3AhjODbf5WOviKz0jouxQZ2XYh2IEg32o1kHTQqieGm3bNqWzjkdi43EOpkNmeSqvUoyyXuQ3LtTHvIvAjv+60TrTa1AhqM+UOEie48VTUprJm1JJ6kDn7Ja4iYgwfIHcs9PE1MPJc1097GunN2sjZ6QYlmIwZqM/K5pI3tMwQexy7OMqwxWCc4dvsLCJwrpPmcaKq8q4nWDFRRyjQTnpyV2TjsNtKNiSDpuuE0tQexK1yhLcRZopQV2QkdvlLIphe+wUctJHAxLvMtveAJJAHErS2krsoSbdkZmJz2m2zJeeVh3rnVfFKMdI+Z9jZTwNR/NoZ9bOqh0ho5fdc+r4tU5aGqGCpruU3YxxvJPaVz3jqk3c0KjFBNxThoT3qxYqquYnSi+Raw+ZPH5j2381po+I1FpconhoPkamFzUGzxHMfZdWh4hGWkzHUwrWsTRa4ESLroKSaujI01uEpCEgBIAzAolg4QIIIAIIAgq46m3VwngLnwVFTFUoaSkOzIXZu0flfHGAB4lU/HU+j9Aygsz2lMO2mnmLeClHGUm7N2DKyLMcfPyt03nisuMxiTyRBIHL8eGbr7+rkqMNiVHVg0QZzW25LbgEk9qliJuesRI5DMXRPBZorOOxidFseKIdSB+mo+P0n5h5qyaakpdidTV3OrwOFqVSXBpjXa5LOqE6kmyFwDM349qyfqGTF9wL81oluogg6vAGY9FnrUW35S+ErGYceae2BdtRpa9vHgesG/fxVeGrSpZo8pKz99jVBJtPoylSpueYYC7TTTvVUkludJWsa2HySoRLyGjmoqnOSulp30IOrFaFpuXUm/VUn9N/JHCj+qa+2ouJPlH1LGHpYY2njqFZClh27Ob+5Gcqy1sA6jhz9L4O43hQ4dJ/LO31TJKdVbxBqZWQJYdoclGphZxWZarsONeLdnoyPDtvCroQvKwVHZHbsrNpUg55hoEk9fDmvd54UaOabskjg5ZVKlo7s5TMc2dWdwYPpb6nmvH4/xOpiJWWkeS/J3MPhI0Y9+pFScs9Kd9yySJSVpeq1K7DtqDdoVOMo2utmDix07IQznQqarSV+Y0rmplz2ugOgceUcF1MFONRJS06mKvGUdUaDgaRlplu8LpNvDu6ehlTVVWa1NCjVDgCF0Kc1OOZGWcXF2ZIrCIkAZiiTCQBTzDMmUh8xl25o17eCyYrGU8OryevQaVzn8Vmr6h1hvAeq8xiPFa1aVk7ItUEgsJVbeCAdxOlr6+ivw2X79/ftkGWHZmwCDMjcZExvi89q0rF07Wd7isZvxA94LRAEuInfMNHl3LPKd5px21f4Jo2MPRkXV9Knnd2RkVcWNklU1YZJCKzK0GSoQquLuwsKrRo1rPBYDqW6dcLTTrU5O70DVGXhsjwdCuX7L6wi22dm/VoQieJpxna916ahds0K2YucNlvyt/hFh/dZJ4qdTyx0XQLDU3NaJJk8CrYZIK73Ar18QWSTBLvdlCVRwu3zJJEGHxpaZImVClVcHd6lqjct0cpDzt1flbrE+azzTlJyjouptpwy779C1+3Np/LRaI3E+gVaqRg3kV+7NXBcvmf2K2KxTqgG1rwHLkidR1WlIsp04w2K4dwsPeqqauWjhpkxYRa4m4PvsUsjzWRG6sRtbOnvqVe5JuxYw2JdTPynrB0PZuU6dSdN6EJwjU3NikBWaHts7hzHmFthF1Eq0N+n0/oxyeR5JbEGf497y1rhssaBAmZdFyT5I8Sx1TENQaypcu/vYtwWHhBOSd2/4M5rlyMtza0GKsKyN1Yi4jftO7ir1KxBpXJmPEckZ0lqKwQqRolxemgstxm1VXxOo8pIzFwbT2KyOJcXeJB0k1qWm5oSIMaa71pXiM3HK+m5U8LFO6NPI8Z82ydCuv4VitcjMWMo6ZjoF6A5Y6YGTVrsaQHva0nQFwBPUDqq3KKdmyyxBm+PFFk/mNmjnx6gs2MxUcNSc3vy+oJXORa11Q7TjJN+ZK8jLPX88nd+/f+izYeqNkX9+u4qiVFwWb3+SVylUqX0HmhZri0IhV4k8t53/AGWulDXUi2aeTskPPOO5XqO44nSYDFCmJMGy6GHqqmtSMkZWOxG24niVkrVeJO4rET8MCpPDxkK5C+gRvVToNDuQVKcXKjKk15mFyu58aKl2WwwQSVFJzZJIgrVLm8wiUrO25fGGhq5NhZHxHARunzVbnJ6LZbmqnTy68+QsbX2nX+kaDq3qpy5PY3042XcgFQbvZUoy0sScWBF/fvgq5K2xJPQYE7+N0+QOwW1rp70Hmk5aWFYTG8+KFuJsSi9hjMcbbJiNDpB5Jq619/YGlzNrD124huw76wNYieYW+LjiI2l8y/f3zMbUqMsy2MPHbVJ2yR1ErE6etmtjoU2pxuiKtXMT3c+SdOGZ2FJpFZuNAaQ4AuDiC1pJfMat5cuC6scPHLozkTrSc7pk2Bxhe0HSwXLr0skrHThqaLX+iqsSsEFBU7uyC4i5SWiswtroOxyhHcbRdwNaCt2CqZZmetC6O2w1XaaHcQvb0554qR52pHLJolVhA4bp7giWNrNE7ALX/pJs7qBn+pc7H0m0prlv9CzU5HD5w97mU6zi60U3HXjsE+q4mPjOpFNu9iS0Z0GXYlp2hF2mLybbII/7Kuhkithsr42tJ8dI8+tVVVnf7jRSrkAXIB3yRJ6vspqg3G6GoyeyZn1cVE6cNx93SaknYg+50XRKrt0iTvc5X01vclHY06mkcFCWiGzPquWdysRHp4iFphVsRsNUxkwDoFY619AsVsRiNoQFTVq3VkCRTc5ZrkrETsXshw3kW5KUJZU7cy2Ebsq4CatVrG7zLuTRr75qE/JHMbacLs6bMHi1NugGnosyelkbaa/Uymwe9Qm4otbGfy0tI8uxOOjD6jzY9fqpNJpi5jOGhtfsPco76gnyENT74JbsfIfXT2EpJLVCHDZ32GvPl4JwjfV++wN2GNlHncNw8O8Nc1xtBm2uu5WU5KM1LoRmrxcTSx1NuKpnZs4XvqNYK2VbVXngtVuUUZSoSs9jkW1SJBsQd+4qmLs1JHRq01JAYSi9ry+QZ3kCQOAIiy1zxEGklc57wiZoYVmyIG5c+rLM7mtRsaFNon37/wAKMIp7ibLIZb09VcqasQuVqn381nmiyIIKpaJlmg7RXUm7plUkdrkb5p9RXtcDK9I8/jI2qGitxkKTmAggiQbEagg6yokzx/MMF88s0BkDgWmQRyleccleUX3JFrD4wtkiLk+ED0XNu4aInYgxOKcXbNxY7RjQER3rVQofqn7+p3MF4bdcSqvovyZLst2g4G+0dTffvWzO3sehUowWmhRxGHfTIa0mOEyNfBS+bSRRiMNQxEHmj9+Z1f4e4qW1WOs5j7g6gOA+xWapDJM8lUoOjKUH9u6OsrgT1qDirmdlHENVUoJkCsWKtU7bDISwoyu4AvpFKUGNFfEBRcSSRlYl2qIrU0QRs9BcNPxKh/SPM+Y7k6izTUemv9GmLtC/UtVn/M629Y3KzbN8V5UDv4dvmE9L6gODBtf3wT0WwnruNca/2gp2ceYaMZ0TB0Mdnv1RmUmkCutSxTwbr2ItPXHCNf7q1YapfVW39rqVyrRIS2DwWSzvZll7ocGbD32p3ewu7HcB2nknMaYntPDTwhPK1y2BMLBVi2o114JAPMHW/vRWQm1JS5CqRTg0Z/SfD7FaQLOg91j6K9wyScS/Czz01chwrpCzz0ZZJWLlNu9VXKyzScjPYi0WPiK11bEMpXqFVPUsQIVb7Ei1RF1dRi27FUjsuj4+Q9Y8l7Pw9WpHBxr85qLeYjEznJqeJbs1dsRMFj3NieIFj2gqmpTjNWZO55bQwvwa7qJJksJDrcSCD2g3XHnTaWpao2szZ6PU2C5EuIMG9p5ceahQUc2sToaJaJf2adfCUZuLrVOFPmaqVes1oVcRl4iWx1qDpdDRDEu9pHP5xQhpAFj+Y+nBVs30Z3dzI6M4r4OMEn5ardgzvePmafB3eoV05U79DH4lRThnseiGtKyRnc85JEFUpSIEBURAuKGwALklqSRn4tyhJFkTJxKjHcvR1vRFuzhC4a/Meu5+wRfzTfS38Gm2kV73K0uOvvrWFs6Gi2ET29aTd3diHglOxG6Qzuf39VKSd9RX6GnljBsyGGoWnQFoI03OXWwNKOXMlmd/T1MdeTvZu3r/AET0s1p7JOt3ghg4mXX3AkX3K5V48++3vnzK3Rne303K1XADZ+I75Qb/ADPbfU7rrJVwMVHiXtfq0XQru+Va/RGc1s6nuNuyFy10ZruSOARdPcSuBxiRxkm/dEqWdbR0X1/4S+oHxLa264UU+TJWH6TGW0SdSy/cFtlun2QYTeS7mXhRCpnqaJGnTuszKWSAQlsBI0oiDGIU0A7WpRWoNlvDNkrXh4XmVVHZHZ5MyKfWT3aei9hhI2pnn8VK9QvQtJmKxKRI89xmA/aazqzGBlJ73NBvtPFOQ6pH8JdIjmSuXVhKrLNsr+tuZspuMdN3/BpYbChgjx4ynTp5dyf0Ic5oyyRFtZtYa33FSqwTRrwtRxlYwstxhnWW256iY61ljeL0OrVhGS21J81oSJA7TuUprmV4epbRnC5vhXGdgnbB2gQNHNuPEBKm1s9jfWipwszq+jWftxFEOmHj5Xt4OGvZvXOrUnRlle3I8nUjaTT5Gz8YEc1FSViloBzkMgROcoboZG56khop4g2UGTRlVyki1M6/on82FgajaHbJ/soxgnKa6/g15rRi/e5WJiBvGs2P91ilFI6G4mkqN0hMdybbIEbgJm/aT/lTi0h6mrha7G0/me9sf6bIEzzA5HVdejiaUKOratyX/DDUhKU9En3YVFuzXmmQ2gaRJaPq2hoRbUQtcFC+aOzV/fchJ3p2l81yvjsd8QmRItE6iB3Lj4vGSrOy277mijRyfUpkAnT0jsWTszRqDtEc+1JZWSsOHnUCRv8A7oyXV0h2RNQoB72g/LJjcfBTpUs8lFu1yM55ItkPS58PptGgB7rLTJ3m+i2JYJeRvqZtMqhmhl2iVSytlhpSsIMIemgCKEwJaYVkUmRZo4GiSQBqSAF1MJSbehlrTSWp2tCnstDRuEL1cY5UkefnLNJsNSIlFzlEkcBWzxtMYelTs0Uybm4btuA79kLl161sqj3/AJO54dg+NSlVfW37GlhsR8WnOnBOMnONwqUuFUsY+ZB8OY7ah28ExrvG7sVOaS0ZtpQpu0o7oy8TUnQbIBkAWAhKTuaqcMpewmPa5oY/U92icZq1mU1aEk80TBzxhYSNohp3hus8IUHo9zVQtNXtqc/k2CLald9GpDwA5tIgAVWg/NebOHDmFfKnGtDK+WxxPE6MoVOJyf8AJ0OWZ2KgvY8DuPBcarQlB2OZc16eKCrTtoRYZqcFIRE56BogqlRZJGZiipJE0zpOgeJ+tnOe8f2KV3GtHua4eak+z/ksY0n4j53OPIRuWLEX4jv1OhStkQrWnwm6UZX0a9BO4h3jcN/KyeyIshFyNevzgeqUddLEnoHTcJv7sffarIOLepGS6BHEO0m2kbtNfEqyVeaVlLQjw1vbUFvhJHdHqqJR0T5f8JgniD7+yin0fv8ABJA/E4++pLZkrdBi4gevkpJ3RKxdyNhdU2jo0Sd19337Ffh4rPmfJXKcS7RsuZz3SDF/ErujQWHYp01o5dTZRhkgkLDPVU0OSLbX3VVtCotMck9hImCrYyRTihE9Bq004K5XNnV5BgYG27+X7r0/h+HyRzy+xxcZWu8i+5tLpHPEmBiYomDBjx8FWyZ5p0upCliqYAOycO1rY1JY9833WI/qXOxUcrSXQ9T4LLNh5K+0r+qRNl+ZRAnf1AD/AAFmUmnoaq2HUldmnTzZrgNreYCsVVPcxSwkk/KRmvRfAsJ+8IvB6EsleF2U62XN/IQoOn0LoYmX6kQ1KO0NioJ4ckLowcrPPBnL5tlj6bjUbbYEtiw6uc38T12U7xepdVlDE0uH7+vv6FKpT24qUzDiATwd181fUpKojyc4uLafIv4DHOFnWPArlVcM4srNiliwVncGguE6uoWHchfWTyjuUq9UFWKJK5c6M4pzK4LQSDZ0buBPvenOjKcbxWq1NWHqJSyy2eh2eb09oCqNCIPI7ifJY8TDPFVVz0ZuoPK3TZngnwWOMbal7sIHhG6fJNJt3E0O3nw8PcqZFg6acVJeRXQbiqskndwPvtQ2mgTCaZvvMD7+XinFpx77fYGrME21P+OtVsktSKoeJScm9WWRQdCntPa2J2ipxhmkkuYpPLFvoaWb4huFoOayXOi53k8TGgWyUP8A4w16szUb1J556Lkef060mTcm6scTqPsXKFZUyiRu+ZdpV1Q4CaLtKoqZIhYs06oSiiLRZpGTZaoxzbFb03OhyvK5h1QW3Dj1rt4PA281Q5uIxPKB0Taq7KkctxJG1FK5FxD2k7kbGVXYN6RM5jpXkgxDAWwKjCSxx0vq08jbuCprU88e5uwGLeHqXfyvdHmtes+iYrNcx2htbZG9p32ntXMdKUXZnr4VqVZXhJNEjMwAc0bYgNntg8rqOUTasyF2NAaw7QEG9+1Ry6li5kuNzlrXvaHWmxHHfCeVt3WxXSpqUE2XsLn1wSQ75RE2vCmpu5nqYNW00Bz7Oab6YEandBPOFO91oVUsPKlJyb0sYeW0ZAb7C2Q2szzeKmp1ZSjs2WsRldSPlvwnVOUU9zMzNquxdM2p7Y8VlnhoMRGc7rixoPCpeDj/AOh6lrC4t9T6pZy2SSksLHqSSZpUcIDrtO67eSsVCCJJM28AXNs1sDgBCuStsOx0GW4uJDx8p1B0XJxtGVJ54ryvdHQpT4sUv1L9yTGYGBtU7jhyXKlT0vHY006uuWRnxqLfePRV2Lw2mRJ5+zxTb6ia6DP17BbtUqmyEkPVEDiYnt9+acouKVwWrBnXwO7VQcWtRggzI197kmO1tQqVIkgATOnamlJ6W3BySV7m22kzDtnV8ESYtOoHALdaNLyQ1lt77GPNKs9dEcbnGJqvcSJjcujhqDox7vdlt4PTkc3iGVGmQ09ynKmnuaYVbabkLcyLfqY8fyk+SpeGvsy/ixe5ZpZuOD/+N/2VTwk/bQZ4F+hmTj9LHn+UjzhV/BSZB1ImjhX1Hat2RzN1ZDALmymddLY6nJXbMQBPHUro4ejCn8qOfWm57s6nD1iRdbkzFJFtrlMraJWKaIMmCkVkTsPKYXIX4AHclYaZlZn0Tw1f/wA1Jr+vXvScU9y2FacPlZiV/wAMcCf9Ij9L3D1UHTj0L1ja3UpVfwqwn5TVb1VHeqXCj0JLHVVzKlT8J6H5atZv80+aTpRJLH1V/wBZAfwuA+nE1O1rT4qDoRLo+KVV/wBE38NANazj2AI+HRVVx86itL+S7huhraX0mTxKkqVjE53LtLI+MKWUhcn/AHK3gjIgInZK3+EJZEAH7laNwSyIlcY5YBwRkQ7jfskbkspJDOokblGUU1Zk4tp3Q9HEup63bwXDxHh8qbzUtuh0IVY1dJaPqWvh0a2h2XcvUb1iy056T8rLG6tPuiDGZW5rRsfPGsCCOoIq4WUFeDv75EqeIjJ+bQpOonZLiCIF+ueazKL3aZfmV7XADhszznsvN+5SbWX7/m47eYGiC4hoEk/c/cqPmn5VqOVoq7LNHK6h1bsjiTHhqpxozS10XcrlXgtncuNdTo/TD6mk+ccFbGOuSkrvqVNSnrLSJRxBc8y5dbC4PheaWsmU1KqfljsQ/scrblK89hjlRKOGw4oP7nPJLhslxx25OeARw2Ljlink5T4TE6xfw+TcVJUSt1jYwmWwrowsUyqXNWlRhWJFbkWGNUkitsla1SINhpkSRTIjJAJAxikA0IGCWoGRPppWC5A6iiw7kTsOErAROwqAIzhyEhgOooAidQQMifQUWhkJoHgkTQJopEkQ1cNKi0TRk4vBubdsrDXwsKm6NtGvKOhSPSN9Gz5jiRI+65lTC1YfIzYqdKpysWcN0zpu3tPIEDvBVDeIg72B4FPZlr9/4czLG31s1LjN3vDcj8HVX6iAdJKTLUmtHIf2RTjWekY2HLC85yIKma1avIcFoj4fKetWX2FenT+VEmGpldOjRhTVoIy1ajluXWUitCRQ2WqGEPBWKLIOSNGlglYolTkTNwATyojnZMzABGUWdk7ME1PKLMTsw4CdhZiVtNOwsxIGp2I3CAQIJMQkASqZAZIBIGMgBkDEkAJCAALUAAWoAEsQO4JYlYADSRYYBoosAxw6Vh3B/Z0WHcX7KOCLBmBOCBSyks7I3ZaCo5CSqsrV8gY/6mg9ii6Se5ZHESWxlYnoFhn/AFU29yh8PHkWrHVFzK4/DrDD6WNHYh4dE/j6hao9DabdLdQCXw6IPGSZcpdG2D/KkqESDxEmW6eTtG5SVNFbqtk7MvAUsqIubJW4ROxHMSCgnYVwxSTsFwwxFhXCDEWFcMNTEEAiwDwmIeECHhACQAakRGSASBiQAyAEgYyQDFAAlADFADIAYhAxoQAyBjIGJACQA6BAu1HX6FIYaBCQAkAPCAGQMSAEgBIAIIEOmA4QA6BDoEOgBIAdACQ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906" y="3396473"/>
            <a:ext cx="3457833" cy="214822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0000"/>
          <a:stretch>
            <a:fillRect/>
          </a:stretch>
        </p:blipFill>
        <p:spPr bwMode="auto">
          <a:xfrm>
            <a:off x="6981879" y="3789672"/>
            <a:ext cx="1140798" cy="285199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o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554" y="3396473"/>
            <a:ext cx="2773007" cy="25706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lassroom.synonym.com/DM-Resize/photos.demandstudios.com/getty/article/83/5/86544602.jpg?w=600&amp;h=600&amp;keep_ratio=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t="8224" r="17157" b="6069"/>
          <a:stretch/>
        </p:blipFill>
        <p:spPr bwMode="auto">
          <a:xfrm>
            <a:off x="9964625" y="3949947"/>
            <a:ext cx="1970238" cy="259186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 descr="data:image/jpeg;base64,/9j/4AAQSkZJRgABAQAAAQABAAD/2wCEAAkGBxQSEhQUEBQVFBQVFRQXFBQUFBQVFRQUFBQWGBQWFBQYHSggGBolHBQUITEhJSksLi4uFx8zODMsNygtLisBCgoKDg0OGxAQGywkICQsLCwsLCwsLCwsLCwsLCwsLCwsLCwsLCwsLCwsLCwsLCwsLCwsLCwsLCwsLCwsLCwsLP/AABEIALIBGwMBEQACEQEDEQH/xAAbAAABBQEBAAAAAAAAAAAAAAACAAEDBAUGB//EAD4QAAEDAgMECAQDBwQDAQAAAAEAAhEDIQQFMRJBUWEGcYGRobHB8BMiMtEHQnIUFVKCkuHxQ2KTsjODoiP/xAAaAQACAwEBAAAAAAAAAAAAAAAAAQIDBAUG/8QAMxEAAgECBAQEBQQDAQEBAAAAAAECAxEEEiExE0FRYQUikfAUMnGB0UKhscGS4fFSQxX/2gAMAwEAAhEDEQA/APXiokxwgBkAOgAQEAEgBwEDDAQA4QAQQJhAIEEEAOgB0AOgBIAdADIAdADQgBQgBIAUIAZAChADQgBQgBoQAoQAoQMaEBcUIAQCACDUCH2UALZQBnygkPKBCCAHlACCACCACQMZ7w0S4wPcIEO1x4R1pDJnMIEpiuPSuUAxON0Ah2XQDDc2ExJjsHFArguMJDQDq4H1W57u3ggdiVMQkgEgBIAZACQAkAJAChAChAChADQgBQgBoQAoQAQCAHQA8IEKEwMqUiYpQA8oAcIEEEAGEAEEDKmb4f4lJwuNCCDBBBBBBUZbEobkODfVtNQPH+5vzf1A37lFZuo2o9DSNd2zGxtfpLfIkKTk1yEoRb+a31T/AKuRMxcG7Ko/knyJUeJ2foWOj0kvX8g1MwaPy1P+N32SdZLk/RgsO+q9UNSzZk/TV/4an2S48e/o/wADeFn1j/kvySPzRsWZWP8A6n+oTdddH6MisNL/ANR/yQTMwJ0o1e1rQPFyOM+UX7+4OglvOPr/AKI6mMfBJphgGpe4H/5b90KpN/pt9Wv6E6cIr5r/AET/ALIKlF9Qf/rULWb2saGSB/ESSe4hO7e7FaPJGmbQAY7ArCodvagBPCAAQMlY33JTsJsFwvqkCCcICYJgF/KUh2HpVQ4S08uojUEcUCDQAkAJADIAUIAcBADwgQ8J2EOmAkAYgKiTCCADCACCADAQAQQAQCAE9sgjiChjTszAq411MWiT4LHVrOMdDfSw6nKzKjqjnOJc43AsFlyuTvJm9RjBWSDaIEyVYopEW7guru4nvTbFlXQEYh38R7ylcMq6A1MQ4/mPeVCTuWRhFcghWduc4dTj91B/V+ossei9AalR5aQXEgjeT5qCc4u6Yp0qbjsW8txxjZLweO3M3/3CZ7lrpYhSMEqDSvH3/B0TsQ6AdgO/S8eoC1yqSS0jf6Nf3YxZNbXBbizvpv7mn1UOO+cJen4Y+H3Q78aN7Xj+U+iHiYLdS/xf4BUn29UAMY3/AHf0u+ySxdPv/jL8EuDL20TMxjeDv6XKaxNPv6P8EXSl29UAcXf6Hn+X7lL4hcoy9GHDfVeoVTEPP00/6nAeUqXFk9oP72/IlBLmRv29k7Tgz9Ikjtdr3KV3bUVrhZZhwxlpMkuJcZJJ3nuUo7CZbTEJACQAkAOgQgmASYhIASAEgDFCiWBBAgwEAGAgAgEAEEAEAgAggR5/0hxBpV3AaSe43HmvN49Tp1rxZ6vAU41qCbIqGbXuN3oq4YqqmWzwZOc4ERCu+NmtLFXwTvcrvzloKqfiEk7ZSxYGTAOdNUX4hL/z+4/gJEdXOmjd4pPG1HtH9yccBJ8wP3+BoAoPF1uSRP8A/P6sBmducYG8qvi15OzZN4KEVdnS4RvzA8Rrz3eZW6hJqTPPVdLo1Wiytv1KA2kgSCrIysroLIf4x4nvKlxZdWGRdBfGdxPejiy6v1DJHoE3EO4nvKfFl1YnTj0G+MeJ71VKcurHkRNRrFOEpJ7lc4Imc6bLYqjasVZbF5ggBbkrIzthQmISAEgBIAdMB0xCQAkAJACQBjBRLAgEASBAgggAggAggAggAggRwXT6jFVruIHhb0XI8Rhdpno/BqvkcTmG1fm7T5FcxR8x3L+UVSspOIkzOdiN5WfKaiF+JUlAaZXq4kqyNMnFjftCeQdzRyU7TxyTpw85lxU7QPQcvxMAA7lz8RXnh8RJcvzqebqwUnc0GYhvsqMfFOqM7osnbWaRqtkPEYSjcg6ckOXN4qXxtMFGQJcOKPjaY7SF8QcUfHQDKxfEHFJ46IZGD+1BZX4rroPgsvYN8kQuxg5yqTVzNVjZGuu+YRIASAEgBIAdMQ6YCQAkAJACQBjhRLAggCQIAcIEGEAEEAEEAOECOT/EGhNNjuEjyP3WLHRvC51vCp2qNHnxd87e3yXGt5kelT8rI6r7O5E+In1Q9mST2M+u9VxRfFlZz1YkSuQVHqaRJMZrk2h3Ok6N07z1BOitWznYyfI7fHUvhmmf46YPaCR5Quf41Ry1Iy6r+Di0p58y6MBtZcFxLCaniFZT0dhOIbsQrJOwKIBxKhdEsgQrqcULKJ1dFR2QKILKiyqOpJxOiyYSR1L2vhUNn2OVi9EbK7hzxIASAHQAkwHTEJACQAkAJACQBjqJYG1ABhAgggYYQIIIAcIEEEAY3S6ht4Z3Ig+nqqMRG9NmvBTy1keQuqHbAAuJHWV56UmmevVst3zNTC9H8RW2i2mQHAXf8oG4yNfBWKLn8qMlTH0KVryvbpqaFDoCT/5q0cmt9T9lKNCfPQxz8dS+SPqatH8PMKYHxCT+oj0Cvjhb6Z0ZH43iO3oVsd+HlESGl4PJ1+4qudCpDRO/2JQ8br31sctj+h1WnemfiDho77FZ+K9pI6lDxilPSen8Gj0dwpaQHAgzcEQR2LVQQYqqpJtO6O46XUNmnQP8MsPa0Ef9So+OUr0oS6O3qv8ARxcDO85r7nPtevLOJvCFRCVmMKpUunNeYlHYj+Io5SdgqdS6nDRia0JHVLpVNWJLQlpFVJAzrsjb8s8gvc+FwtST7I4mMfmsai6ZiEgBIAdACTAdMQkAJACQAkAJAGSAolgYCACCADCBBBADoAIIENKAKWMqNqtdTAJ2hBI9FmnWi/JHUnCTi8xQo5Xh8KC4sBf49rjdZeFSp+aa1LKuJq1NJS0MjNM+q3AhjODbf5WOviKz0jouxQZ2XYh2IEg32o1kHTQqieGm3bNqWzjkdi43EOpkNmeSqvUoyyXuQ3LtTHvIvAjv+60TrTa1AhqM+UOEie48VTUprJm1JJ6kDn7Ja4iYgwfIHcs9PE1MPJc1097GunN2sjZ6QYlmIwZqM/K5pI3tMwQexy7OMqwxWCc4dvsLCJwrpPmcaKq8q4nWDFRRyjQTnpyV2TjsNtKNiSDpuuE0tQexK1yhLcRZopQV2QkdvlLIphe+wUctJHAxLvMtveAJJAHErS2krsoSbdkZmJz2m2zJeeVh3rnVfFKMdI+Z9jZTwNR/NoZ9bOqh0ho5fdc+r4tU5aGqGCpruU3YxxvJPaVz3jqk3c0KjFBNxThoT3qxYqquYnSi+Raw+ZPH5j2381po+I1FpconhoPkamFzUGzxHMfZdWh4hGWkzHUwrWsTRa4ESLroKSaujI01uEpCEgBIAzAolg4QIIIAIIAgq46m3VwngLnwVFTFUoaSkOzIXZu0flfHGAB4lU/HU+j9Aygsz2lMO2mnmLeClHGUm7N2DKyLMcfPyt03nisuMxiTyRBIHL8eGbr7+rkqMNiVHVg0QZzW25LbgEk9qliJuesRI5DMXRPBZorOOxidFseKIdSB+mo+P0n5h5qyaakpdidTV3OrwOFqVSXBpjXa5LOqE6kmyFwDM349qyfqGTF9wL81oluogg6vAGY9FnrUW35S+ErGYceae2BdtRpa9vHgesG/fxVeGrSpZo8pKz99jVBJtPoylSpueYYC7TTTvVUkludJWsa2HySoRLyGjmoqnOSulp30IOrFaFpuXUm/VUn9N/JHCj+qa+2ouJPlH1LGHpYY2njqFZClh27Ob+5Gcqy1sA6jhz9L4O43hQ4dJ/LO31TJKdVbxBqZWQJYdoclGphZxWZarsONeLdnoyPDtvCroQvKwVHZHbsrNpUg55hoEk9fDmvd54UaOabskjg5ZVKlo7s5TMc2dWdwYPpb6nmvH4/xOpiJWWkeS/J3MPhI0Y9+pFScs9Kd9yySJSVpeq1K7DtqDdoVOMo2utmDix07IQznQqarSV+Y0rmplz2ugOgceUcF1MFONRJS06mKvGUdUaDgaRlplu8LpNvDu6ehlTVVWa1NCjVDgCF0Kc1OOZGWcXF2ZIrCIkAZiiTCQBTzDMmUh8xl25o17eCyYrGU8OryevQaVzn8Vmr6h1hvAeq8xiPFa1aVk7ItUEgsJVbeCAdxOlr6+ivw2X79/ftkGWHZmwCDMjcZExvi89q0rF07Wd7isZvxA94LRAEuInfMNHl3LPKd5px21f4Jo2MPRkXV9Knnd2RkVcWNklU1YZJCKzK0GSoQquLuwsKrRo1rPBYDqW6dcLTTrU5O70DVGXhsjwdCuX7L6wi22dm/VoQieJpxna916ahds0K2YucNlvyt/hFh/dZJ4qdTyx0XQLDU3NaJJk8CrYZIK73Ar18QWSTBLvdlCVRwu3zJJEGHxpaZImVClVcHd6lqjct0cpDzt1flbrE+azzTlJyjouptpwy779C1+3Np/LRaI3E+gVaqRg3kV+7NXBcvmf2K2KxTqgG1rwHLkidR1WlIsp04w2K4dwsPeqqauWjhpkxYRa4m4PvsUsjzWRG6sRtbOnvqVe5JuxYw2JdTPynrB0PZuU6dSdN6EJwjU3NikBWaHts7hzHmFthF1Eq0N+n0/oxyeR5JbEGf497y1rhssaBAmZdFyT5I8Sx1TENQaypcu/vYtwWHhBOSd2/4M5rlyMtza0GKsKyN1Yi4jftO7ir1KxBpXJmPEckZ0lqKwQqRolxemgstxm1VXxOo8pIzFwbT2KyOJcXeJB0k1qWm5oSIMaa71pXiM3HK+m5U8LFO6NPI8Z82ydCuv4VitcjMWMo6ZjoF6A5Y6YGTVrsaQHva0nQFwBPUDqq3KKdmyyxBm+PFFk/mNmjnx6gs2MxUcNSc3vy+oJXORa11Q7TjJN+ZK8jLPX88nd+/f+izYeqNkX9+u4qiVFwWb3+SVylUqX0HmhZri0IhV4k8t53/AGWulDXUi2aeTskPPOO5XqO44nSYDFCmJMGy6GHqqmtSMkZWOxG24niVkrVeJO4rET8MCpPDxkK5C+gRvVToNDuQVKcXKjKk15mFyu58aKl2WwwQSVFJzZJIgrVLm8wiUrO25fGGhq5NhZHxHARunzVbnJ6LZbmqnTy68+QsbX2nX+kaDq3qpy5PY3042XcgFQbvZUoy0sScWBF/fvgq5K2xJPQYE7+N0+QOwW1rp70Hmk5aWFYTG8+KFuJsSi9hjMcbbJiNDpB5Jq619/YGlzNrD124huw76wNYieYW+LjiI2l8y/f3zMbUqMsy2MPHbVJ2yR1ErE6etmtjoU2pxuiKtXMT3c+SdOGZ2FJpFZuNAaQ4AuDiC1pJfMat5cuC6scPHLozkTrSc7pk2Bxhe0HSwXLr0skrHThqaLX+iqsSsEFBU7uyC4i5SWiswtroOxyhHcbRdwNaCt2CqZZmetC6O2w1XaaHcQvb0554qR52pHLJolVhA4bp7giWNrNE7ALX/pJs7qBn+pc7H0m0prlv9CzU5HD5w97mU6zi60U3HXjsE+q4mPjOpFNu9iS0Z0GXYlp2hF2mLybbII/7Kuhkithsr42tJ8dI8+tVVVnf7jRSrkAXIB3yRJ6vspqg3G6GoyeyZn1cVE6cNx93SaknYg+50XRKrt0iTvc5X01vclHY06mkcFCWiGzPquWdysRHp4iFphVsRsNUxkwDoFY619AsVsRiNoQFTVq3VkCRTc5ZrkrETsXshw3kW5KUJZU7cy2Ebsq4CatVrG7zLuTRr75qE/JHMbacLs6bMHi1NugGnosyelkbaa/Uymwe9Qm4otbGfy0tI8uxOOjD6jzY9fqpNJpi5jOGhtfsPco76gnyENT74JbsfIfXT2EpJLVCHDZ32GvPl4JwjfV++wN2GNlHncNw8O8Nc1xtBm2uu5WU5KM1LoRmrxcTSx1NuKpnZs4XvqNYK2VbVXngtVuUUZSoSs9jkW1SJBsQd+4qmLs1JHRq01JAYSi9ry+QZ3kCQOAIiy1zxEGklc57wiZoYVmyIG5c+rLM7mtRsaFNon37/wAKMIp7ibLIZb09VcqasQuVqn381nmiyIIKpaJlmg7RXUm7plUkdrkb5p9RXtcDK9I8/jI2qGitxkKTmAggiQbEagg6yokzx/MMF88s0BkDgWmQRyleccleUX3JFrD4wtkiLk+ED0XNu4aInYgxOKcXbNxY7RjQER3rVQofqn7+p3MF4bdcSqvovyZLst2g4G+0dTffvWzO3sehUowWmhRxGHfTIa0mOEyNfBS+bSRRiMNQxEHmj9+Z1f4e4qW1WOs5j7g6gOA+xWapDJM8lUoOjKUH9u6OsrgT1qDirmdlHENVUoJkCsWKtU7bDISwoyu4AvpFKUGNFfEBRcSSRlYl2qIrU0QRs9BcNPxKh/SPM+Y7k6izTUemv9GmLtC/UtVn/M629Y3KzbN8V5UDv4dvmE9L6gODBtf3wT0WwnruNca/2gp2ceYaMZ0TB0Mdnv1RmUmkCutSxTwbr2ItPXHCNf7q1YapfVW39rqVyrRIS2DwWSzvZll7ocGbD32p3ewu7HcB2nknMaYntPDTwhPK1y2BMLBVi2o114JAPMHW/vRWQm1JS5CqRTg0Z/SfD7FaQLOg91j6K9wyScS/Czz01chwrpCzz0ZZJWLlNu9VXKyzScjPYi0WPiK11bEMpXqFVPUsQIVb7Ei1RF1dRi27FUjsuj4+Q9Y8l7Pw9WpHBxr85qLeYjEznJqeJbs1dsRMFj3NieIFj2gqmpTjNWZO55bQwvwa7qJJksJDrcSCD2g3XHnTaWpao2szZ6PU2C5EuIMG9p5ceahQUc2sToaJaJf2adfCUZuLrVOFPmaqVes1oVcRl4iWx1qDpdDRDEu9pHP5xQhpAFj+Y+nBVs30Z3dzI6M4r4OMEn5ardgzvePmafB3eoV05U79DH4lRThnseiGtKyRnc85JEFUpSIEBURAuKGwALklqSRn4tyhJFkTJxKjHcvR1vRFuzhC4a/Meu5+wRfzTfS38Gm2kV73K0uOvvrWFs6Gi2ET29aTd3diHglOxG6Qzuf39VKSd9RX6GnljBsyGGoWnQFoI03OXWwNKOXMlmd/T1MdeTvZu3r/AET0s1p7JOt3ghg4mXX3AkX3K5V48++3vnzK3Rne303K1XADZ+I75Qb/ADPbfU7rrJVwMVHiXtfq0XQru+Va/RGc1s6nuNuyFy10ZruSOARdPcSuBxiRxkm/dEqWdbR0X1/4S+oHxLa264UU+TJWH6TGW0SdSy/cFtlun2QYTeS7mXhRCpnqaJGnTuszKWSAQlsBI0oiDGIU0A7WpRWoNlvDNkrXh4XmVVHZHZ5MyKfWT3aei9hhI2pnn8VK9QvQtJmKxKRI89xmA/aazqzGBlJ73NBvtPFOQ6pH8JdIjmSuXVhKrLNsr+tuZspuMdN3/BpYbChgjx4ynTp5dyf0Ic5oyyRFtZtYa33FSqwTRrwtRxlYwstxhnWW256iY61ljeL0OrVhGS21J81oSJA7TuUprmV4epbRnC5vhXGdgnbB2gQNHNuPEBKm1s9jfWipwszq+jWftxFEOmHj5Xt4OGvZvXOrUnRlle3I8nUjaTT5Gz8YEc1FSViloBzkMgROcoboZG56khop4g2UGTRlVyki1M6/on82FgajaHbJ/soxgnKa6/g15rRi/e5WJiBvGs2P91ilFI6G4mkqN0hMdybbIEbgJm/aT/lTi0h6mrha7G0/me9sf6bIEzzA5HVdejiaUKOratyX/DDUhKU9En3YVFuzXmmQ2gaRJaPq2hoRbUQtcFC+aOzV/fchJ3p2l81yvjsd8QmRItE6iB3Lj4vGSrOy277mijRyfUpkAnT0jsWTszRqDtEc+1JZWSsOHnUCRv8A7oyXV0h2RNQoB72g/LJjcfBTpUs8lFu1yM55ItkPS58PptGgB7rLTJ3m+i2JYJeRvqZtMqhmhl2iVSytlhpSsIMIemgCKEwJaYVkUmRZo4GiSQBqSAF1MJSbehlrTSWp2tCnstDRuEL1cY5UkefnLNJsNSIlFzlEkcBWzxtMYelTs0Uybm4btuA79kLl161sqj3/AJO54dg+NSlVfW37GlhsR8WnOnBOMnONwqUuFUsY+ZB8OY7ah28ExrvG7sVOaS0ZtpQpu0o7oy8TUnQbIBkAWAhKTuaqcMpewmPa5oY/U92icZq1mU1aEk80TBzxhYSNohp3hus8IUHo9zVQtNXtqc/k2CLald9GpDwA5tIgAVWg/NebOHDmFfKnGtDK+WxxPE6MoVOJyf8AJ0OWZ2KgvY8DuPBcarQlB2OZc16eKCrTtoRYZqcFIRE56BogqlRZJGZiipJE0zpOgeJ+tnOe8f2KV3GtHua4eak+z/ksY0n4j53OPIRuWLEX4jv1OhStkQrWnwm6UZX0a9BO4h3jcN/KyeyIshFyNevzgeqUddLEnoHTcJv7sffarIOLepGS6BHEO0m2kbtNfEqyVeaVlLQjw1vbUFvhJHdHqqJR0T5f8JgniD7+yin0fv8ABJA/E4++pLZkrdBi4gevkpJ3RKxdyNhdU2jo0Sd19337Ffh4rPmfJXKcS7RsuZz3SDF/ErujQWHYp01o5dTZRhkgkLDPVU0OSLbX3VVtCotMck9hImCrYyRTihE9Bq004K5XNnV5BgYG27+X7r0/h+HyRzy+xxcZWu8i+5tLpHPEmBiYomDBjx8FWyZ5p0upCliqYAOycO1rY1JY9833WI/qXOxUcrSXQ9T4LLNh5K+0r+qRNl+ZRAnf1AD/AAFmUmnoaq2HUldmnTzZrgNreYCsVVPcxSwkk/KRmvRfAsJ+8IvB6EsleF2U62XN/IQoOn0LoYmX6kQ1KO0NioJ4ckLowcrPPBnL5tlj6bjUbbYEtiw6uc38T12U7xepdVlDE0uH7+vv6FKpT24qUzDiATwd181fUpKojyc4uLafIv4DHOFnWPArlVcM4srNiliwVncGguE6uoWHchfWTyjuUq9UFWKJK5c6M4pzK4LQSDZ0buBPvenOjKcbxWq1NWHqJSyy2eh2eb09oCqNCIPI7ifJY8TDPFVVz0ZuoPK3TZngnwWOMbal7sIHhG6fJNJt3E0O3nw8PcqZFg6acVJeRXQbiqskndwPvtQ2mgTCaZvvMD7+XinFpx77fYGrME21P+OtVsktSKoeJScm9WWRQdCntPa2J2ipxhmkkuYpPLFvoaWb4huFoOayXOi53k8TGgWyUP8A4w16szUb1J556Lkef060mTcm6scTqPsXKFZUyiRu+ZdpV1Q4CaLtKoqZIhYs06oSiiLRZpGTZaoxzbFb03OhyvK5h1QW3Dj1rt4PA281Q5uIxPKB0Taq7KkctxJG1FK5FxD2k7kbGVXYN6RM5jpXkgxDAWwKjCSxx0vq08jbuCprU88e5uwGLeHqXfyvdHmtes+iYrNcx2htbZG9p32ntXMdKUXZnr4VqVZXhJNEjMwAc0bYgNntg8rqOUTasyF2NAaw7QEG9+1Ry6li5kuNzlrXvaHWmxHHfCeVt3WxXSpqUE2XsLn1wSQ75RE2vCmpu5nqYNW00Bz7Oab6YEandBPOFO91oVUsPKlJyb0sYeW0ZAb7C2Q2szzeKmp1ZSjs2WsRldSPlvwnVOUU9zMzNquxdM2p7Y8VlnhoMRGc7rixoPCpeDj/AOh6lrC4t9T6pZy2SSksLHqSSZpUcIDrtO67eSsVCCJJM28AXNs1sDgBCuStsOx0GW4uJDx8p1B0XJxtGVJ54ryvdHQpT4sUv1L9yTGYGBtU7jhyXKlT0vHY006uuWRnxqLfePRV2Lw2mRJ5+zxTb6ia6DP17BbtUqmyEkPVEDiYnt9+acouKVwWrBnXwO7VQcWtRggzI197kmO1tQqVIkgATOnamlJ6W3BySV7m22kzDtnV8ESYtOoHALdaNLyQ1lt77GPNKs9dEcbnGJqvcSJjcujhqDox7vdlt4PTkc3iGVGmQ09ynKmnuaYVbabkLcyLfqY8fyk+SpeGvsy/ixe5ZpZuOD/+N/2VTwk/bQZ4F+hmTj9LHn+UjzhV/BSZB1ImjhX1Hat2RzN1ZDALmymddLY6nJXbMQBPHUro4ejCn8qOfWm57s6nD1iRdbkzFJFtrlMraJWKaIMmCkVkTsPKYXIX4AHclYaZlZn0Tw1f/wA1Jr+vXvScU9y2FacPlZiV/wAMcCf9Ij9L3D1UHTj0L1ja3UpVfwqwn5TVb1VHeqXCj0JLHVVzKlT8J6H5atZv80+aTpRJLH1V/wBZAfwuA+nE1O1rT4qDoRLo+KVV/wBE38NANazj2AI+HRVVx86itL+S7huhraX0mTxKkqVjE53LtLI+MKWUhcn/AHK3gjIgInZK3+EJZEAH7laNwSyIlcY5YBwRkQ7jfskbkspJDOokblGUU1Zk4tp3Q9HEup63bwXDxHh8qbzUtuh0IVY1dJaPqWvh0a2h2XcvUb1iy056T8rLG6tPuiDGZW5rRsfPGsCCOoIq4WUFeDv75EqeIjJ+bQpOonZLiCIF+ueazKL3aZfmV7XADhszznsvN+5SbWX7/m47eYGiC4hoEk/c/cqPmn5VqOVoq7LNHK6h1bsjiTHhqpxozS10XcrlXgtncuNdTo/TD6mk+ccFbGOuSkrvqVNSnrLSJRxBc8y5dbC4PheaWsmU1KqfljsQ/scrblK89hjlRKOGw4oP7nPJLhslxx25OeARw2Ljlink5T4TE6xfw+TcVJUSt1jYwmWwrowsUyqXNWlRhWJFbkWGNUkitsla1SINhpkSRTIjJAJAxikA0IGCWoGRPppWC5A6iiw7kTsOErAROwqAIzhyEhgOooAidQQMifQUWhkJoHgkTQJopEkQ1cNKi0TRk4vBubdsrDXwsKm6NtGvKOhSPSN9Gz5jiRI+65lTC1YfIzYqdKpysWcN0zpu3tPIEDvBVDeIg72B4FPZlr9/4czLG31s1LjN3vDcj8HVX6iAdJKTLUmtHIf2RTjWekY2HLC85yIKma1avIcFoj4fKetWX2FenT+VEmGpldOjRhTVoIy1ajluXWUitCRQ2WqGEPBWKLIOSNGlglYolTkTNwATyojnZMzABGUWdk7ME1PKLMTsw4CdhZiVtNOwsxIGp2I3CAQIJMQkASqZAZIBIGMgBkDEkAJCAALUAAWoAEsQO4JYlYADSRYYBoosAxw6Vh3B/Z0WHcX7KOCLBmBOCBSyks7I3ZaCo5CSqsrV8gY/6mg9ii6Se5ZHESWxlYnoFhn/AFU29yh8PHkWrHVFzK4/DrDD6WNHYh4dE/j6hao9DabdLdQCXw6IPGSZcpdG2D/KkqESDxEmW6eTtG5SVNFbqtk7MvAUsqIubJW4ROxHMSCgnYVwxSTsFwwxFhXCDEWFcMNTEEAiwDwmIeECHhACQAakRGSASBiQAyAEgYyQDFAAlADFADIAYhAxoQAyBjIGJACQA6BAu1HX6FIYaBCQAkAPCAGQMSAEgBIAIIEOmA4QA6BDoEOgBIAdACQ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82"/>
          <p:cNvGrpSpPr>
            <a:grpSpLocks/>
          </p:cNvGrpSpPr>
          <p:nvPr/>
        </p:nvGrpSpPr>
        <p:grpSpPr bwMode="auto">
          <a:xfrm>
            <a:off x="1563757" y="1177546"/>
            <a:ext cx="9064486" cy="2958909"/>
            <a:chOff x="838200" y="76200"/>
            <a:chExt cx="8305800" cy="3810000"/>
          </a:xfrm>
        </p:grpSpPr>
        <p:grpSp>
          <p:nvGrpSpPr>
            <p:cNvPr id="29" name="Group 40"/>
            <p:cNvGrpSpPr>
              <a:grpSpLocks/>
            </p:cNvGrpSpPr>
            <p:nvPr/>
          </p:nvGrpSpPr>
          <p:grpSpPr bwMode="auto">
            <a:xfrm>
              <a:off x="838200" y="685800"/>
              <a:ext cx="7315200" cy="1143000"/>
              <a:chOff x="838200" y="838200"/>
              <a:chExt cx="7315200" cy="1143000"/>
            </a:xfrm>
          </p:grpSpPr>
          <p:sp>
            <p:nvSpPr>
              <p:cNvPr id="52" name="Hexagon 51"/>
              <p:cNvSpPr/>
              <p:nvPr/>
            </p:nvSpPr>
            <p:spPr>
              <a:xfrm>
                <a:off x="838200" y="1143000"/>
                <a:ext cx="706438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3" name="Hexagon 52"/>
              <p:cNvSpPr/>
              <p:nvPr/>
            </p:nvSpPr>
            <p:spPr>
              <a:xfrm>
                <a:off x="1755775" y="1371600"/>
                <a:ext cx="708025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54" name="Straight Connector 53"/>
              <p:cNvCxnSpPr>
                <a:stCxn id="52" idx="2"/>
                <a:endCxn id="53" idx="2"/>
              </p:cNvCxnSpPr>
              <p:nvPr/>
            </p:nvCxnSpPr>
            <p:spPr>
              <a:xfrm>
                <a:off x="1547813" y="1447800"/>
                <a:ext cx="206375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Hexagon 54"/>
              <p:cNvSpPr/>
              <p:nvPr/>
            </p:nvSpPr>
            <p:spPr>
              <a:xfrm>
                <a:off x="2700338" y="1143000"/>
                <a:ext cx="706437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6" name="Hexagon 55"/>
              <p:cNvSpPr/>
              <p:nvPr/>
            </p:nvSpPr>
            <p:spPr>
              <a:xfrm>
                <a:off x="3643313" y="1371600"/>
                <a:ext cx="706437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57" name="Straight Connector 56"/>
              <p:cNvCxnSpPr>
                <a:stCxn id="53" idx="2"/>
                <a:endCxn id="55" idx="2"/>
              </p:cNvCxnSpPr>
              <p:nvPr/>
            </p:nvCxnSpPr>
            <p:spPr>
              <a:xfrm flipV="1">
                <a:off x="2465388" y="1447800"/>
                <a:ext cx="231775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5" idx="2"/>
                <a:endCxn id="56" idx="2"/>
              </p:cNvCxnSpPr>
              <p:nvPr/>
            </p:nvCxnSpPr>
            <p:spPr>
              <a:xfrm>
                <a:off x="3408363" y="1447800"/>
                <a:ext cx="233362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Hexagon 58"/>
              <p:cNvSpPr/>
              <p:nvPr/>
            </p:nvSpPr>
            <p:spPr>
              <a:xfrm>
                <a:off x="4616450" y="1143000"/>
                <a:ext cx="706438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0" name="Hexagon 59"/>
              <p:cNvSpPr/>
              <p:nvPr/>
            </p:nvSpPr>
            <p:spPr>
              <a:xfrm>
                <a:off x="5559425" y="1371600"/>
                <a:ext cx="706438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61" name="Straight Connector 60"/>
              <p:cNvCxnSpPr>
                <a:stCxn id="59" idx="2"/>
                <a:endCxn id="60" idx="2"/>
              </p:cNvCxnSpPr>
              <p:nvPr/>
            </p:nvCxnSpPr>
            <p:spPr>
              <a:xfrm>
                <a:off x="5324475" y="1447800"/>
                <a:ext cx="233363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Hexagon 61"/>
              <p:cNvSpPr/>
              <p:nvPr/>
            </p:nvSpPr>
            <p:spPr>
              <a:xfrm>
                <a:off x="6502400" y="1143000"/>
                <a:ext cx="708025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3" name="Hexagon 62"/>
              <p:cNvSpPr/>
              <p:nvPr/>
            </p:nvSpPr>
            <p:spPr>
              <a:xfrm>
                <a:off x="7446963" y="838200"/>
                <a:ext cx="706437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64" name="Straight Connector 63"/>
              <p:cNvCxnSpPr>
                <a:stCxn id="60" idx="2"/>
                <a:endCxn id="62" idx="2"/>
              </p:cNvCxnSpPr>
              <p:nvPr/>
            </p:nvCxnSpPr>
            <p:spPr>
              <a:xfrm flipV="1">
                <a:off x="6269038" y="1447800"/>
                <a:ext cx="231775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2" idx="2"/>
                <a:endCxn id="63" idx="2"/>
              </p:cNvCxnSpPr>
              <p:nvPr/>
            </p:nvCxnSpPr>
            <p:spPr>
              <a:xfrm flipV="1">
                <a:off x="7210425" y="1143000"/>
                <a:ext cx="236538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56" idx="2"/>
                <a:endCxn id="59" idx="2"/>
              </p:cNvCxnSpPr>
              <p:nvPr/>
            </p:nvCxnSpPr>
            <p:spPr>
              <a:xfrm flipV="1">
                <a:off x="4351338" y="1447800"/>
                <a:ext cx="263525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Hexagon 29"/>
            <p:cNvSpPr/>
            <p:nvPr/>
          </p:nvSpPr>
          <p:spPr>
            <a:xfrm>
              <a:off x="2362200" y="20574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Hexagon 30"/>
            <p:cNvSpPr/>
            <p:nvPr/>
          </p:nvSpPr>
          <p:spPr>
            <a:xfrm>
              <a:off x="3279775" y="2286000"/>
              <a:ext cx="708025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32" name="Straight Connector 31"/>
            <p:cNvCxnSpPr>
              <a:stCxn id="30" idx="2"/>
              <a:endCxn id="31" idx="2"/>
            </p:cNvCxnSpPr>
            <p:nvPr/>
          </p:nvCxnSpPr>
          <p:spPr>
            <a:xfrm>
              <a:off x="3071813" y="2362200"/>
              <a:ext cx="20637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3" idx="2"/>
              <a:endCxn id="30" idx="2"/>
            </p:cNvCxnSpPr>
            <p:nvPr/>
          </p:nvCxnSpPr>
          <p:spPr>
            <a:xfrm rot="16200000" flipH="1">
              <a:off x="2298700" y="1841500"/>
              <a:ext cx="228600" cy="203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Hexagon 33"/>
            <p:cNvSpPr/>
            <p:nvPr/>
          </p:nvSpPr>
          <p:spPr>
            <a:xfrm>
              <a:off x="4775200" y="1905000"/>
              <a:ext cx="708025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Hexagon 34"/>
            <p:cNvSpPr/>
            <p:nvPr/>
          </p:nvSpPr>
          <p:spPr>
            <a:xfrm>
              <a:off x="5694363" y="21336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36" name="Straight Connector 35"/>
            <p:cNvCxnSpPr>
              <a:stCxn id="34" idx="2"/>
              <a:endCxn id="35" idx="2"/>
            </p:cNvCxnSpPr>
            <p:nvPr/>
          </p:nvCxnSpPr>
          <p:spPr>
            <a:xfrm>
              <a:off x="5484813" y="2209800"/>
              <a:ext cx="20637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9" idx="2"/>
              <a:endCxn id="34" idx="2"/>
            </p:cNvCxnSpPr>
            <p:nvPr/>
          </p:nvCxnSpPr>
          <p:spPr>
            <a:xfrm rot="16200000" flipH="1">
              <a:off x="4695825" y="1673225"/>
              <a:ext cx="304800" cy="1587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Hexagon 37"/>
            <p:cNvSpPr/>
            <p:nvPr/>
          </p:nvSpPr>
          <p:spPr>
            <a:xfrm>
              <a:off x="5846763" y="30480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Hexagon 38"/>
            <p:cNvSpPr/>
            <p:nvPr/>
          </p:nvSpPr>
          <p:spPr>
            <a:xfrm>
              <a:off x="6761163" y="32766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40" name="Straight Connector 39"/>
            <p:cNvCxnSpPr>
              <a:stCxn id="38" idx="2"/>
            </p:cNvCxnSpPr>
            <p:nvPr/>
          </p:nvCxnSpPr>
          <p:spPr>
            <a:xfrm>
              <a:off x="6553200" y="3352800"/>
              <a:ext cx="188913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38" idx="2"/>
            </p:cNvCxnSpPr>
            <p:nvPr/>
          </p:nvCxnSpPr>
          <p:spPr>
            <a:xfrm rot="16200000" flipH="1">
              <a:off x="5772151" y="2820987"/>
              <a:ext cx="304800" cy="149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Hexagon 41"/>
            <p:cNvSpPr/>
            <p:nvPr/>
          </p:nvSpPr>
          <p:spPr>
            <a:xfrm>
              <a:off x="5486400" y="3810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Hexagon 42"/>
            <p:cNvSpPr/>
            <p:nvPr/>
          </p:nvSpPr>
          <p:spPr>
            <a:xfrm>
              <a:off x="6380163" y="762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44" name="Straight Connector 43"/>
            <p:cNvCxnSpPr>
              <a:stCxn id="42" idx="2"/>
              <a:endCxn id="43" idx="2"/>
            </p:cNvCxnSpPr>
            <p:nvPr/>
          </p:nvCxnSpPr>
          <p:spPr>
            <a:xfrm flipV="1">
              <a:off x="6192838" y="381000"/>
              <a:ext cx="187325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9" idx="2"/>
              <a:endCxn id="42" idx="2"/>
            </p:cNvCxnSpPr>
            <p:nvPr/>
          </p:nvCxnSpPr>
          <p:spPr>
            <a:xfrm rot="5400000" flipH="1" flipV="1">
              <a:off x="5176044" y="680244"/>
              <a:ext cx="304800" cy="3159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Hexagon 45"/>
            <p:cNvSpPr/>
            <p:nvPr/>
          </p:nvSpPr>
          <p:spPr>
            <a:xfrm>
              <a:off x="7010400" y="19050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Hexagon 46"/>
            <p:cNvSpPr/>
            <p:nvPr/>
          </p:nvSpPr>
          <p:spPr>
            <a:xfrm>
              <a:off x="7924800" y="21336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48" name="Straight Connector 47"/>
            <p:cNvCxnSpPr>
              <a:stCxn id="46" idx="2"/>
              <a:endCxn id="47" idx="2"/>
            </p:cNvCxnSpPr>
            <p:nvPr/>
          </p:nvCxnSpPr>
          <p:spPr>
            <a:xfrm>
              <a:off x="7716838" y="2209800"/>
              <a:ext cx="207962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62" idx="2"/>
              <a:endCxn id="46" idx="2"/>
            </p:cNvCxnSpPr>
            <p:nvPr/>
          </p:nvCxnSpPr>
          <p:spPr>
            <a:xfrm rot="16200000" flipH="1">
              <a:off x="6958013" y="1700212"/>
              <a:ext cx="304800" cy="1047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Hexagon 49"/>
            <p:cNvSpPr/>
            <p:nvPr/>
          </p:nvSpPr>
          <p:spPr>
            <a:xfrm>
              <a:off x="8437563" y="3810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51" name="Straight Connector 50"/>
            <p:cNvCxnSpPr>
              <a:stCxn id="63" idx="2"/>
              <a:endCxn id="50" idx="2"/>
            </p:cNvCxnSpPr>
            <p:nvPr/>
          </p:nvCxnSpPr>
          <p:spPr>
            <a:xfrm flipV="1">
              <a:off x="8153400" y="685800"/>
              <a:ext cx="284163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1"/>
          <p:cNvSpPr txBox="1">
            <a:spLocks/>
          </p:cNvSpPr>
          <p:nvPr/>
        </p:nvSpPr>
        <p:spPr>
          <a:xfrm>
            <a:off x="556592" y="3170582"/>
            <a:ext cx="11204714" cy="7388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Examples include:  whole grains, beans/legumes, brown rice, pasta</a:t>
            </a:r>
            <a:endParaRPr lang="en-US" sz="2800" b="1" dirty="0" smtClean="0"/>
          </a:p>
          <a:p>
            <a:pPr marL="320040" lvl="1" indent="0">
              <a:buFont typeface="Wingdings 2"/>
              <a:buNone/>
            </a:pPr>
            <a:endParaRPr lang="en-US" sz="28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43338" y="791816"/>
            <a:ext cx="11204714" cy="73881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These take longer to digest and provide </a:t>
            </a:r>
            <a:r>
              <a:rPr lang="en-US" sz="3000" b="1" u="sng" dirty="0" smtClean="0"/>
              <a:t>sustained energy. </a:t>
            </a:r>
            <a:endParaRPr lang="en-US" sz="2800" b="1" u="sng" dirty="0" smtClean="0"/>
          </a:p>
          <a:p>
            <a:pPr marL="320040" lvl="1" indent="0">
              <a:buNone/>
            </a:pPr>
            <a:endParaRPr lang="en-US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783" y="-162685"/>
            <a:ext cx="11807687" cy="1143000"/>
          </a:xfrm>
        </p:spPr>
        <p:txBody>
          <a:bodyPr>
            <a:noAutofit/>
          </a:bodyPr>
          <a:lstStyle/>
          <a:p>
            <a:pPr algn="ctr"/>
            <a:r>
              <a:rPr lang="en-US" sz="5500" b="1" u="sng" dirty="0" smtClean="0">
                <a:solidFill>
                  <a:schemeClr val="accent1"/>
                </a:solidFill>
              </a:rPr>
              <a:t>Complex Starches</a:t>
            </a:r>
            <a:endParaRPr lang="en-US" sz="5500" b="1" u="sng" dirty="0">
              <a:solidFill>
                <a:schemeClr val="accent1"/>
              </a:solidFill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5" b="7018"/>
          <a:stretch>
            <a:fillRect/>
          </a:stretch>
        </p:blipFill>
        <p:spPr bwMode="auto">
          <a:xfrm>
            <a:off x="566403" y="3744152"/>
            <a:ext cx="2971800" cy="2641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4" y="4672353"/>
            <a:ext cx="2898383" cy="201590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01" y="4147495"/>
            <a:ext cx="2889250" cy="21669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02" y="4315304"/>
            <a:ext cx="2362200" cy="2362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23097" r="39647" b="23097"/>
          <a:stretch>
            <a:fillRect/>
          </a:stretch>
        </p:blipFill>
        <p:spPr bwMode="auto">
          <a:xfrm>
            <a:off x="9250294" y="3744152"/>
            <a:ext cx="2699932" cy="2641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2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 descr="data:image/jpeg;base64,/9j/4AAQSkZJRgABAQAAAQABAAD/2wCEAAkGBxQSEhQUEBQVFBQVFRQXFBQUFBQVFRQUFBQWGBQWFBQYHSggGBolHBQUITEhJSksLi4uFx8zODMsNygtLisBCgoKDg0OGxAQGywkICQsLCwsLCwsLCwsLCwsLCwsLCwsLCwsLCwsLCwsLCwsLCwsLCwsLCwsLCwsLCwsLCwsLP/AABEIALIBGwMBEQACEQEDEQH/xAAbAAABBQEBAAAAAAAAAAAAAAACAAEDBAUGB//EAD4QAAEDAgMECAQDBwQDAQAAAAEAAhEDIQQFMRJBUWEGcYGRobHB8BMiMtEHQnIUFVKCkuHxQ2KTsjODoiP/xAAaAQACAwEBAAAAAAAAAAAAAAAAAQIDBAUG/8QAMxEAAgECBAQEBQQDAQEBAAAAAAECAxEEEiExE0FRYQUikfAUMnGB0UKhscGS4fFSQxX/2gAMAwEAAhEDEQA/APXiokxwgBkAOgAQEAEgBwEDDAQA4QAQQJhAIEEEAOgB0AOgBIAdADIAdADQgBQgBIAUIAZAChADQgBQgBoQAoQAoQMaEBcUIAQCACDUCH2UALZQBnygkPKBCCAHlACCACCACQMZ7w0S4wPcIEO1x4R1pDJnMIEpiuPSuUAxON0Ah2XQDDc2ExJjsHFArguMJDQDq4H1W57u3ggdiVMQkgEgBIAZACQAkAJAChAChAChADQgBQgBoQAoQAQCAHQA8IEKEwMqUiYpQA8oAcIEEEAGEAEEDKmb4f4lJwuNCCDBBBBBBUZbEobkODfVtNQPH+5vzf1A37lFZuo2o9DSNd2zGxtfpLfIkKTk1yEoRb+a31T/AKuRMxcG7Ko/knyJUeJ2foWOj0kvX8g1MwaPy1P+N32SdZLk/RgsO+q9UNSzZk/TV/4an2S48e/o/wADeFn1j/kvySPzRsWZWP8A6n+oTdddH6MisNL/ANR/yQTMwJ0o1e1rQPFyOM+UX7+4OglvOPr/AKI6mMfBJphgGpe4H/5b90KpN/pt9Wv6E6cIr5r/AET/ALIKlF9Qf/rULWb2saGSB/ESSe4hO7e7FaPJGmbQAY7ArCodvagBPCAAQMlY33JTsJsFwvqkCCcICYJgF/KUh2HpVQ4S08uojUEcUCDQAkAJADIAUIAcBADwgQ8J2EOmAkAYgKiTCCADCACCADAQAQQAQCAE9sgjiChjTszAq411MWiT4LHVrOMdDfSw6nKzKjqjnOJc43AsFlyuTvJm9RjBWSDaIEyVYopEW7guru4nvTbFlXQEYh38R7ylcMq6A1MQ4/mPeVCTuWRhFcghWduc4dTj91B/V+ossei9AalR5aQXEgjeT5qCc4u6Yp0qbjsW8txxjZLweO3M3/3CZ7lrpYhSMEqDSvH3/B0TsQ6AdgO/S8eoC1yqSS0jf6Nf3YxZNbXBbizvpv7mn1UOO+cJen4Y+H3Q78aN7Xj+U+iHiYLdS/xf4BUn29UAMY3/AHf0u+ySxdPv/jL8EuDL20TMxjeDv6XKaxNPv6P8EXSl29UAcXf6Hn+X7lL4hcoy9GHDfVeoVTEPP00/6nAeUqXFk9oP72/IlBLmRv29k7Tgz9Ikjtdr3KV3bUVrhZZhwxlpMkuJcZJJ3nuUo7CZbTEJACQAkAOgQgmASYhIASAEgDFCiWBBAgwEAGAgAgEAEEAEAgAggR5/0hxBpV3AaSe43HmvN49Tp1rxZ6vAU41qCbIqGbXuN3oq4YqqmWzwZOc4ERCu+NmtLFXwTvcrvzloKqfiEk7ZSxYGTAOdNUX4hL/z+4/gJEdXOmjd4pPG1HtH9yccBJ8wP3+BoAoPF1uSRP8A/P6sBmducYG8qvi15OzZN4KEVdnS4RvzA8Rrz3eZW6hJqTPPVdLo1Wiytv1KA2kgSCrIysroLIf4x4nvKlxZdWGRdBfGdxPejiy6v1DJHoE3EO4nvKfFl1YnTj0G+MeJ71VKcurHkRNRrFOEpJ7lc4Imc6bLYqjasVZbF5ggBbkrIzthQmISAEgBIAdMB0xCQAkAJACQBjBRLAgEASBAgggAggAggAggAggRwXT6jFVruIHhb0XI8Rhdpno/BqvkcTmG1fm7T5FcxR8x3L+UVSspOIkzOdiN5WfKaiF+JUlAaZXq4kqyNMnFjftCeQdzRyU7TxyTpw85lxU7QPQcvxMAA7lz8RXnh8RJcvzqebqwUnc0GYhvsqMfFOqM7osnbWaRqtkPEYSjcg6ckOXN4qXxtMFGQJcOKPjaY7SF8QcUfHQDKxfEHFJ46IZGD+1BZX4rroPgsvYN8kQuxg5yqTVzNVjZGuu+YRIASAEgBIAdMQ6YCQAkAJACQBjhRLAggCQIAcIEGEAEEAEEAOECOT/EGhNNjuEjyP3WLHRvC51vCp2qNHnxd87e3yXGt5kelT8rI6r7O5E+In1Q9mST2M+u9VxRfFlZz1YkSuQVHqaRJMZrk2h3Ok6N07z1BOitWznYyfI7fHUvhmmf46YPaCR5Quf41Ry1Iy6r+Di0p58y6MBtZcFxLCaniFZT0dhOIbsQrJOwKIBxKhdEsgQrqcULKJ1dFR2QKILKiyqOpJxOiyYSR1L2vhUNn2OVi9EbK7hzxIASAHQAkwHTEJACQAkAJACQBjqJYG1ABhAgggYYQIIIAcIEEEAY3S6ht4Z3Ig+nqqMRG9NmvBTy1keQuqHbAAuJHWV56UmmevVst3zNTC9H8RW2i2mQHAXf8oG4yNfBWKLn8qMlTH0KVryvbpqaFDoCT/5q0cmt9T9lKNCfPQxz8dS+SPqatH8PMKYHxCT+oj0Cvjhb6Z0ZH43iO3oVsd+HlESGl4PJ1+4qudCpDRO/2JQ8br31sctj+h1WnemfiDho77FZ+K9pI6lDxilPSen8Gj0dwpaQHAgzcEQR2LVQQYqqpJtO6O46XUNmnQP8MsPa0Ef9So+OUr0oS6O3qv8ARxcDO85r7nPtevLOJvCFRCVmMKpUunNeYlHYj+Io5SdgqdS6nDRia0JHVLpVNWJLQlpFVJAzrsjb8s8gvc+FwtST7I4mMfmsai6ZiEgBIAdACTAdMQkAJACQAkAJAGSAolgYCACCADCBBBADoAIIENKAKWMqNqtdTAJ2hBI9FmnWi/JHUnCTi8xQo5Xh8KC4sBf49rjdZeFSp+aa1LKuJq1NJS0MjNM+q3AhjODbf5WOviKz0jouxQZ2XYh2IEg32o1kHTQqieGm3bNqWzjkdi43EOpkNmeSqvUoyyXuQ3LtTHvIvAjv+60TrTa1AhqM+UOEie48VTUprJm1JJ6kDn7Ja4iYgwfIHcs9PE1MPJc1097GunN2sjZ6QYlmIwZqM/K5pI3tMwQexy7OMqwxWCc4dvsLCJwrpPmcaKq8q4nWDFRRyjQTnpyV2TjsNtKNiSDpuuE0tQexK1yhLcRZopQV2QkdvlLIphe+wUctJHAxLvMtveAJJAHErS2krsoSbdkZmJz2m2zJeeVh3rnVfFKMdI+Z9jZTwNR/NoZ9bOqh0ho5fdc+r4tU5aGqGCpruU3YxxvJPaVz3jqk3c0KjFBNxThoT3qxYqquYnSi+Raw+ZPH5j2381po+I1FpconhoPkamFzUGzxHMfZdWh4hGWkzHUwrWsTRa4ESLroKSaujI01uEpCEgBIAzAolg4QIIIAIIAgq46m3VwngLnwVFTFUoaSkOzIXZu0flfHGAB4lU/HU+j9Aygsz2lMO2mnmLeClHGUm7N2DKyLMcfPyt03nisuMxiTyRBIHL8eGbr7+rkqMNiVHVg0QZzW25LbgEk9qliJuesRI5DMXRPBZorOOxidFseKIdSB+mo+P0n5h5qyaakpdidTV3OrwOFqVSXBpjXa5LOqE6kmyFwDM349qyfqGTF9wL81oluogg6vAGY9FnrUW35S+ErGYceae2BdtRpa9vHgesG/fxVeGrSpZo8pKz99jVBJtPoylSpueYYC7TTTvVUkludJWsa2HySoRLyGjmoqnOSulp30IOrFaFpuXUm/VUn9N/JHCj+qa+2ouJPlH1LGHpYY2njqFZClh27Ob+5Gcqy1sA6jhz9L4O43hQ4dJ/LO31TJKdVbxBqZWQJYdoclGphZxWZarsONeLdnoyPDtvCroQvKwVHZHbsrNpUg55hoEk9fDmvd54UaOabskjg5ZVKlo7s5TMc2dWdwYPpb6nmvH4/xOpiJWWkeS/J3MPhI0Y9+pFScs9Kd9yySJSVpeq1K7DtqDdoVOMo2utmDix07IQznQqarSV+Y0rmplz2ugOgceUcF1MFONRJS06mKvGUdUaDgaRlplu8LpNvDu6ehlTVVWa1NCjVDgCF0Kc1OOZGWcXF2ZIrCIkAZiiTCQBTzDMmUh8xl25o17eCyYrGU8OryevQaVzn8Vmr6h1hvAeq8xiPFa1aVk7ItUEgsJVbeCAdxOlr6+ivw2X79/ftkGWHZmwCDMjcZExvi89q0rF07Wd7isZvxA94LRAEuInfMNHl3LPKd5px21f4Jo2MPRkXV9Knnd2RkVcWNklU1YZJCKzK0GSoQquLuwsKrRo1rPBYDqW6dcLTTrU5O70DVGXhsjwdCuX7L6wi22dm/VoQieJpxna916ahds0K2YucNlvyt/hFh/dZJ4qdTyx0XQLDU3NaJJk8CrYZIK73Ar18QWSTBLvdlCVRwu3zJJEGHxpaZImVClVcHd6lqjct0cpDzt1flbrE+azzTlJyjouptpwy779C1+3Np/LRaI3E+gVaqRg3kV+7NXBcvmf2K2KxTqgG1rwHLkidR1WlIsp04w2K4dwsPeqqauWjhpkxYRa4m4PvsUsjzWRG6sRtbOnvqVe5JuxYw2JdTPynrB0PZuU6dSdN6EJwjU3NikBWaHts7hzHmFthF1Eq0N+n0/oxyeR5JbEGf497y1rhssaBAmZdFyT5I8Sx1TENQaypcu/vYtwWHhBOSd2/4M5rlyMtza0GKsKyN1Yi4jftO7ir1KxBpXJmPEckZ0lqKwQqRolxemgstxm1VXxOo8pIzFwbT2KyOJcXeJB0k1qWm5oSIMaa71pXiM3HK+m5U8LFO6NPI8Z82ydCuv4VitcjMWMo6ZjoF6A5Y6YGTVrsaQHva0nQFwBPUDqq3KKdmyyxBm+PFFk/mNmjnx6gs2MxUcNSc3vy+oJXORa11Q7TjJN+ZK8jLPX88nd+/f+izYeqNkX9+u4qiVFwWb3+SVylUqX0HmhZri0IhV4k8t53/AGWulDXUi2aeTskPPOO5XqO44nSYDFCmJMGy6GHqqmtSMkZWOxG24niVkrVeJO4rET8MCpPDxkK5C+gRvVToNDuQVKcXKjKk15mFyu58aKl2WwwQSVFJzZJIgrVLm8wiUrO25fGGhq5NhZHxHARunzVbnJ6LZbmqnTy68+QsbX2nX+kaDq3qpy5PY3042XcgFQbvZUoy0sScWBF/fvgq5K2xJPQYE7+N0+QOwW1rp70Hmk5aWFYTG8+KFuJsSi9hjMcbbJiNDpB5Jq619/YGlzNrD124huw76wNYieYW+LjiI2l8y/f3zMbUqMsy2MPHbVJ2yR1ErE6etmtjoU2pxuiKtXMT3c+SdOGZ2FJpFZuNAaQ4AuDiC1pJfMat5cuC6scPHLozkTrSc7pk2Bxhe0HSwXLr0skrHThqaLX+iqsSsEFBU7uyC4i5SWiswtroOxyhHcbRdwNaCt2CqZZmetC6O2w1XaaHcQvb0554qR52pHLJolVhA4bp7giWNrNE7ALX/pJs7qBn+pc7H0m0prlv9CzU5HD5w97mU6zi60U3HXjsE+q4mPjOpFNu9iS0Z0GXYlp2hF2mLybbII/7Kuhkithsr42tJ8dI8+tVVVnf7jRSrkAXIB3yRJ6vspqg3G6GoyeyZn1cVE6cNx93SaknYg+50XRKrt0iTvc5X01vclHY06mkcFCWiGzPquWdysRHp4iFphVsRsNUxkwDoFY619AsVsRiNoQFTVq3VkCRTc5ZrkrETsXshw3kW5KUJZU7cy2Ebsq4CatVrG7zLuTRr75qE/JHMbacLs6bMHi1NugGnosyelkbaa/Uymwe9Qm4otbGfy0tI8uxOOjD6jzY9fqpNJpi5jOGhtfsPco76gnyENT74JbsfIfXT2EpJLVCHDZ32GvPl4JwjfV++wN2GNlHncNw8O8Nc1xtBm2uu5WU5KM1LoRmrxcTSx1NuKpnZs4XvqNYK2VbVXngtVuUUZSoSs9jkW1SJBsQd+4qmLs1JHRq01JAYSi9ry+QZ3kCQOAIiy1zxEGklc57wiZoYVmyIG5c+rLM7mtRsaFNon37/wAKMIp7ibLIZb09VcqasQuVqn381nmiyIIKpaJlmg7RXUm7plUkdrkb5p9RXtcDK9I8/jI2qGitxkKTmAggiQbEagg6yokzx/MMF88s0BkDgWmQRyleccleUX3JFrD4wtkiLk+ED0XNu4aInYgxOKcXbNxY7RjQER3rVQofqn7+p3MF4bdcSqvovyZLst2g4G+0dTffvWzO3sehUowWmhRxGHfTIa0mOEyNfBS+bSRRiMNQxEHmj9+Z1f4e4qW1WOs5j7g6gOA+xWapDJM8lUoOjKUH9u6OsrgT1qDirmdlHENVUoJkCsWKtU7bDISwoyu4AvpFKUGNFfEBRcSSRlYl2qIrU0QRs9BcNPxKh/SPM+Y7k6izTUemv9GmLtC/UtVn/M629Y3KzbN8V5UDv4dvmE9L6gODBtf3wT0WwnruNca/2gp2ceYaMZ0TB0Mdnv1RmUmkCutSxTwbr2ItPXHCNf7q1YapfVW39rqVyrRIS2DwWSzvZll7ocGbD32p3ewu7HcB2nknMaYntPDTwhPK1y2BMLBVi2o114JAPMHW/vRWQm1JS5CqRTg0Z/SfD7FaQLOg91j6K9wyScS/Czz01chwrpCzz0ZZJWLlNu9VXKyzScjPYi0WPiK11bEMpXqFVPUsQIVb7Ei1RF1dRi27FUjsuj4+Q9Y8l7Pw9WpHBxr85qLeYjEznJqeJbs1dsRMFj3NieIFj2gqmpTjNWZO55bQwvwa7qJJksJDrcSCD2g3XHnTaWpao2szZ6PU2C5EuIMG9p5ceahQUc2sToaJaJf2adfCUZuLrVOFPmaqVes1oVcRl4iWx1qDpdDRDEu9pHP5xQhpAFj+Y+nBVs30Z3dzI6M4r4OMEn5ardgzvePmafB3eoV05U79DH4lRThnseiGtKyRnc85JEFUpSIEBURAuKGwALklqSRn4tyhJFkTJxKjHcvR1vRFuzhC4a/Meu5+wRfzTfS38Gm2kV73K0uOvvrWFs6Gi2ET29aTd3diHglOxG6Qzuf39VKSd9RX6GnljBsyGGoWnQFoI03OXWwNKOXMlmd/T1MdeTvZu3r/AET0s1p7JOt3ghg4mXX3AkX3K5V48++3vnzK3Rne303K1XADZ+I75Qb/ADPbfU7rrJVwMVHiXtfq0XQru+Va/RGc1s6nuNuyFy10ZruSOARdPcSuBxiRxkm/dEqWdbR0X1/4S+oHxLa264UU+TJWH6TGW0SdSy/cFtlun2QYTeS7mXhRCpnqaJGnTuszKWSAQlsBI0oiDGIU0A7WpRWoNlvDNkrXh4XmVVHZHZ5MyKfWT3aei9hhI2pnn8VK9QvQtJmKxKRI89xmA/aazqzGBlJ73NBvtPFOQ6pH8JdIjmSuXVhKrLNsr+tuZspuMdN3/BpYbChgjx4ynTp5dyf0Ic5oyyRFtZtYa33FSqwTRrwtRxlYwstxhnWW256iY61ljeL0OrVhGS21J81oSJA7TuUprmV4epbRnC5vhXGdgnbB2gQNHNuPEBKm1s9jfWipwszq+jWftxFEOmHj5Xt4OGvZvXOrUnRlle3I8nUjaTT5Gz8YEc1FSViloBzkMgROcoboZG56khop4g2UGTRlVyki1M6/on82FgajaHbJ/soxgnKa6/g15rRi/e5WJiBvGs2P91ilFI6G4mkqN0hMdybbIEbgJm/aT/lTi0h6mrha7G0/me9sf6bIEzzA5HVdejiaUKOratyX/DDUhKU9En3YVFuzXmmQ2gaRJaPq2hoRbUQtcFC+aOzV/fchJ3p2l81yvjsd8QmRItE6iB3Lj4vGSrOy277mijRyfUpkAnT0jsWTszRqDtEc+1JZWSsOHnUCRv8A7oyXV0h2RNQoB72g/LJjcfBTpUs8lFu1yM55ItkPS58PptGgB7rLTJ3m+i2JYJeRvqZtMqhmhl2iVSytlhpSsIMIemgCKEwJaYVkUmRZo4GiSQBqSAF1MJSbehlrTSWp2tCnstDRuEL1cY5UkefnLNJsNSIlFzlEkcBWzxtMYelTs0Uybm4btuA79kLl161sqj3/AJO54dg+NSlVfW37GlhsR8WnOnBOMnONwqUuFUsY+ZB8OY7ah28ExrvG7sVOaS0ZtpQpu0o7oy8TUnQbIBkAWAhKTuaqcMpewmPa5oY/U92icZq1mU1aEk80TBzxhYSNohp3hus8IUHo9zVQtNXtqc/k2CLald9GpDwA5tIgAVWg/NebOHDmFfKnGtDK+WxxPE6MoVOJyf8AJ0OWZ2KgvY8DuPBcarQlB2OZc16eKCrTtoRYZqcFIRE56BogqlRZJGZiipJE0zpOgeJ+tnOe8f2KV3GtHua4eak+z/ksY0n4j53OPIRuWLEX4jv1OhStkQrWnwm6UZX0a9BO4h3jcN/KyeyIshFyNevzgeqUddLEnoHTcJv7sffarIOLepGS6BHEO0m2kbtNfEqyVeaVlLQjw1vbUFvhJHdHqqJR0T5f8JgniD7+yin0fv8ABJA/E4++pLZkrdBi4gevkpJ3RKxdyNhdU2jo0Sd19337Ffh4rPmfJXKcS7RsuZz3SDF/ErujQWHYp01o5dTZRhkgkLDPVU0OSLbX3VVtCotMck9hImCrYyRTihE9Bq004K5XNnV5BgYG27+X7r0/h+HyRzy+xxcZWu8i+5tLpHPEmBiYomDBjx8FWyZ5p0upCliqYAOycO1rY1JY9833WI/qXOxUcrSXQ9T4LLNh5K+0r+qRNl+ZRAnf1AD/AAFmUmnoaq2HUldmnTzZrgNreYCsVVPcxSwkk/KRmvRfAsJ+8IvB6EsleF2U62XN/IQoOn0LoYmX6kQ1KO0NioJ4ckLowcrPPBnL5tlj6bjUbbYEtiw6uc38T12U7xepdVlDE0uH7+vv6FKpT24qUzDiATwd181fUpKojyc4uLafIv4DHOFnWPArlVcM4srNiliwVncGguE6uoWHchfWTyjuUq9UFWKJK5c6M4pzK4LQSDZ0buBPvenOjKcbxWq1NWHqJSyy2eh2eb09oCqNCIPI7ifJY8TDPFVVz0ZuoPK3TZngnwWOMbal7sIHhG6fJNJt3E0O3nw8PcqZFg6acVJeRXQbiqskndwPvtQ2mgTCaZvvMD7+XinFpx77fYGrME21P+OtVsktSKoeJScm9WWRQdCntPa2J2ipxhmkkuYpPLFvoaWb4huFoOayXOi53k8TGgWyUP8A4w16szUb1J556Lkef060mTcm6scTqPsXKFZUyiRu+ZdpV1Q4CaLtKoqZIhYs06oSiiLRZpGTZaoxzbFb03OhyvK5h1QW3Dj1rt4PA281Q5uIxPKB0Taq7KkctxJG1FK5FxD2k7kbGVXYN6RM5jpXkgxDAWwKjCSxx0vq08jbuCprU88e5uwGLeHqXfyvdHmtes+iYrNcx2htbZG9p32ntXMdKUXZnr4VqVZXhJNEjMwAc0bYgNntg8rqOUTasyF2NAaw7QEG9+1Ry6li5kuNzlrXvaHWmxHHfCeVt3WxXSpqUE2XsLn1wSQ75RE2vCmpu5nqYNW00Bz7Oab6YEandBPOFO91oVUsPKlJyb0sYeW0ZAb7C2Q2szzeKmp1ZSjs2WsRldSPlvwnVOUU9zMzNquxdM2p7Y8VlnhoMRGc7rixoPCpeDj/AOh6lrC4t9T6pZy2SSksLHqSSZpUcIDrtO67eSsVCCJJM28AXNs1sDgBCuStsOx0GW4uJDx8p1B0XJxtGVJ54ryvdHQpT4sUv1L9yTGYGBtU7jhyXKlT0vHY006uuWRnxqLfePRV2Lw2mRJ5+zxTb6ia6DP17BbtUqmyEkPVEDiYnt9+acouKVwWrBnXwO7VQcWtRggzI197kmO1tQqVIkgATOnamlJ6W3BySV7m22kzDtnV8ESYtOoHALdaNLyQ1lt77GPNKs9dEcbnGJqvcSJjcujhqDox7vdlt4PTkc3iGVGmQ09ynKmnuaYVbabkLcyLfqY8fyk+SpeGvsy/ixe5ZpZuOD/+N/2VTwk/bQZ4F+hmTj9LHn+UjzhV/BSZB1ImjhX1Hat2RzN1ZDALmymddLY6nJXbMQBPHUro4ejCn8qOfWm57s6nD1iRdbkzFJFtrlMraJWKaIMmCkVkTsPKYXIX4AHclYaZlZn0Tw1f/wA1Jr+vXvScU9y2FacPlZiV/wAMcCf9Ij9L3D1UHTj0L1ja3UpVfwqwn5TVb1VHeqXCj0JLHVVzKlT8J6H5atZv80+aTpRJLH1V/wBZAfwuA+nE1O1rT4qDoRLo+KVV/wBE38NANazj2AI+HRVVx86itL+S7huhraX0mTxKkqVjE53LtLI+MKWUhcn/AHK3gjIgInZK3+EJZEAH7laNwSyIlcY5YBwRkQ7jfskbkspJDOokblGUU1Zk4tp3Q9HEup63bwXDxHh8qbzUtuh0IVY1dJaPqWvh0a2h2XcvUb1iy056T8rLG6tPuiDGZW5rRsfPGsCCOoIq4WUFeDv75EqeIjJ+bQpOonZLiCIF+ueazKL3aZfmV7XADhszznsvN+5SbWX7/m47eYGiC4hoEk/c/cqPmn5VqOVoq7LNHK6h1bsjiTHhqpxozS10XcrlXgtncuNdTo/TD6mk+ccFbGOuSkrvqVNSnrLSJRxBc8y5dbC4PheaWsmU1KqfljsQ/scrblK89hjlRKOGw4oP7nPJLhslxx25OeARw2Ljlink5T4TE6xfw+TcVJUSt1jYwmWwrowsUyqXNWlRhWJFbkWGNUkitsla1SINhpkSRTIjJAJAxikA0IGCWoGRPppWC5A6iiw7kTsOErAROwqAIzhyEhgOooAidQQMifQUWhkJoHgkTQJopEkQ1cNKi0TRk4vBubdsrDXwsKm6NtGvKOhSPSN9Gz5jiRI+65lTC1YfIzYqdKpysWcN0zpu3tPIEDvBVDeIg72B4FPZlr9/4czLG31s1LjN3vDcj8HVX6iAdJKTLUmtHIf2RTjWekY2HLC85yIKma1avIcFoj4fKetWX2FenT+VEmGpldOjRhTVoIy1ajluXWUitCRQ2WqGEPBWKLIOSNGlglYolTkTNwATyojnZMzABGUWdk7ME1PKLMTsw4CdhZiVtNOwsxIGp2I3CAQIJMQkASqZAZIBIGMgBkDEkAJCAALUAAWoAEsQO4JYlYADSRYYBoosAxw6Vh3B/Z0WHcX7KOCLBmBOCBSyks7I3ZaCo5CSqsrV8gY/6mg9ii6Se5ZHESWxlYnoFhn/AFU29yh8PHkWrHVFzK4/DrDD6WNHYh4dE/j6hao9DabdLdQCXw6IPGSZcpdG2D/KkqESDxEmW6eTtG5SVNFbqtk7MvAUsqIubJW4ROxHMSCgnYVwxSTsFwwxFhXCDEWFcMNTEEAiwDwmIeECHhACQAakRGSASBiQAyAEgYyQDFAAlADFADIAYhAxoQAyBjIGJACQA6BAu1HX6FIYaBCQAkAPCAGQMSAEgBIAIIEOmA4QA6BDoEOgBIAdACQ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43338" y="791816"/>
            <a:ext cx="11204714" cy="119601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Complex carbohydrate that helps in the </a:t>
            </a:r>
            <a:r>
              <a:rPr lang="en-US" sz="3000" b="1" u="sng" dirty="0" smtClean="0"/>
              <a:t>digestion</a:t>
            </a:r>
            <a:r>
              <a:rPr lang="en-US" sz="3000" b="1" dirty="0" smtClean="0"/>
              <a:t> process.</a:t>
            </a:r>
          </a:p>
          <a:p>
            <a:r>
              <a:rPr lang="en-US" sz="3000" b="1" dirty="0" smtClean="0"/>
              <a:t>Foods high in fiber include: </a:t>
            </a:r>
            <a:r>
              <a:rPr lang="en-US" sz="3000" b="1" u="sng" dirty="0" smtClean="0"/>
              <a:t>fruits</a:t>
            </a:r>
            <a:r>
              <a:rPr lang="en-US" sz="3000" b="1" dirty="0" smtClean="0"/>
              <a:t> and </a:t>
            </a:r>
            <a:r>
              <a:rPr lang="en-US" sz="3000" b="1" u="sng" dirty="0" smtClean="0"/>
              <a:t>vegetables</a:t>
            </a:r>
            <a:r>
              <a:rPr lang="en-US" sz="3000" b="1" dirty="0" smtClean="0"/>
              <a:t> (especially the </a:t>
            </a:r>
            <a:r>
              <a:rPr lang="en-US" sz="3000" b="1" u="sng" dirty="0" smtClean="0"/>
              <a:t>skins</a:t>
            </a:r>
            <a:r>
              <a:rPr lang="en-US" sz="3000" b="1" dirty="0" smtClean="0"/>
              <a:t> or peels), </a:t>
            </a:r>
            <a:r>
              <a:rPr lang="en-US" sz="3000" b="1" u="sng" dirty="0" smtClean="0"/>
              <a:t>whole</a:t>
            </a:r>
            <a:r>
              <a:rPr lang="en-US" sz="3000" b="1" dirty="0" smtClean="0"/>
              <a:t> grains, beans/legumes, </a:t>
            </a:r>
            <a:r>
              <a:rPr lang="en-US" sz="3000" b="1" u="sng" dirty="0" smtClean="0"/>
              <a:t>bran</a:t>
            </a:r>
            <a:r>
              <a:rPr lang="en-US" sz="3000" b="1" dirty="0" smtClean="0"/>
              <a:t> cereals </a:t>
            </a:r>
            <a:endParaRPr lang="en-US" sz="2800" b="1" dirty="0" smtClean="0"/>
          </a:p>
          <a:p>
            <a:pPr marL="320040" lvl="1" indent="0">
              <a:buNone/>
            </a:pPr>
            <a:endParaRPr lang="en-US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783" y="-162685"/>
            <a:ext cx="11807687" cy="1143000"/>
          </a:xfrm>
        </p:spPr>
        <p:txBody>
          <a:bodyPr>
            <a:noAutofit/>
          </a:bodyPr>
          <a:lstStyle/>
          <a:p>
            <a:pPr algn="ctr"/>
            <a:r>
              <a:rPr lang="en-US" sz="5500" b="1" u="sng" dirty="0" smtClean="0">
                <a:solidFill>
                  <a:schemeClr val="accent1"/>
                </a:solidFill>
              </a:rPr>
              <a:t>Fiber</a:t>
            </a:r>
            <a:endParaRPr lang="en-US" sz="5500" b="1" u="sng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://diyprojects.tips/wp-content/uploads/2015/03/die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22" y="2513288"/>
            <a:ext cx="6935356" cy="396702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4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 descr="data:image/jpeg;base64,/9j/4AAQSkZJRgABAQAAAQABAAD/2wCEAAkGBxQSEhQUEBQVFBQVFRQXFBQUFBQVFRQUFBQWGBQWFBQYHSggGBolHBQUITEhJSksLi4uFx8zODMsNygtLisBCgoKDg0OGxAQGywkICQsLCwsLCwsLCwsLCwsLCwsLCwsLCwsLCwsLCwsLCwsLCwsLCwsLCwsLCwsLCwsLCwsLP/AABEIALIBGwMBEQACEQEDEQH/xAAbAAABBQEBAAAAAAAAAAAAAAACAAEDBAUGB//EAD4QAAEDAgMECAQDBwQDAQAAAAEAAhEDIQQFMRJBUWEGcYGRobHB8BMiMtEHQnIUFVKCkuHxQ2KTsjODoiP/xAAaAQACAwEBAAAAAAAAAAAAAAAAAQIDBAUG/8QAMxEAAgECBAQEBQQDAQEBAAAAAAECAxEEEiExE0FRYQUikfAUMnGB0UKhscGS4fFSQxX/2gAMAwEAAhEDEQA/APXiokxwgBkAOgAQEAEgBwEDDAQA4QAQQJhAIEEEAOgB0AOgBIAdADIAdADQgBQgBIAUIAZAChADQgBQgBoQAoQAoQMaEBcUIAQCACDUCH2UALZQBnygkPKBCCAHlACCACCACQMZ7w0S4wPcIEO1x4R1pDJnMIEpiuPSuUAxON0Ah2XQDDc2ExJjsHFArguMJDQDq4H1W57u3ggdiVMQkgEgBIAZACQAkAJAChAChAChADQgBQgBoQAoQAQCAHQA8IEKEwMqUiYpQA8oAcIEEEAGEAEEDKmb4f4lJwuNCCDBBBBBBUZbEobkODfVtNQPH+5vzf1A37lFZuo2o9DSNd2zGxtfpLfIkKTk1yEoRb+a31T/AKuRMxcG7Ko/knyJUeJ2foWOj0kvX8g1MwaPy1P+N32SdZLk/RgsO+q9UNSzZk/TV/4an2S48e/o/wADeFn1j/kvySPzRsWZWP8A6n+oTdddH6MisNL/ANR/yQTMwJ0o1e1rQPFyOM+UX7+4OglvOPr/AKI6mMfBJphgGpe4H/5b90KpN/pt9Wv6E6cIr5r/AET/ALIKlF9Qf/rULWb2saGSB/ESSe4hO7e7FaPJGmbQAY7ArCodvagBPCAAQMlY33JTsJsFwvqkCCcICYJgF/KUh2HpVQ4S08uojUEcUCDQAkAJADIAUIAcBADwgQ8J2EOmAkAYgKiTCCADCACCADAQAQQAQCAE9sgjiChjTszAq411MWiT4LHVrOMdDfSw6nKzKjqjnOJc43AsFlyuTvJm9RjBWSDaIEyVYopEW7guru4nvTbFlXQEYh38R7ylcMq6A1MQ4/mPeVCTuWRhFcghWduc4dTj91B/V+ossei9AalR5aQXEgjeT5qCc4u6Yp0qbjsW8txxjZLweO3M3/3CZ7lrpYhSMEqDSvH3/B0TsQ6AdgO/S8eoC1yqSS0jf6Nf3YxZNbXBbizvpv7mn1UOO+cJen4Y+H3Q78aN7Xj+U+iHiYLdS/xf4BUn29UAMY3/AHf0u+ySxdPv/jL8EuDL20TMxjeDv6XKaxNPv6P8EXSl29UAcXf6Hn+X7lL4hcoy9GHDfVeoVTEPP00/6nAeUqXFk9oP72/IlBLmRv29k7Tgz9Ikjtdr3KV3bUVrhZZhwxlpMkuJcZJJ3nuUo7CZbTEJACQAkAOgQgmASYhIASAEgDFCiWBBAgwEAGAgAgEAEEAEAgAggR5/0hxBpV3AaSe43HmvN49Tp1rxZ6vAU41qCbIqGbXuN3oq4YqqmWzwZOc4ERCu+NmtLFXwTvcrvzloKqfiEk7ZSxYGTAOdNUX4hL/z+4/gJEdXOmjd4pPG1HtH9yccBJ8wP3+BoAoPF1uSRP8A/P6sBmducYG8qvi15OzZN4KEVdnS4RvzA8Rrz3eZW6hJqTPPVdLo1Wiytv1KA2kgSCrIysroLIf4x4nvKlxZdWGRdBfGdxPejiy6v1DJHoE3EO4nvKfFl1YnTj0G+MeJ71VKcurHkRNRrFOEpJ7lc4Imc6bLYqjasVZbF5ggBbkrIzthQmISAEgBIAdMB0xCQAkAJACQBjBRLAgEASBAgggAggAggAggAggRwXT6jFVruIHhb0XI8Rhdpno/BqvkcTmG1fm7T5FcxR8x3L+UVSspOIkzOdiN5WfKaiF+JUlAaZXq4kqyNMnFjftCeQdzRyU7TxyTpw85lxU7QPQcvxMAA7lz8RXnh8RJcvzqebqwUnc0GYhvsqMfFOqM7osnbWaRqtkPEYSjcg6ckOXN4qXxtMFGQJcOKPjaY7SF8QcUfHQDKxfEHFJ46IZGD+1BZX4rroPgsvYN8kQuxg5yqTVzNVjZGuu+YRIASAEgBIAdMQ6YCQAkAJACQBjhRLAggCQIAcIEGEAEEAEEAOECOT/EGhNNjuEjyP3WLHRvC51vCp2qNHnxd87e3yXGt5kelT8rI6r7O5E+In1Q9mST2M+u9VxRfFlZz1YkSuQVHqaRJMZrk2h3Ok6N07z1BOitWznYyfI7fHUvhmmf46YPaCR5Quf41Ry1Iy6r+Di0p58y6MBtZcFxLCaniFZT0dhOIbsQrJOwKIBxKhdEsgQrqcULKJ1dFR2QKILKiyqOpJxOiyYSR1L2vhUNn2OVi9EbK7hzxIASAHQAkwHTEJACQAkAJACQBjqJYG1ABhAgggYYQIIIAcIEEEAY3S6ht4Z3Ig+nqqMRG9NmvBTy1keQuqHbAAuJHWV56UmmevVst3zNTC9H8RW2i2mQHAXf8oG4yNfBWKLn8qMlTH0KVryvbpqaFDoCT/5q0cmt9T9lKNCfPQxz8dS+SPqatH8PMKYHxCT+oj0Cvjhb6Z0ZH43iO3oVsd+HlESGl4PJ1+4qudCpDRO/2JQ8br31sctj+h1WnemfiDho77FZ+K9pI6lDxilPSen8Gj0dwpaQHAgzcEQR2LVQQYqqpJtO6O46XUNmnQP8MsPa0Ef9So+OUr0oS6O3qv8ARxcDO85r7nPtevLOJvCFRCVmMKpUunNeYlHYj+Io5SdgqdS6nDRia0JHVLpVNWJLQlpFVJAzrsjb8s8gvc+FwtST7I4mMfmsai6ZiEgBIAdACTAdMQkAJACQAkAJAGSAolgYCACCADCBBBADoAIIENKAKWMqNqtdTAJ2hBI9FmnWi/JHUnCTi8xQo5Xh8KC4sBf49rjdZeFSp+aa1LKuJq1NJS0MjNM+q3AhjODbf5WOviKz0jouxQZ2XYh2IEg32o1kHTQqieGm3bNqWzjkdi43EOpkNmeSqvUoyyXuQ3LtTHvIvAjv+60TrTa1AhqM+UOEie48VTUprJm1JJ6kDn7Ja4iYgwfIHcs9PE1MPJc1097GunN2sjZ6QYlmIwZqM/K5pI3tMwQexy7OMqwxWCc4dvsLCJwrpPmcaKq8q4nWDFRRyjQTnpyV2TjsNtKNiSDpuuE0tQexK1yhLcRZopQV2QkdvlLIphe+wUctJHAxLvMtveAJJAHErS2krsoSbdkZmJz2m2zJeeVh3rnVfFKMdI+Z9jZTwNR/NoZ9bOqh0ho5fdc+r4tU5aGqGCpruU3YxxvJPaVz3jqk3c0KjFBNxThoT3qxYqquYnSi+Raw+ZPH5j2381po+I1FpconhoPkamFzUGzxHMfZdWh4hGWkzHUwrWsTRa4ESLroKSaujI01uEpCEgBIAzAolg4QIIIAIIAgq46m3VwngLnwVFTFUoaSkOzIXZu0flfHGAB4lU/HU+j9Aygsz2lMO2mnmLeClHGUm7N2DKyLMcfPyt03nisuMxiTyRBIHL8eGbr7+rkqMNiVHVg0QZzW25LbgEk9qliJuesRI5DMXRPBZorOOxidFseKIdSB+mo+P0n5h5qyaakpdidTV3OrwOFqVSXBpjXa5LOqE6kmyFwDM349qyfqGTF9wL81oluogg6vAGY9FnrUW35S+ErGYceae2BdtRpa9vHgesG/fxVeGrSpZo8pKz99jVBJtPoylSpueYYC7TTTvVUkludJWsa2HySoRLyGjmoqnOSulp30IOrFaFpuXUm/VUn9N/JHCj+qa+2ouJPlH1LGHpYY2njqFZClh27Ob+5Gcqy1sA6jhz9L4O43hQ4dJ/LO31TJKdVbxBqZWQJYdoclGphZxWZarsONeLdnoyPDtvCroQvKwVHZHbsrNpUg55hoEk9fDmvd54UaOabskjg5ZVKlo7s5TMc2dWdwYPpb6nmvH4/xOpiJWWkeS/J3MPhI0Y9+pFScs9Kd9yySJSVpeq1K7DtqDdoVOMo2utmDix07IQznQqarSV+Y0rmplz2ugOgceUcF1MFONRJS06mKvGUdUaDgaRlplu8LpNvDu6ehlTVVWa1NCjVDgCF0Kc1OOZGWcXF2ZIrCIkAZiiTCQBTzDMmUh8xl25o17eCyYrGU8OryevQaVzn8Vmr6h1hvAeq8xiPFa1aVk7ItUEgsJVbeCAdxOlr6+ivw2X79/ftkGWHZmwCDMjcZExvi89q0rF07Wd7isZvxA94LRAEuInfMNHl3LPKd5px21f4Jo2MPRkXV9Knnd2RkVcWNklU1YZJCKzK0GSoQquLuwsKrRo1rPBYDqW6dcLTTrU5O70DVGXhsjwdCuX7L6wi22dm/VoQieJpxna916ahds0K2YucNlvyt/hFh/dZJ4qdTyx0XQLDU3NaJJk8CrYZIK73Ar18QWSTBLvdlCVRwu3zJJEGHxpaZImVClVcHd6lqjct0cpDzt1flbrE+azzTlJyjouptpwy779C1+3Np/LRaI3E+gVaqRg3kV+7NXBcvmf2K2KxTqgG1rwHLkidR1WlIsp04w2K4dwsPeqqauWjhpkxYRa4m4PvsUsjzWRG6sRtbOnvqVe5JuxYw2JdTPynrB0PZuU6dSdN6EJwjU3NikBWaHts7hzHmFthF1Eq0N+n0/oxyeR5JbEGf497y1rhssaBAmZdFyT5I8Sx1TENQaypcu/vYtwWHhBOSd2/4M5rlyMtza0GKsKyN1Yi4jftO7ir1KxBpXJmPEckZ0lqKwQqRolxemgstxm1VXxOo8pIzFwbT2KyOJcXeJB0k1qWm5oSIMaa71pXiM3HK+m5U8LFO6NPI8Z82ydCuv4VitcjMWMo6ZjoF6A5Y6YGTVrsaQHva0nQFwBPUDqq3KKdmyyxBm+PFFk/mNmjnx6gs2MxUcNSc3vy+oJXORa11Q7TjJN+ZK8jLPX88nd+/f+izYeqNkX9+u4qiVFwWb3+SVylUqX0HmhZri0IhV4k8t53/AGWulDXUi2aeTskPPOO5XqO44nSYDFCmJMGy6GHqqmtSMkZWOxG24niVkrVeJO4rET8MCpPDxkK5C+gRvVToNDuQVKcXKjKk15mFyu58aKl2WwwQSVFJzZJIgrVLm8wiUrO25fGGhq5NhZHxHARunzVbnJ6LZbmqnTy68+QsbX2nX+kaDq3qpy5PY3042XcgFQbvZUoy0sScWBF/fvgq5K2xJPQYE7+N0+QOwW1rp70Hmk5aWFYTG8+KFuJsSi9hjMcbbJiNDpB5Jq619/YGlzNrD124huw76wNYieYW+LjiI2l8y/f3zMbUqMsy2MPHbVJ2yR1ErE6etmtjoU2pxuiKtXMT3c+SdOGZ2FJpFZuNAaQ4AuDiC1pJfMat5cuC6scPHLozkTrSc7pk2Bxhe0HSwXLr0skrHThqaLX+iqsSsEFBU7uyC4i5SWiswtroOxyhHcbRdwNaCt2CqZZmetC6O2w1XaaHcQvb0554qR52pHLJolVhA4bp7giWNrNE7ALX/pJs7qBn+pc7H0m0prlv9CzU5HD5w97mU6zi60U3HXjsE+q4mPjOpFNu9iS0Z0GXYlp2hF2mLybbII/7Kuhkithsr42tJ8dI8+tVVVnf7jRSrkAXIB3yRJ6vspqg3G6GoyeyZn1cVE6cNx93SaknYg+50XRKrt0iTvc5X01vclHY06mkcFCWiGzPquWdysRHp4iFphVsRsNUxkwDoFY619AsVsRiNoQFTVq3VkCRTc5ZrkrETsXshw3kW5KUJZU7cy2Ebsq4CatVrG7zLuTRr75qE/JHMbacLs6bMHi1NugGnosyelkbaa/Uymwe9Qm4otbGfy0tI8uxOOjD6jzY9fqpNJpi5jOGhtfsPco76gnyENT74JbsfIfXT2EpJLVCHDZ32GvPl4JwjfV++wN2GNlHncNw8O8Nc1xtBm2uu5WU5KM1LoRmrxcTSx1NuKpnZs4XvqNYK2VbVXngtVuUUZSoSs9jkW1SJBsQd+4qmLs1JHRq01JAYSi9ry+QZ3kCQOAIiy1zxEGklc57wiZoYVmyIG5c+rLM7mtRsaFNon37/wAKMIp7ibLIZb09VcqasQuVqn381nmiyIIKpaJlmg7RXUm7plUkdrkb5p9RXtcDK9I8/jI2qGitxkKTmAggiQbEagg6yokzx/MMF88s0BkDgWmQRyleccleUX3JFrD4wtkiLk+ED0XNu4aInYgxOKcXbNxY7RjQER3rVQofqn7+p3MF4bdcSqvovyZLst2g4G+0dTffvWzO3sehUowWmhRxGHfTIa0mOEyNfBS+bSRRiMNQxEHmj9+Z1f4e4qW1WOs5j7g6gOA+xWapDJM8lUoOjKUH9u6OsrgT1qDirmdlHENVUoJkCsWKtU7bDISwoyu4AvpFKUGNFfEBRcSSRlYl2qIrU0QRs9BcNPxKh/SPM+Y7k6izTUemv9GmLtC/UtVn/M629Y3KzbN8V5UDv4dvmE9L6gODBtf3wT0WwnruNca/2gp2ceYaMZ0TB0Mdnv1RmUmkCutSxTwbr2ItPXHCNf7q1YapfVW39rqVyrRIS2DwWSzvZll7ocGbD32p3ewu7HcB2nknMaYntPDTwhPK1y2BMLBVi2o114JAPMHW/vRWQm1JS5CqRTg0Z/SfD7FaQLOg91j6K9wyScS/Czz01chwrpCzz0ZZJWLlNu9VXKyzScjPYi0WPiK11bEMpXqFVPUsQIVb7Ei1RF1dRi27FUjsuj4+Q9Y8l7Pw9WpHBxr85qLeYjEznJqeJbs1dsRMFj3NieIFj2gqmpTjNWZO55bQwvwa7qJJksJDrcSCD2g3XHnTaWpao2szZ6PU2C5EuIMG9p5ceahQUc2sToaJaJf2adfCUZuLrVOFPmaqVes1oVcRl4iWx1qDpdDRDEu9pHP5xQhpAFj+Y+nBVs30Z3dzI6M4r4OMEn5ardgzvePmafB3eoV05U79DH4lRThnseiGtKyRnc85JEFUpSIEBURAuKGwALklqSRn4tyhJFkTJxKjHcvR1vRFuzhC4a/Meu5+wRfzTfS38Gm2kV73K0uOvvrWFs6Gi2ET29aTd3diHglOxG6Qzuf39VKSd9RX6GnljBsyGGoWnQFoI03OXWwNKOXMlmd/T1MdeTvZu3r/AET0s1p7JOt3ghg4mXX3AkX3K5V48++3vnzK3Rne303K1XADZ+I75Qb/ADPbfU7rrJVwMVHiXtfq0XQru+Va/RGc1s6nuNuyFy10ZruSOARdPcSuBxiRxkm/dEqWdbR0X1/4S+oHxLa264UU+TJWH6TGW0SdSy/cFtlun2QYTeS7mXhRCpnqaJGnTuszKWSAQlsBI0oiDGIU0A7WpRWoNlvDNkrXh4XmVVHZHZ5MyKfWT3aei9hhI2pnn8VK9QvQtJmKxKRI89xmA/aazqzGBlJ73NBvtPFOQ6pH8JdIjmSuXVhKrLNsr+tuZspuMdN3/BpYbChgjx4ynTp5dyf0Ic5oyyRFtZtYa33FSqwTRrwtRxlYwstxhnWW256iY61ljeL0OrVhGS21J81oSJA7TuUprmV4epbRnC5vhXGdgnbB2gQNHNuPEBKm1s9jfWipwszq+jWftxFEOmHj5Xt4OGvZvXOrUnRlle3I8nUjaTT5Gz8YEc1FSViloBzkMgROcoboZG56khop4g2UGTRlVyki1M6/on82FgajaHbJ/soxgnKa6/g15rRi/e5WJiBvGs2P91ilFI6G4mkqN0hMdybbIEbgJm/aT/lTi0h6mrha7G0/me9sf6bIEzzA5HVdejiaUKOratyX/DDUhKU9En3YVFuzXmmQ2gaRJaPq2hoRbUQtcFC+aOzV/fchJ3p2l81yvjsd8QmRItE6iB3Lj4vGSrOy277mijRyfUpkAnT0jsWTszRqDtEc+1JZWSsOHnUCRv8A7oyXV0h2RNQoB72g/LJjcfBTpUs8lFu1yM55ItkPS58PptGgB7rLTJ3m+i2JYJeRvqZtMqhmhl2iVSytlhpSsIMIemgCKEwJaYVkUmRZo4GiSQBqSAF1MJSbehlrTSWp2tCnstDRuEL1cY5UkefnLNJsNSIlFzlEkcBWzxtMYelTs0Uybm4btuA79kLl161sqj3/AJO54dg+NSlVfW37GlhsR8WnOnBOMnONwqUuFUsY+ZB8OY7ah28ExrvG7sVOaS0ZtpQpu0o7oy8TUnQbIBkAWAhKTuaqcMpewmPa5oY/U92icZq1mU1aEk80TBzxhYSNohp3hus8IUHo9zVQtNXtqc/k2CLald9GpDwA5tIgAVWg/NebOHDmFfKnGtDK+WxxPE6MoVOJyf8AJ0OWZ2KgvY8DuPBcarQlB2OZc16eKCrTtoRYZqcFIRE56BogqlRZJGZiipJE0zpOgeJ+tnOe8f2KV3GtHua4eak+z/ksY0n4j53OPIRuWLEX4jv1OhStkQrWnwm6UZX0a9BO4h3jcN/KyeyIshFyNevzgeqUddLEnoHTcJv7sffarIOLepGS6BHEO0m2kbtNfEqyVeaVlLQjw1vbUFvhJHdHqqJR0T5f8JgniD7+yin0fv8ABJA/E4++pLZkrdBi4gevkpJ3RKxdyNhdU2jo0Sd19337Ffh4rPmfJXKcS7RsuZz3SDF/ErujQWHYp01o5dTZRhkgkLDPVU0OSLbX3VVtCotMck9hImCrYyRTihE9Bq004K5XNnV5BgYG27+X7r0/h+HyRzy+xxcZWu8i+5tLpHPEmBiYomDBjx8FWyZ5p0upCliqYAOycO1rY1JY9833WI/qXOxUcrSXQ9T4LLNh5K+0r+qRNl+ZRAnf1AD/AAFmUmnoaq2HUldmnTzZrgNreYCsVVPcxSwkk/KRmvRfAsJ+8IvB6EsleF2U62XN/IQoOn0LoYmX6kQ1KO0NioJ4ckLowcrPPBnL5tlj6bjUbbYEtiw6uc38T12U7xepdVlDE0uH7+vv6FKpT24qUzDiATwd181fUpKojyc4uLafIv4DHOFnWPArlVcM4srNiliwVncGguE6uoWHchfWTyjuUq9UFWKJK5c6M4pzK4LQSDZ0buBPvenOjKcbxWq1NWHqJSyy2eh2eb09oCqNCIPI7ifJY8TDPFVVz0ZuoPK3TZngnwWOMbal7sIHhG6fJNJt3E0O3nw8PcqZFg6acVJeRXQbiqskndwPvtQ2mgTCaZvvMD7+XinFpx77fYGrME21P+OtVsktSKoeJScm9WWRQdCntPa2J2ipxhmkkuYpPLFvoaWb4huFoOayXOi53k8TGgWyUP8A4w16szUb1J556Lkef060mTcm6scTqPsXKFZUyiRu+ZdpV1Q4CaLtKoqZIhYs06oSiiLRZpGTZaoxzbFb03OhyvK5h1QW3Dj1rt4PA281Q5uIxPKB0Taq7KkctxJG1FK5FxD2k7kbGVXYN6RM5jpXkgxDAWwKjCSxx0vq08jbuCprU88e5uwGLeHqXfyvdHmtes+iYrNcx2htbZG9p32ntXMdKUXZnr4VqVZXhJNEjMwAc0bYgNntg8rqOUTasyF2NAaw7QEG9+1Ry6li5kuNzlrXvaHWmxHHfCeVt3WxXSpqUE2XsLn1wSQ75RE2vCmpu5nqYNW00Bz7Oab6YEandBPOFO91oVUsPKlJyb0sYeW0ZAb7C2Q2szzeKmp1ZSjs2WsRldSPlvwnVOUU9zMzNquxdM2p7Y8VlnhoMRGc7rixoPCpeDj/AOh6lrC4t9T6pZy2SSksLHqSSZpUcIDrtO67eSsVCCJJM28AXNs1sDgBCuStsOx0GW4uJDx8p1B0XJxtGVJ54ryvdHQpT4sUv1L9yTGYGBtU7jhyXKlT0vHY006uuWRnxqLfePRV2Lw2mRJ5+zxTb6ia6DP17BbtUqmyEkPVEDiYnt9+acouKVwWrBnXwO7VQcWtRggzI197kmO1tQqVIkgATOnamlJ6W3BySV7m22kzDtnV8ESYtOoHALdaNLyQ1lt77GPNKs9dEcbnGJqvcSJjcujhqDox7vdlt4PTkc3iGVGmQ09ynKmnuaYVbabkLcyLfqY8fyk+SpeGvsy/ixe5ZpZuOD/+N/2VTwk/bQZ4F+hmTj9LHn+UjzhV/BSZB1ImjhX1Hat2RzN1ZDALmymddLY6nJXbMQBPHUro4ejCn8qOfWm57s6nD1iRdbkzFJFtrlMraJWKaIMmCkVkTsPKYXIX4AHclYaZlZn0Tw1f/wA1Jr+vXvScU9y2FacPlZiV/wAMcCf9Ij9L3D1UHTj0L1ja3UpVfwqwn5TVb1VHeqXCj0JLHVVzKlT8J6H5atZv80+aTpRJLH1V/wBZAfwuA+nE1O1rT4qDoRLo+KVV/wBE38NANazj2AI+HRVVx86itL+S7huhraX0mTxKkqVjE53LtLI+MKWUhcn/AHK3gjIgInZK3+EJZEAH7laNwSyIlcY5YBwRkQ7jfskbkspJDOokblGUU1Zk4tp3Q9HEup63bwXDxHh8qbzUtuh0IVY1dJaPqWvh0a2h2XcvUb1iy056T8rLG6tPuiDGZW5rRsfPGsCCOoIq4WUFeDv75EqeIjJ+bQpOonZLiCIF+ueazKL3aZfmV7XADhszznsvN+5SbWX7/m47eYGiC4hoEk/c/cqPmn5VqOVoq7LNHK6h1bsjiTHhqpxozS10XcrlXgtncuNdTo/TD6mk+ccFbGOuSkrvqVNSnrLSJRxBc8y5dbC4PheaWsmU1KqfljsQ/scrblK89hjlRKOGw4oP7nPJLhslxx25OeARw2Ljlink5T4TE6xfw+TcVJUSt1jYwmWwrowsUyqXNWlRhWJFbkWGNUkitsla1SINhpkSRTIjJAJAxikA0IGCWoGRPppWC5A6iiw7kTsOErAROwqAIzhyEhgOooAidQQMifQUWhkJoHgkTQJopEkQ1cNKi0TRk4vBubdsrDXwsKm6NtGvKOhSPSN9Gz5jiRI+65lTC1YfIzYqdKpysWcN0zpu3tPIEDvBVDeIg72B4FPZlr9/4czLG31s1LjN3vDcj8HVX6iAdJKTLUmtHIf2RTjWekY2HLC85yIKma1avIcFoj4fKetWX2FenT+VEmGpldOjRhTVoIy1ajluXWUitCRQ2WqGEPBWKLIOSNGlglYolTkTNwATyojnZMzABGUWdk7ME1PKLMTsw4CdhZiVtNOwsxIGp2I3CAQIJMQkASqZAZIBIGMgBkDEkAJCAALUAAWoAEsQO4JYlYADSRYYBoosAxw6Vh3B/Z0WHcX7KOCLBmBOCBSyks7I3ZaCo5CSqsrV8gY/6mg9ii6Se5ZHESWxlYnoFhn/AFU29yh8PHkWrHVFzK4/DrDD6WNHYh4dE/j6hao9DabdLdQCXw6IPGSZcpdG2D/KkqESDxEmW6eTtG5SVNFbqtk7MvAUsqIubJW4ROxHMSCgnYVwxSTsFwwxFhXCDEWFcMNTEEAiwDwmIeECHhACQAakRGSASBiQAyAEgYyQDFAAlADFADIAYhAxoQAyBjIGJACQA6BAu1HX6FIYaBCQAkAPCAGQMSAEgBIAIIEOmA4QA6BDoEOgBIAdACQ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783" y="-162685"/>
            <a:ext cx="11807687" cy="1143000"/>
          </a:xfrm>
        </p:spPr>
        <p:txBody>
          <a:bodyPr>
            <a:noAutofit/>
          </a:bodyPr>
          <a:lstStyle/>
          <a:p>
            <a:pPr algn="ctr"/>
            <a:r>
              <a:rPr lang="en-US" sz="5500" b="1" u="sng" dirty="0" smtClean="0">
                <a:solidFill>
                  <a:schemeClr val="accent1"/>
                </a:solidFill>
              </a:rPr>
              <a:t>Types of Sugar</a:t>
            </a:r>
            <a:endParaRPr lang="en-US" sz="55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70279"/>
              </p:ext>
            </p:extLst>
          </p:nvPr>
        </p:nvGraphicFramePr>
        <p:xfrm>
          <a:off x="460372" y="958686"/>
          <a:ext cx="11367192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958"/>
                <a:gridCol w="3657600"/>
                <a:gridCol w="4631634"/>
              </a:tblGrid>
              <a:tr h="4872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SUGAR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OTHER NAME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FOOD SOURCES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33214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Glucose</a:t>
                      </a:r>
                      <a:endParaRPr lang="en-US" sz="6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“Blood Sugar”</a:t>
                      </a:r>
                      <a:endParaRPr lang="en-US" sz="4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Fruit, Veggies, Grains</a:t>
                      </a:r>
                      <a:endParaRPr lang="en-US" sz="33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833214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Sucrose</a:t>
                      </a:r>
                      <a:endParaRPr lang="en-US" sz="6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“Table Sugar”</a:t>
                      </a:r>
                      <a:endParaRPr lang="en-US" sz="4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Table Sugar, Sugar Cane</a:t>
                      </a:r>
                      <a:endParaRPr lang="en-US" sz="33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833214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Fructose</a:t>
                      </a:r>
                      <a:endParaRPr lang="en-US" sz="6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“Fruit Sugar”</a:t>
                      </a:r>
                      <a:endParaRPr lang="en-US" sz="4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Fruit</a:t>
                      </a:r>
                      <a:endParaRPr lang="en-US" sz="33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833214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Maltose</a:t>
                      </a:r>
                      <a:endParaRPr lang="en-US" sz="6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“Malt Sugar”</a:t>
                      </a:r>
                      <a:endParaRPr lang="en-US" sz="4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Grains</a:t>
                      </a:r>
                      <a:endParaRPr lang="en-US" sz="33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833214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Lactose</a:t>
                      </a:r>
                      <a:endParaRPr lang="en-US" sz="6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“Milk Sugar”</a:t>
                      </a:r>
                      <a:endParaRPr lang="en-US" sz="4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</a:rPr>
                        <a:t>Milk</a:t>
                      </a:r>
                      <a:endParaRPr lang="en-US" sz="33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15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plan 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lan presentation" id="{3E9F0E27-4B3B-4D32-ACE0-136FB2759A95}" vid="{A4BCEBB7-3AD0-460E-BECB-303D18741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56D85F-F071-4918-8CFE-64DCC814D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</Template>
  <TotalTime>0</TotalTime>
  <Words>265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Cambria</vt:lpstr>
      <vt:lpstr>Wingdings 2</vt:lpstr>
      <vt:lpstr>Business plan presentation</vt:lpstr>
      <vt:lpstr>CARBOHYDRATES</vt:lpstr>
      <vt:lpstr>Intro to the Six Essential Nutrients</vt:lpstr>
      <vt:lpstr>Carbohydrates (Carbs)</vt:lpstr>
      <vt:lpstr>Carbohydrates (Carbs)</vt:lpstr>
      <vt:lpstr>Simple Sugars</vt:lpstr>
      <vt:lpstr>Complex Starches</vt:lpstr>
      <vt:lpstr>Fiber</vt:lpstr>
      <vt:lpstr>Types of Sugar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2015-06-11T16:53:32Z</dcterms:created>
  <dcterms:modified xsi:type="dcterms:W3CDTF">2015-08-11T00:33:25Z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TC034606629991</vt:lpwstr>
  </property>
</Properties>
</file>