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0" r:id="rId3"/>
    <p:sldId id="301" r:id="rId4"/>
    <p:sldId id="261" r:id="rId5"/>
    <p:sldId id="302" r:id="rId6"/>
    <p:sldId id="303" r:id="rId7"/>
    <p:sldId id="304" r:id="rId8"/>
    <p:sldId id="305" r:id="rId9"/>
    <p:sldId id="307" r:id="rId10"/>
    <p:sldId id="306" r:id="rId11"/>
    <p:sldId id="282" r:id="rId12"/>
    <p:sldId id="308" r:id="rId13"/>
    <p:sldId id="271" r:id="rId14"/>
    <p:sldId id="272" r:id="rId15"/>
    <p:sldId id="266" r:id="rId16"/>
    <p:sldId id="287" r:id="rId17"/>
    <p:sldId id="309" r:id="rId18"/>
    <p:sldId id="267" r:id="rId19"/>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6902"/>
    <a:srgbClr val="7DD330"/>
    <a:srgbClr val="00CC00"/>
    <a:srgbClr val="0C7CD2"/>
    <a:srgbClr val="1F7EE7"/>
    <a:srgbClr val="AE1517"/>
    <a:srgbClr val="CC0000"/>
    <a:srgbClr val="FE83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62" autoAdjust="0"/>
    <p:restoredTop sz="93033" autoAdjust="0"/>
  </p:normalViewPr>
  <p:slideViewPr>
    <p:cSldViewPr>
      <p:cViewPr varScale="1">
        <p:scale>
          <a:sx n="54" d="100"/>
          <a:sy n="54" d="100"/>
        </p:scale>
        <p:origin x="84" y="6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3FE0041-6165-42B6-BEFC-DDD7822A7558}" type="slidenum">
              <a:rPr lang="en-US" altLang="en-US"/>
              <a:pPr/>
              <a:t>‹#›</a:t>
            </a:fld>
            <a:endParaRPr lang="en-US" altLang="en-US"/>
          </a:p>
        </p:txBody>
      </p:sp>
    </p:spTree>
    <p:extLst>
      <p:ext uri="{BB962C8B-B14F-4D97-AF65-F5344CB8AC3E}">
        <p14:creationId xmlns:p14="http://schemas.microsoft.com/office/powerpoint/2010/main" val="10874024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en-US" altLang="en-US" dirty="0" smtClean="0">
              <a:latin typeface="Arial" panose="020B0604020202020204" pitchFamily="34" charset="0"/>
              <a:cs typeface="Arial" panose="020B0604020202020204" pitchFamily="34" charset="0"/>
            </a:endParaRPr>
          </a:p>
        </p:txBody>
      </p:sp>
      <p:sp>
        <p:nvSpPr>
          <p:cNvPr id="2970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8995133B-B7DF-42F2-A9E7-BA7A473BEBB2}" type="slidenum">
              <a:rPr lang="en-US" altLang="en-US"/>
              <a:pPr eaLnBrk="1" hangingPunct="1">
                <a:spcBef>
                  <a:spcPct val="0"/>
                </a:spcBef>
              </a:pPr>
              <a:t>2</a:t>
            </a:fld>
            <a:endParaRPr lang="en-US" altLang="en-US"/>
          </a:p>
        </p:txBody>
      </p:sp>
    </p:spTree>
    <p:extLst>
      <p:ext uri="{BB962C8B-B14F-4D97-AF65-F5344CB8AC3E}">
        <p14:creationId xmlns:p14="http://schemas.microsoft.com/office/powerpoint/2010/main" val="1905555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A53AB7E7-58CC-4277-886A-D6644D17E729}" type="slidenum">
              <a:rPr lang="en-US" altLang="en-US"/>
              <a:pPr eaLnBrk="1" hangingPunct="1">
                <a:spcBef>
                  <a:spcPct val="0"/>
                </a:spcBef>
              </a:pPr>
              <a:t>16</a:t>
            </a:fld>
            <a:endParaRPr lang="en-US" altLang="en-US"/>
          </a:p>
        </p:txBody>
      </p:sp>
      <p:sp>
        <p:nvSpPr>
          <p:cNvPr id="36867" name="Slide Image Placeholder 1"/>
          <p:cNvSpPr>
            <a:spLocks noGrp="1" noRot="1" noChangeAspect="1" noTextEdit="1"/>
          </p:cNvSpPr>
          <p:nvPr>
            <p:ph type="sldImg"/>
          </p:nvPr>
        </p:nvSpPr>
        <p:spPr>
          <a:ln/>
        </p:spPr>
      </p:sp>
      <p:sp>
        <p:nvSpPr>
          <p:cNvPr id="36868" name="Notes Placeholder 2"/>
          <p:cNvSpPr>
            <a:spLocks noGrp="1"/>
          </p:cNvSpPr>
          <p:nvPr>
            <p:ph type="body" idx="1"/>
          </p:nvPr>
        </p:nvSpPr>
        <p:spPr>
          <a:noFill/>
        </p:spPr>
        <p:txBody>
          <a:bodyPr/>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
        <p:nvSpPr>
          <p:cNvPr id="3686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E819E546-DB99-47C7-891B-7C631406C454}" type="slidenum">
              <a:rPr lang="en-US" altLang="en-US">
                <a:latin typeface="Calibri" panose="020F0502020204030204" pitchFamily="34" charset="0"/>
              </a:rPr>
              <a:pPr algn="r" eaLnBrk="1" hangingPunct="1">
                <a:spcBef>
                  <a:spcPct val="0"/>
                </a:spcBef>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2965703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A53AB7E7-58CC-4277-886A-D6644D17E729}" type="slidenum">
              <a:rPr lang="en-US" altLang="en-US"/>
              <a:pPr eaLnBrk="1" hangingPunct="1">
                <a:spcBef>
                  <a:spcPct val="0"/>
                </a:spcBef>
              </a:pPr>
              <a:t>17</a:t>
            </a:fld>
            <a:endParaRPr lang="en-US" altLang="en-US"/>
          </a:p>
        </p:txBody>
      </p:sp>
      <p:sp>
        <p:nvSpPr>
          <p:cNvPr id="36867" name="Slide Image Placeholder 1"/>
          <p:cNvSpPr>
            <a:spLocks noGrp="1" noRot="1" noChangeAspect="1" noTextEdit="1"/>
          </p:cNvSpPr>
          <p:nvPr>
            <p:ph type="sldImg"/>
          </p:nvPr>
        </p:nvSpPr>
        <p:spPr>
          <a:ln/>
        </p:spPr>
      </p:sp>
      <p:sp>
        <p:nvSpPr>
          <p:cNvPr id="36868" name="Notes Placeholder 2"/>
          <p:cNvSpPr>
            <a:spLocks noGrp="1"/>
          </p:cNvSpPr>
          <p:nvPr>
            <p:ph type="body" idx="1"/>
          </p:nvPr>
        </p:nvSpPr>
        <p:spPr>
          <a:noFill/>
        </p:spPr>
        <p:txBody>
          <a:bodyPr/>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
        <p:nvSpPr>
          <p:cNvPr id="3686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E819E546-DB99-47C7-891B-7C631406C454}" type="slidenum">
              <a:rPr lang="en-US" altLang="en-US">
                <a:latin typeface="Calibri" panose="020F0502020204030204" pitchFamily="34" charset="0"/>
              </a:rPr>
              <a:pPr algn="r" eaLnBrk="1" hangingPunct="1">
                <a:spcBef>
                  <a:spcPct val="0"/>
                </a:spcBef>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180141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E0041-6165-42B6-BEFC-DDD7822A7558}" type="slidenum">
              <a:rPr lang="en-US" altLang="en-US" smtClean="0"/>
              <a:pPr/>
              <a:t>5</a:t>
            </a:fld>
            <a:endParaRPr lang="en-US" altLang="en-US"/>
          </a:p>
        </p:txBody>
      </p:sp>
    </p:spTree>
    <p:extLst>
      <p:ext uri="{BB962C8B-B14F-4D97-AF65-F5344CB8AC3E}">
        <p14:creationId xmlns:p14="http://schemas.microsoft.com/office/powerpoint/2010/main" val="4163530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E0041-6165-42B6-BEFC-DDD7822A7558}" type="slidenum">
              <a:rPr lang="en-US" altLang="en-US" smtClean="0"/>
              <a:pPr/>
              <a:t>6</a:t>
            </a:fld>
            <a:endParaRPr lang="en-US" altLang="en-US"/>
          </a:p>
        </p:txBody>
      </p:sp>
    </p:spTree>
    <p:extLst>
      <p:ext uri="{BB962C8B-B14F-4D97-AF65-F5344CB8AC3E}">
        <p14:creationId xmlns:p14="http://schemas.microsoft.com/office/powerpoint/2010/main" val="3231621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400" dirty="0" smtClean="0"/>
              <a:t>Baking soda is pure sodium bicarbonate. When baking soda is combined with moisture and an acidic ingredient the resulting chemical reaction produces bubbles of carbon dioxide that expand under oven temperatures, causing baked goods to rise. </a:t>
            </a:r>
          </a:p>
          <a:p>
            <a:pPr lvl="1"/>
            <a:r>
              <a:rPr lang="en-US" altLang="en-US" sz="2000" dirty="0" smtClean="0"/>
              <a:t>The reaction begins immediately upon mixing the ingredients, so you need to bake recipes which call for baking soda immediately, or else they will fall flat!</a:t>
            </a:r>
          </a:p>
          <a:p>
            <a:r>
              <a:rPr lang="en-US" altLang="en-US" sz="2800" dirty="0" smtClean="0"/>
              <a:t>Baking powder contains sodium bicarbonate, but it includes the acidifying agent already (cream of tartar), and also a drying agent (usually starch). </a:t>
            </a:r>
          </a:p>
          <a:p>
            <a:pPr lvl="1"/>
            <a:r>
              <a:rPr lang="en-US" altLang="en-US" sz="2000" dirty="0" smtClean="0"/>
              <a:t>Single-acting powders are activated by moisture, so you must bake recipes which include this product immediately after mixing. </a:t>
            </a:r>
          </a:p>
          <a:p>
            <a:pPr lvl="1"/>
            <a:r>
              <a:rPr lang="en-US" altLang="en-US" sz="2000" dirty="0" smtClean="0"/>
              <a:t>Double-acting powders react in two phases and can stand for a while before baking. </a:t>
            </a:r>
          </a:p>
          <a:p>
            <a:endParaRPr lang="en-US" dirty="0"/>
          </a:p>
        </p:txBody>
      </p:sp>
      <p:sp>
        <p:nvSpPr>
          <p:cNvPr id="4" name="Slide Number Placeholder 3"/>
          <p:cNvSpPr>
            <a:spLocks noGrp="1"/>
          </p:cNvSpPr>
          <p:nvPr>
            <p:ph type="sldNum" sz="quarter" idx="10"/>
          </p:nvPr>
        </p:nvSpPr>
        <p:spPr/>
        <p:txBody>
          <a:bodyPr/>
          <a:lstStyle/>
          <a:p>
            <a:fld id="{23FE0041-6165-42B6-BEFC-DDD7822A7558}" type="slidenum">
              <a:rPr lang="en-US" altLang="en-US" smtClean="0"/>
              <a:pPr/>
              <a:t>7</a:t>
            </a:fld>
            <a:endParaRPr lang="en-US" altLang="en-US"/>
          </a:p>
        </p:txBody>
      </p:sp>
    </p:spTree>
    <p:extLst>
      <p:ext uri="{BB962C8B-B14F-4D97-AF65-F5344CB8AC3E}">
        <p14:creationId xmlns:p14="http://schemas.microsoft.com/office/powerpoint/2010/main" val="2968825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E0041-6165-42B6-BEFC-DDD7822A7558}" type="slidenum">
              <a:rPr lang="en-US" altLang="en-US" smtClean="0"/>
              <a:pPr/>
              <a:t>8</a:t>
            </a:fld>
            <a:endParaRPr lang="en-US" altLang="en-US"/>
          </a:p>
        </p:txBody>
      </p:sp>
    </p:spTree>
    <p:extLst>
      <p:ext uri="{BB962C8B-B14F-4D97-AF65-F5344CB8AC3E}">
        <p14:creationId xmlns:p14="http://schemas.microsoft.com/office/powerpoint/2010/main" val="3733138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E0041-6165-42B6-BEFC-DDD7822A7558}" type="slidenum">
              <a:rPr lang="en-US" altLang="en-US" smtClean="0"/>
              <a:pPr/>
              <a:t>9</a:t>
            </a:fld>
            <a:endParaRPr lang="en-US" altLang="en-US"/>
          </a:p>
        </p:txBody>
      </p:sp>
    </p:spTree>
    <p:extLst>
      <p:ext uri="{BB962C8B-B14F-4D97-AF65-F5344CB8AC3E}">
        <p14:creationId xmlns:p14="http://schemas.microsoft.com/office/powerpoint/2010/main" val="2646668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E0041-6165-42B6-BEFC-DDD7822A7558}" type="slidenum">
              <a:rPr lang="en-US" altLang="en-US" smtClean="0"/>
              <a:pPr/>
              <a:t>10</a:t>
            </a:fld>
            <a:endParaRPr lang="en-US" altLang="en-US"/>
          </a:p>
        </p:txBody>
      </p:sp>
    </p:spTree>
    <p:extLst>
      <p:ext uri="{BB962C8B-B14F-4D97-AF65-F5344CB8AC3E}">
        <p14:creationId xmlns:p14="http://schemas.microsoft.com/office/powerpoint/2010/main" val="1526908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98BFAAA9-17B4-4588-A35D-C7494C6142EA}" type="slidenum">
              <a:rPr lang="en-US" altLang="en-US"/>
              <a:pPr eaLnBrk="1" hangingPunct="1">
                <a:spcBef>
                  <a:spcPct val="0"/>
                </a:spcBef>
              </a:pPr>
              <a:t>11</a:t>
            </a:fld>
            <a:endParaRPr lang="en-US" altLang="en-US"/>
          </a:p>
        </p:txBody>
      </p:sp>
      <p:sp>
        <p:nvSpPr>
          <p:cNvPr id="35843" name="Slide Image Placeholder 1"/>
          <p:cNvSpPr>
            <a:spLocks noGrp="1" noRot="1" noChangeAspect="1" noTextEdit="1"/>
          </p:cNvSpPr>
          <p:nvPr>
            <p:ph type="sldImg"/>
          </p:nvPr>
        </p:nvSpPr>
        <p:spPr>
          <a:ln/>
        </p:spPr>
      </p:sp>
      <p:sp>
        <p:nvSpPr>
          <p:cNvPr id="35844" name="Notes Placeholder 2"/>
          <p:cNvSpPr>
            <a:spLocks noGrp="1"/>
          </p:cNvSpPr>
          <p:nvPr>
            <p:ph type="body" idx="1"/>
          </p:nvPr>
        </p:nvSpPr>
        <p:spPr>
          <a:noFill/>
        </p:spPr>
        <p:txBody>
          <a:bodyPr/>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
        <p:nvSpPr>
          <p:cNvPr id="3584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A70B557D-1E6B-49EA-9B38-F66AF68542D0}" type="slidenum">
              <a:rPr lang="en-US" altLang="en-US">
                <a:latin typeface="Calibri" panose="020F0502020204030204" pitchFamily="34" charset="0"/>
              </a:rPr>
              <a:pPr algn="r" eaLnBrk="1" hangingPunct="1">
                <a:spcBef>
                  <a:spcPct val="0"/>
                </a:spcBef>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1114524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98BFAAA9-17B4-4588-A35D-C7494C6142EA}" type="slidenum">
              <a:rPr lang="en-US" altLang="en-US"/>
              <a:pPr eaLnBrk="1" hangingPunct="1">
                <a:spcBef>
                  <a:spcPct val="0"/>
                </a:spcBef>
              </a:pPr>
              <a:t>12</a:t>
            </a:fld>
            <a:endParaRPr lang="en-US" altLang="en-US"/>
          </a:p>
        </p:txBody>
      </p:sp>
      <p:sp>
        <p:nvSpPr>
          <p:cNvPr id="35843" name="Slide Image Placeholder 1"/>
          <p:cNvSpPr>
            <a:spLocks noGrp="1" noRot="1" noChangeAspect="1" noTextEdit="1"/>
          </p:cNvSpPr>
          <p:nvPr>
            <p:ph type="sldImg"/>
          </p:nvPr>
        </p:nvSpPr>
        <p:spPr>
          <a:ln/>
        </p:spPr>
      </p:sp>
      <p:sp>
        <p:nvSpPr>
          <p:cNvPr id="35844" name="Notes Placeholder 2"/>
          <p:cNvSpPr>
            <a:spLocks noGrp="1"/>
          </p:cNvSpPr>
          <p:nvPr>
            <p:ph type="body" idx="1"/>
          </p:nvPr>
        </p:nvSpPr>
        <p:spPr>
          <a:noFill/>
        </p:spPr>
        <p:txBody>
          <a:bodyPr/>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
        <p:nvSpPr>
          <p:cNvPr id="3584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A70B557D-1E6B-49EA-9B38-F66AF68542D0}" type="slidenum">
              <a:rPr lang="en-US" altLang="en-US">
                <a:latin typeface="Calibri" panose="020F0502020204030204" pitchFamily="34" charset="0"/>
              </a:rPr>
              <a:pPr algn="r" eaLnBrk="1" hangingPunct="1">
                <a:spcBef>
                  <a:spcPct val="0"/>
                </a:spcBef>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2367351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38245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9917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493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9836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35508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9108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1742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339317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205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4803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92077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powerpointstyles.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30"/>
          <p:cNvSpPr txBox="1">
            <a:spLocks noChangeArrowheads="1"/>
          </p:cNvSpPr>
          <p:nvPr userDrawn="1"/>
        </p:nvSpPr>
        <p:spPr bwMode="auto">
          <a:xfrm>
            <a:off x="3348038" y="6237288"/>
            <a:ext cx="2990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altLang="en-US" smtClean="0">
                <a:hlinkClick r:id="rId13"/>
              </a:rPr>
              <a:t>Free Powerpoint Templates</a:t>
            </a:r>
            <a:endParaRPr lang="fr-FR" altLang="en-US" smtClean="0"/>
          </a:p>
        </p:txBody>
      </p:sp>
      <p:pic>
        <p:nvPicPr>
          <p:cNvPr id="1027" name="Picture 29" descr="vcx fsd jfiez az if sd"/>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Box 8"/>
          <p:cNvSpPr txBox="1">
            <a:spLocks noChangeArrowheads="1"/>
          </p:cNvSpPr>
          <p:nvPr userDrawn="1"/>
        </p:nvSpPr>
        <p:spPr bwMode="auto">
          <a:xfrm>
            <a:off x="7962900" y="6375400"/>
            <a:ext cx="10731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en-US" b="1">
                <a:solidFill>
                  <a:srgbClr val="FE8302"/>
                </a:solidFill>
              </a:rPr>
              <a:t>Page </a:t>
            </a:r>
            <a:fld id="{05E18D19-1EB5-465F-8978-AD25DAAE7F15}" type="slidenum">
              <a:rPr lang="fr-FR" altLang="en-US" b="1">
                <a:solidFill>
                  <a:srgbClr val="FE8302"/>
                </a:solidFill>
              </a:rPr>
              <a:pPr eaLnBrk="1" hangingPunct="1"/>
              <a:t>‹#›</a:t>
            </a:fld>
            <a:endParaRPr lang="fr-FR" altLang="en-US" b="1">
              <a:solidFill>
                <a:srgbClr val="FE8302"/>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powerpointstyles.com/"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5"/>
          <p:cNvSpPr txBox="1">
            <a:spLocks noChangeArrowheads="1"/>
          </p:cNvSpPr>
          <p:nvPr/>
        </p:nvSpPr>
        <p:spPr bwMode="auto">
          <a:xfrm>
            <a:off x="3348038" y="6237288"/>
            <a:ext cx="2990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en-US">
                <a:hlinkClick r:id="rId2"/>
              </a:rPr>
              <a:t>Free Powerpoint Templates</a:t>
            </a:r>
            <a:endParaRPr lang="fr-FR" altLang="en-US"/>
          </a:p>
        </p:txBody>
      </p:sp>
      <p:pic>
        <p:nvPicPr>
          <p:cNvPr id="2051" name="Picture 24" descr="vcx fsd jfiez az if 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6"/>
          <p:cNvSpPr txBox="1">
            <a:spLocks noChangeArrowheads="1"/>
          </p:cNvSpPr>
          <p:nvPr/>
        </p:nvSpPr>
        <p:spPr bwMode="auto">
          <a:xfrm>
            <a:off x="2339752" y="930793"/>
            <a:ext cx="6552728" cy="2210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0" tIns="180000" rIns="180000" bIns="18000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en-US" sz="12000" b="1" dirty="0" err="1" smtClean="0">
                <a:solidFill>
                  <a:srgbClr val="FE8302"/>
                </a:solidFill>
                <a:latin typeface="Verdana" panose="020B0604030504040204" pitchFamily="34" charset="0"/>
              </a:rPr>
              <a:t>Breads</a:t>
            </a:r>
            <a:endParaRPr lang="fr-FR" altLang="en-US" sz="12000" b="1" dirty="0">
              <a:solidFill>
                <a:srgbClr val="FE8302"/>
              </a:solidFill>
              <a:latin typeface="Verdana" panose="020B0604030504040204" pitchFamily="34" charset="0"/>
            </a:endParaRPr>
          </a:p>
        </p:txBody>
      </p:sp>
      <p:pic>
        <p:nvPicPr>
          <p:cNvPr id="2056" name="Picture 8" descr="http://img1.cookinglight.timeinc.net/sites/default/files/styles/400xvariable/public/image/2010/SE/1011se-qb-orange-tea-bread-m.jpg?itok=h6VHGjW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7845" y="3717032"/>
            <a:ext cx="2896543" cy="289654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bwMode="auto">
          <a:xfrm>
            <a:off x="1692275" y="116632"/>
            <a:ext cx="7200900" cy="1440160"/>
          </a:xfrm>
          <a:prstGeom prst="rect">
            <a:avLst/>
          </a:prstGeom>
          <a:solidFill>
            <a:srgbClr val="FFFFFF"/>
          </a:solidFill>
          <a:ln>
            <a:solidFill>
              <a:srgbClr val="000000"/>
            </a:solidFill>
            <a:miter lim="800000"/>
            <a:headEnd/>
            <a:tailEnd/>
          </a:ln>
        </p:spPr>
        <p:txBody>
          <a:bodyPr anchor="ctr"/>
          <a:lstStyle/>
          <a:p>
            <a:pPr eaLnBrk="1" hangingPunct="1"/>
            <a:r>
              <a:rPr lang="en-US" altLang="en-US" sz="4800" b="1" dirty="0" smtClean="0">
                <a:solidFill>
                  <a:srgbClr val="CA6902"/>
                </a:solidFill>
                <a:latin typeface="Verdana" panose="020B0604030504040204" pitchFamily="34" charset="0"/>
                <a:ea typeface="Verdana" panose="020B0604030504040204" pitchFamily="34" charset="0"/>
                <a:cs typeface="Verdana" panose="020B0604030504040204" pitchFamily="34" charset="0"/>
              </a:rPr>
              <a:t>Types of Quick Breads</a:t>
            </a:r>
          </a:p>
        </p:txBody>
      </p:sp>
      <p:sp>
        <p:nvSpPr>
          <p:cNvPr id="4" name="Content Placeholder 2"/>
          <p:cNvSpPr txBox="1">
            <a:spLocks/>
          </p:cNvSpPr>
          <p:nvPr/>
        </p:nvSpPr>
        <p:spPr bwMode="auto">
          <a:xfrm>
            <a:off x="1692275" y="1700808"/>
            <a:ext cx="7200900" cy="5040560"/>
          </a:xfrm>
          <a:prstGeom prst="rect">
            <a:avLst/>
          </a:prstGeom>
          <a:solidFill>
            <a:srgbClr val="FFFFFF"/>
          </a:solidFill>
          <a:ln>
            <a:solidFill>
              <a:srgbClr val="000000"/>
            </a:solidFill>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r>
              <a:rPr lang="en-US" altLang="en-US" sz="3000" b="1" u="sng" kern="0" dirty="0" smtClean="0"/>
              <a:t>Dough</a:t>
            </a:r>
          </a:p>
          <a:p>
            <a:pPr marL="0" indent="0" eaLnBrk="1" hangingPunct="1">
              <a:buNone/>
            </a:pPr>
            <a:r>
              <a:rPr lang="en-US" altLang="en-US" sz="2800" b="1" kern="0" dirty="0" smtClean="0"/>
              <a:t>     </a:t>
            </a:r>
            <a:r>
              <a:rPr lang="en-US" altLang="en-US" sz="1800" b="1" kern="0" dirty="0" smtClean="0"/>
              <a:t>*</a:t>
            </a:r>
            <a:r>
              <a:rPr lang="en-US" altLang="en-US" sz="1800" b="1" i="1" kern="0" dirty="0" smtClean="0"/>
              <a:t>Requires Kneading</a:t>
            </a:r>
            <a:endParaRPr lang="en-US" altLang="en-US" sz="1800" b="1" kern="0" dirty="0" smtClean="0"/>
          </a:p>
          <a:p>
            <a:pPr lvl="1" eaLnBrk="1" hangingPunct="1"/>
            <a:r>
              <a:rPr lang="en-US" altLang="en-US" sz="2200" b="1" kern="0" dirty="0" smtClean="0"/>
              <a:t>Biscuits</a:t>
            </a:r>
          </a:p>
          <a:p>
            <a:pPr lvl="1" eaLnBrk="1" hangingPunct="1"/>
            <a:r>
              <a:rPr lang="en-US" altLang="en-US" sz="2600" b="1" kern="0" dirty="0" smtClean="0"/>
              <a:t>Scones</a:t>
            </a:r>
          </a:p>
          <a:p>
            <a:pPr lvl="1" eaLnBrk="1" hangingPunct="1"/>
            <a:r>
              <a:rPr lang="en-US" altLang="en-US" sz="2600" b="1" kern="0" dirty="0" smtClean="0"/>
              <a:t>Doughnuts</a:t>
            </a:r>
          </a:p>
          <a:p>
            <a:pPr eaLnBrk="1" hangingPunct="1"/>
            <a:r>
              <a:rPr lang="en-US" altLang="en-US" sz="3000" b="1" u="sng" kern="0" dirty="0" smtClean="0"/>
              <a:t>Batter</a:t>
            </a:r>
            <a:endParaRPr lang="en-US" altLang="en-US" sz="1000" b="1" u="sng" kern="0" dirty="0"/>
          </a:p>
          <a:p>
            <a:pPr marL="0" indent="0" eaLnBrk="1" hangingPunct="1">
              <a:buNone/>
            </a:pPr>
            <a:r>
              <a:rPr lang="en-US" altLang="en-US" sz="1800" b="1" kern="0" dirty="0" smtClean="0"/>
              <a:t>     *</a:t>
            </a:r>
            <a:r>
              <a:rPr lang="en-US" altLang="en-US" sz="1800" b="1" i="1" kern="0" dirty="0" smtClean="0"/>
              <a:t>Requires Stirring</a:t>
            </a:r>
            <a:endParaRPr lang="en-US" altLang="en-US" sz="1800" b="1" kern="0" dirty="0" smtClean="0"/>
          </a:p>
          <a:p>
            <a:pPr lvl="1" eaLnBrk="1" hangingPunct="1"/>
            <a:r>
              <a:rPr lang="en-US" altLang="en-US" sz="2600" b="1" kern="0" dirty="0" smtClean="0"/>
              <a:t>Waffles</a:t>
            </a:r>
          </a:p>
          <a:p>
            <a:pPr lvl="1" eaLnBrk="1" hangingPunct="1"/>
            <a:r>
              <a:rPr lang="en-US" altLang="en-US" sz="2600" b="1" kern="0" dirty="0" smtClean="0"/>
              <a:t>Pancakes</a:t>
            </a:r>
          </a:p>
          <a:p>
            <a:pPr lvl="1" eaLnBrk="1" hangingPunct="1"/>
            <a:r>
              <a:rPr lang="en-US" altLang="en-US" sz="2600" b="1" kern="0" dirty="0" smtClean="0"/>
              <a:t>Muffins</a:t>
            </a:r>
          </a:p>
        </p:txBody>
      </p:sp>
      <p:pic>
        <p:nvPicPr>
          <p:cNvPr id="43010" name="Picture 2" descr="http://fusionchurch.net/wp-content/uploads/2014/07/buttermilk-biscuits-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1780672"/>
            <a:ext cx="1429685" cy="107226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43014" name="Picture 6" descr="http://foodbabbles.files.wordpress.com/2011/06/glazed-doughnuts-1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7303" y="2258288"/>
            <a:ext cx="1756068" cy="117071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43012" name="Picture 4" descr="http://challengedairy.com/files/recipe_images/recipe_irish_scone_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0918" y="3212976"/>
            <a:ext cx="1614706" cy="107724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43016" name="Picture 8" descr="http://khum.com/media/uploads/post/7296/waffl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79775" y="3861048"/>
            <a:ext cx="1603596" cy="107348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43018" name="Picture 10" descr="http://www.jolynneshane.com/wp-content/uploads/2009/04/pancak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0126" y="4797152"/>
            <a:ext cx="1954493" cy="130453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43020" name="Picture 12" descr="http://heartofwisdom.com/heartathome/wp-content/uploads/2012/10/blueberry-muffins-june-1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01407" y="5356304"/>
            <a:ext cx="1313055" cy="131305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83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 calcmode="lin" valueType="num">
                                      <p:cBhvr additive="base">
                                        <p:cTn id="4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bwMode="auto">
          <a:xfrm>
            <a:off x="2051050" y="274638"/>
            <a:ext cx="6913563" cy="1143000"/>
          </a:xfrm>
          <a:prstGeom prst="rect">
            <a:avLst/>
          </a:prstGeom>
          <a:solidFill>
            <a:srgbClr val="FFFFFF"/>
          </a:solidFill>
          <a:ln>
            <a:solidFill>
              <a:srgbClr val="000000"/>
            </a:solidFill>
            <a:miter lim="800000"/>
            <a:headEnd/>
            <a:tailEnd/>
          </a:ln>
        </p:spPr>
        <p:txBody>
          <a:bodyPr anchor="ctr"/>
          <a:lstStyle/>
          <a:p>
            <a:pPr eaLnBrk="1" hangingPunct="1"/>
            <a:r>
              <a:rPr lang="en-US" altLang="en-US" sz="5000" b="1" u="sng" dirty="0" smtClean="0">
                <a:solidFill>
                  <a:srgbClr val="CA6902"/>
                </a:solidFill>
                <a:latin typeface="Verdana" panose="020B0604030504040204" pitchFamily="34" charset="0"/>
                <a:ea typeface="Verdana" panose="020B0604030504040204" pitchFamily="34" charset="0"/>
                <a:cs typeface="Verdana" panose="020B0604030504040204" pitchFamily="34" charset="0"/>
              </a:rPr>
              <a:t>Muffin Method</a:t>
            </a:r>
          </a:p>
        </p:txBody>
      </p:sp>
      <p:sp>
        <p:nvSpPr>
          <p:cNvPr id="3" name="Content Placeholder 2"/>
          <p:cNvSpPr>
            <a:spLocks noGrp="1"/>
          </p:cNvSpPr>
          <p:nvPr>
            <p:ph idx="4294967295"/>
          </p:nvPr>
        </p:nvSpPr>
        <p:spPr bwMode="auto">
          <a:xfrm>
            <a:off x="2051050" y="1484313"/>
            <a:ext cx="6913563" cy="5257800"/>
          </a:xfrm>
          <a:prstGeom prst="rect">
            <a:avLst/>
          </a:prstGeom>
          <a:solidFill>
            <a:srgbClr val="FFFFFF"/>
          </a:solidFill>
          <a:ln>
            <a:solidFill>
              <a:srgbClr val="000000"/>
            </a:solidFill>
            <a:miter lim="800000"/>
            <a:headEnd/>
            <a:tailEnd/>
          </a:ln>
        </p:spPr>
        <p:txBody>
          <a:bodyPr/>
          <a:lstStyle/>
          <a:p>
            <a:pPr marL="514350" indent="-514350" eaLnBrk="1" hangingPunct="1">
              <a:buFontTx/>
              <a:buAutoNum type="arabicPeriod"/>
            </a:pPr>
            <a:r>
              <a:rPr lang="en-US" altLang="en-US" dirty="0" smtClean="0"/>
              <a:t>Combine all </a:t>
            </a:r>
            <a:r>
              <a:rPr lang="en-US" altLang="en-US" b="1" u="sng" dirty="0" smtClean="0"/>
              <a:t>dry</a:t>
            </a:r>
            <a:r>
              <a:rPr lang="en-US" altLang="en-US" dirty="0" smtClean="0"/>
              <a:t> ingredients together into a bowl.</a:t>
            </a:r>
          </a:p>
          <a:p>
            <a:pPr marL="514350" indent="-514350" eaLnBrk="1" hangingPunct="1">
              <a:buFontTx/>
              <a:buAutoNum type="arabicPeriod"/>
            </a:pPr>
            <a:r>
              <a:rPr lang="en-US" altLang="en-US" dirty="0" smtClean="0"/>
              <a:t>In a separate bowl, blend all of the </a:t>
            </a:r>
            <a:r>
              <a:rPr lang="en-US" altLang="en-US" b="1" u="sng" dirty="0" smtClean="0"/>
              <a:t>liquid</a:t>
            </a:r>
            <a:r>
              <a:rPr lang="en-US" altLang="en-US" dirty="0" smtClean="0"/>
              <a:t> ingredients together, (including fat).</a:t>
            </a:r>
          </a:p>
          <a:p>
            <a:pPr marL="514350" indent="-514350" eaLnBrk="1" hangingPunct="1">
              <a:buFontTx/>
              <a:buAutoNum type="arabicPeriod"/>
            </a:pPr>
            <a:r>
              <a:rPr lang="en-US" altLang="en-US" dirty="0" smtClean="0"/>
              <a:t>Make a </a:t>
            </a:r>
            <a:r>
              <a:rPr lang="en-US" altLang="en-US" b="1" u="sng" dirty="0" smtClean="0"/>
              <a:t>well</a:t>
            </a:r>
            <a:r>
              <a:rPr lang="en-US" altLang="en-US" dirty="0" smtClean="0"/>
              <a:t> in your dry ingredient bowl and </a:t>
            </a:r>
            <a:r>
              <a:rPr lang="en-US" altLang="en-US" b="1" u="sng" dirty="0" smtClean="0"/>
              <a:t>pour</a:t>
            </a:r>
            <a:r>
              <a:rPr lang="en-US" altLang="en-US" dirty="0" smtClean="0"/>
              <a:t> the liquid in the well.</a:t>
            </a:r>
          </a:p>
          <a:p>
            <a:pPr marL="514350" indent="-514350" eaLnBrk="1" hangingPunct="1">
              <a:buFontTx/>
              <a:buAutoNum type="arabicPeriod"/>
            </a:pPr>
            <a:r>
              <a:rPr lang="en-US" altLang="en-US" dirty="0" smtClean="0"/>
              <a:t>Stir until dry ingredients are </a:t>
            </a:r>
            <a:r>
              <a:rPr lang="en-US" altLang="en-US" b="1" u="sng" dirty="0" smtClean="0"/>
              <a:t>moistened</a:t>
            </a:r>
            <a:r>
              <a:rPr lang="en-US" altLang="en-US" dirty="0" smtClean="0"/>
              <a:t>.</a:t>
            </a:r>
            <a:r>
              <a:rPr lang="en-US" altLang="en-US" sz="36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bwMode="auto">
          <a:xfrm>
            <a:off x="2051050" y="274638"/>
            <a:ext cx="6913563" cy="1143000"/>
          </a:xfrm>
          <a:prstGeom prst="rect">
            <a:avLst/>
          </a:prstGeom>
          <a:solidFill>
            <a:srgbClr val="FFFFFF"/>
          </a:solidFill>
          <a:ln>
            <a:solidFill>
              <a:srgbClr val="000000"/>
            </a:solidFill>
            <a:miter lim="800000"/>
            <a:headEnd/>
            <a:tailEnd/>
          </a:ln>
        </p:spPr>
        <p:txBody>
          <a:bodyPr anchor="ctr"/>
          <a:lstStyle/>
          <a:p>
            <a:pPr eaLnBrk="1" hangingPunct="1"/>
            <a:r>
              <a:rPr lang="en-US" altLang="en-US" sz="5000" b="1" u="sng" dirty="0" smtClean="0">
                <a:solidFill>
                  <a:srgbClr val="CA6902"/>
                </a:solidFill>
                <a:latin typeface="Verdana" panose="020B0604030504040204" pitchFamily="34" charset="0"/>
                <a:ea typeface="Verdana" panose="020B0604030504040204" pitchFamily="34" charset="0"/>
                <a:cs typeface="Verdana" panose="020B0604030504040204" pitchFamily="34" charset="0"/>
              </a:rPr>
              <a:t>Muffin Method</a:t>
            </a:r>
          </a:p>
        </p:txBody>
      </p:sp>
      <p:pic>
        <p:nvPicPr>
          <p:cNvPr id="46082" name="Picture 2" descr="http://i1075.photobucket.com/albums/w423/korena007/Good%20Morning%20Muffins/IMG_939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700808"/>
            <a:ext cx="6915648" cy="35283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855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bwMode="auto">
          <a:xfrm>
            <a:off x="2051050" y="260350"/>
            <a:ext cx="6646863" cy="865188"/>
          </a:xfrm>
          <a:prstGeom prst="rect">
            <a:avLst/>
          </a:prstGeom>
          <a:solidFill>
            <a:srgbClr val="FFFFFF"/>
          </a:solidFill>
          <a:ln>
            <a:solidFill>
              <a:srgbClr val="000000"/>
            </a:solidFill>
            <a:miter lim="800000"/>
            <a:headEnd/>
            <a:tailEnd/>
          </a:ln>
        </p:spPr>
        <p:txBody>
          <a:bodyPr/>
          <a:lstStyle/>
          <a:p>
            <a:pPr eaLnBrk="1" hangingPunct="1"/>
            <a:r>
              <a:rPr lang="en-US" altLang="en-US" sz="4800" b="1" u="sng" dirty="0" smtClean="0">
                <a:solidFill>
                  <a:srgbClr val="CA6902"/>
                </a:solidFill>
                <a:latin typeface="Verdana" panose="020B0604030504040204" pitchFamily="34" charset="0"/>
                <a:ea typeface="Verdana" panose="020B0604030504040204" pitchFamily="34" charset="0"/>
                <a:cs typeface="Verdana" panose="020B0604030504040204" pitchFamily="34" charset="0"/>
              </a:rPr>
              <a:t>Muffin Method</a:t>
            </a:r>
            <a:endParaRPr lang="en-US" altLang="en-US" sz="4600" dirty="0" smtClean="0">
              <a:latin typeface="2Peas Architect" panose="02000000000000000000" pitchFamily="2" charset="0"/>
            </a:endParaRPr>
          </a:p>
        </p:txBody>
      </p:sp>
      <p:sp>
        <p:nvSpPr>
          <p:cNvPr id="15363" name="Rectangle 3"/>
          <p:cNvSpPr>
            <a:spLocks noGrp="1" noChangeArrowheads="1"/>
          </p:cNvSpPr>
          <p:nvPr>
            <p:ph type="body" idx="4294967295"/>
          </p:nvPr>
        </p:nvSpPr>
        <p:spPr bwMode="auto">
          <a:xfrm>
            <a:off x="2051050" y="1412875"/>
            <a:ext cx="6951663" cy="5029200"/>
          </a:xfrm>
          <a:prstGeom prst="rect">
            <a:avLst/>
          </a:prstGeom>
          <a:solidFill>
            <a:srgbClr val="FFFFFF"/>
          </a:solidFill>
          <a:ln>
            <a:solidFill>
              <a:srgbClr val="000000"/>
            </a:solidFill>
            <a:miter lim="800000"/>
            <a:headEnd/>
            <a:tailEnd/>
          </a:ln>
        </p:spPr>
        <p:txBody>
          <a:bodyPr/>
          <a:lstStyle/>
          <a:p>
            <a:pPr marL="179388" indent="-179388" eaLnBrk="1" hangingPunct="1">
              <a:lnSpc>
                <a:spcPct val="90000"/>
              </a:lnSpc>
            </a:pPr>
            <a:r>
              <a:rPr lang="en-US" altLang="en-US" sz="2100" b="1" u="sng" dirty="0" smtClean="0"/>
              <a:t>The Perfect Muffin</a:t>
            </a:r>
            <a:r>
              <a:rPr lang="en-US" altLang="en-US" sz="2100" b="1" dirty="0" smtClean="0"/>
              <a:t>:</a:t>
            </a:r>
          </a:p>
          <a:p>
            <a:pPr marL="179388" indent="-179388" eaLnBrk="1" hangingPunct="1">
              <a:lnSpc>
                <a:spcPct val="90000"/>
              </a:lnSpc>
              <a:buFontTx/>
              <a:buNone/>
            </a:pPr>
            <a:r>
              <a:rPr lang="en-US" altLang="en-US" sz="2100" b="1" dirty="0" smtClean="0"/>
              <a:t>	1. Will have a </a:t>
            </a:r>
            <a:r>
              <a:rPr lang="en-US" altLang="en-US" sz="2100" b="1" u="sng" dirty="0" smtClean="0"/>
              <a:t>cauliflower</a:t>
            </a:r>
            <a:r>
              <a:rPr lang="en-US" altLang="en-US" sz="2100" b="1" dirty="0" smtClean="0"/>
              <a:t> top</a:t>
            </a:r>
          </a:p>
          <a:p>
            <a:pPr marL="179388" indent="-179388" eaLnBrk="1" hangingPunct="1">
              <a:lnSpc>
                <a:spcPct val="90000"/>
              </a:lnSpc>
              <a:buFontTx/>
              <a:buNone/>
            </a:pPr>
            <a:r>
              <a:rPr lang="en-US" altLang="en-US" sz="2100" b="1" dirty="0" smtClean="0"/>
              <a:t>	2. Will have some, but few, tunnels in the interior.</a:t>
            </a:r>
          </a:p>
          <a:p>
            <a:pPr marL="179388" indent="-179388" eaLnBrk="1" hangingPunct="1">
              <a:lnSpc>
                <a:spcPct val="90000"/>
              </a:lnSpc>
              <a:buFontTx/>
              <a:buNone/>
            </a:pPr>
            <a:r>
              <a:rPr lang="en-US" altLang="en-US" sz="2100" b="1" dirty="0" smtClean="0"/>
              <a:t>	3. Will be </a:t>
            </a:r>
            <a:r>
              <a:rPr lang="en-US" altLang="en-US" sz="2100" b="1" u="sng" dirty="0" smtClean="0"/>
              <a:t>tender</a:t>
            </a:r>
            <a:r>
              <a:rPr lang="en-US" altLang="en-US" sz="2100" b="1" dirty="0" smtClean="0"/>
              <a:t>.</a:t>
            </a:r>
          </a:p>
          <a:p>
            <a:pPr marL="179388" indent="-179388" eaLnBrk="1" hangingPunct="1">
              <a:lnSpc>
                <a:spcPct val="90000"/>
              </a:lnSpc>
              <a:buFontTx/>
              <a:buNone/>
            </a:pPr>
            <a:endParaRPr lang="en-US" altLang="en-US" sz="2100" b="1" dirty="0" smtClean="0"/>
          </a:p>
          <a:p>
            <a:pPr marL="179388" indent="-179388" eaLnBrk="1" hangingPunct="1">
              <a:lnSpc>
                <a:spcPct val="90000"/>
              </a:lnSpc>
            </a:pPr>
            <a:r>
              <a:rPr lang="en-US" altLang="en-US" sz="2100" b="1" u="sng" dirty="0" smtClean="0"/>
              <a:t>The Under-Mixed Muffin</a:t>
            </a:r>
            <a:r>
              <a:rPr lang="en-US" altLang="en-US" sz="2100" b="1" dirty="0" smtClean="0"/>
              <a:t>:</a:t>
            </a:r>
          </a:p>
          <a:p>
            <a:pPr marL="179388" indent="-179388" eaLnBrk="1" hangingPunct="1">
              <a:lnSpc>
                <a:spcPct val="90000"/>
              </a:lnSpc>
              <a:buFontTx/>
              <a:buNone/>
            </a:pPr>
            <a:r>
              <a:rPr lang="en-US" altLang="en-US" sz="2100" b="1" dirty="0" smtClean="0"/>
              <a:t>	1. Will have low volume.</a:t>
            </a:r>
          </a:p>
          <a:p>
            <a:pPr marL="179388" indent="-179388" eaLnBrk="1" hangingPunct="1">
              <a:lnSpc>
                <a:spcPct val="90000"/>
              </a:lnSpc>
              <a:buFontTx/>
              <a:buNone/>
            </a:pPr>
            <a:r>
              <a:rPr lang="en-US" altLang="en-US" sz="2100" b="1" dirty="0" smtClean="0"/>
              <a:t>	2. Will have a </a:t>
            </a:r>
            <a:r>
              <a:rPr lang="en-US" altLang="en-US" sz="2100" b="1" u="sng" dirty="0" smtClean="0"/>
              <a:t>flat surface</a:t>
            </a:r>
            <a:r>
              <a:rPr lang="en-US" altLang="en-US" sz="2100" b="1" dirty="0" smtClean="0"/>
              <a:t>.</a:t>
            </a:r>
          </a:p>
          <a:p>
            <a:pPr marL="179388" indent="-179388" eaLnBrk="1" hangingPunct="1">
              <a:lnSpc>
                <a:spcPct val="90000"/>
              </a:lnSpc>
              <a:buFontTx/>
              <a:buNone/>
            </a:pPr>
            <a:r>
              <a:rPr lang="en-US" altLang="en-US" sz="2100" b="1" dirty="0" smtClean="0"/>
              <a:t>	3. Will be very crumbly.</a:t>
            </a:r>
          </a:p>
          <a:p>
            <a:pPr marL="179388" indent="-179388" eaLnBrk="1" hangingPunct="1">
              <a:lnSpc>
                <a:spcPct val="90000"/>
              </a:lnSpc>
              <a:buFontTx/>
              <a:buNone/>
            </a:pPr>
            <a:endParaRPr lang="en-US" altLang="en-US" sz="2100" b="1" dirty="0" smtClean="0"/>
          </a:p>
          <a:p>
            <a:pPr marL="179388" indent="-179388" eaLnBrk="1" hangingPunct="1">
              <a:lnSpc>
                <a:spcPct val="90000"/>
              </a:lnSpc>
            </a:pPr>
            <a:r>
              <a:rPr lang="en-US" altLang="en-US" sz="2100" b="1" u="sng" dirty="0" smtClean="0"/>
              <a:t>The Over-Mixed Muffin:</a:t>
            </a:r>
          </a:p>
          <a:p>
            <a:pPr marL="179388" indent="-179388" eaLnBrk="1" hangingPunct="1">
              <a:lnSpc>
                <a:spcPct val="90000"/>
              </a:lnSpc>
              <a:buFontTx/>
              <a:buNone/>
            </a:pPr>
            <a:r>
              <a:rPr lang="en-US" altLang="en-US" sz="2100" b="1" dirty="0" smtClean="0"/>
              <a:t>	1. Will have a </a:t>
            </a:r>
            <a:r>
              <a:rPr lang="en-US" altLang="en-US" sz="2100" b="1" u="sng" dirty="0" smtClean="0"/>
              <a:t>peaked top</a:t>
            </a:r>
            <a:r>
              <a:rPr lang="en-US" altLang="en-US" sz="2100" b="1" dirty="0" smtClean="0"/>
              <a:t>.</a:t>
            </a:r>
          </a:p>
          <a:p>
            <a:pPr marL="179388" indent="-179388" eaLnBrk="1" hangingPunct="1">
              <a:lnSpc>
                <a:spcPct val="90000"/>
              </a:lnSpc>
              <a:buFontTx/>
              <a:buNone/>
            </a:pPr>
            <a:r>
              <a:rPr lang="en-US" altLang="en-US" sz="2100" b="1" dirty="0" smtClean="0"/>
              <a:t>	2. Will be very </a:t>
            </a:r>
            <a:r>
              <a:rPr lang="en-US" altLang="en-US" sz="2100" b="1" u="sng" dirty="0" smtClean="0"/>
              <a:t>tough</a:t>
            </a:r>
            <a:r>
              <a:rPr lang="en-US" altLang="en-US" sz="2100" b="1" dirty="0" smtClean="0"/>
              <a:t>.</a:t>
            </a:r>
          </a:p>
          <a:p>
            <a:pPr marL="179388" indent="-179388" eaLnBrk="1" hangingPunct="1">
              <a:lnSpc>
                <a:spcPct val="90000"/>
              </a:lnSpc>
              <a:buFontTx/>
              <a:buNone/>
            </a:pPr>
            <a:r>
              <a:rPr lang="en-US" altLang="en-US" sz="2100" b="1" dirty="0" smtClean="0"/>
              <a:t>	3. Will have </a:t>
            </a:r>
            <a:r>
              <a:rPr lang="en-US" altLang="en-US" sz="2100" b="1" u="sng" dirty="0" smtClean="0"/>
              <a:t>large tunnels </a:t>
            </a:r>
            <a:r>
              <a:rPr lang="en-US" altLang="en-US" sz="2100" b="1" dirty="0" smtClean="0"/>
              <a:t>in the interior.</a:t>
            </a:r>
          </a:p>
          <a:p>
            <a:pPr marL="763588" lvl="1" indent="-419100" eaLnBrk="1" hangingPunct="1">
              <a:lnSpc>
                <a:spcPct val="90000"/>
              </a:lnSpc>
              <a:buFontTx/>
              <a:buNone/>
            </a:pPr>
            <a:r>
              <a:rPr lang="en-US" altLang="en-US" sz="1000" b="1" dirty="0" smtClean="0"/>
              <a:t> </a:t>
            </a:r>
          </a:p>
          <a:p>
            <a:pPr marL="763588" lvl="1" indent="-419100" eaLnBrk="1" hangingPunct="1">
              <a:lnSpc>
                <a:spcPct val="90000"/>
              </a:lnSpc>
              <a:buFontTx/>
              <a:buNone/>
            </a:pPr>
            <a:endParaRPr lang="en-US" altLang="en-US" sz="1000" b="1" dirty="0" smtClean="0"/>
          </a:p>
          <a:p>
            <a:pPr marL="763588" lvl="1" indent="-419100" eaLnBrk="1" hangingPunct="1">
              <a:lnSpc>
                <a:spcPct val="90000"/>
              </a:lnSpc>
              <a:buFontTx/>
              <a:buNone/>
            </a:pPr>
            <a:endParaRPr lang="en-US" altLang="en-US" sz="1000" b="1" dirty="0" smtClean="0"/>
          </a:p>
        </p:txBody>
      </p:sp>
      <p:pic>
        <p:nvPicPr>
          <p:cNvPr id="15364" name="Picture 4" descr="muffinsoversti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3375" y="5067200"/>
            <a:ext cx="2209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muffinsundersti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1150" y="3685207"/>
            <a:ext cx="218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muffinso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1150" y="2492375"/>
            <a:ext cx="21844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3" descr="CCI03312008_00000.bmp"/>
          <p:cNvPicPr>
            <a:picLocks noChangeAspect="1"/>
          </p:cNvPicPr>
          <p:nvPr/>
        </p:nvPicPr>
        <p:blipFill>
          <a:blip r:embed="rId5">
            <a:extLst>
              <a:ext uri="{28A0092B-C50C-407E-A947-70E740481C1C}">
                <a14:useLocalDpi xmlns:a14="http://schemas.microsoft.com/office/drawing/2010/main" val="0"/>
              </a:ext>
            </a:extLst>
          </a:blip>
          <a:srcRect l="5266" t="73518" r="64754" b="5693"/>
          <a:stretch>
            <a:fillRect/>
          </a:stretch>
        </p:blipFill>
        <p:spPr bwMode="auto">
          <a:xfrm>
            <a:off x="5940425" y="2565400"/>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3" descr="CCI03312008_00000.bmp"/>
          <p:cNvPicPr>
            <a:picLocks noChangeAspect="1"/>
          </p:cNvPicPr>
          <p:nvPr/>
        </p:nvPicPr>
        <p:blipFill>
          <a:blip r:embed="rId6">
            <a:extLst>
              <a:ext uri="{28A0092B-C50C-407E-A947-70E740481C1C}">
                <a14:useLocalDpi xmlns:a14="http://schemas.microsoft.com/office/drawing/2010/main" val="0"/>
              </a:ext>
            </a:extLst>
          </a:blip>
          <a:srcRect l="7182" t="22263" r="64754" b="62881"/>
          <a:stretch>
            <a:fillRect/>
          </a:stretch>
        </p:blipFill>
        <p:spPr bwMode="auto">
          <a:xfrm>
            <a:off x="5724525" y="3756645"/>
            <a:ext cx="93503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3" descr="CCI03312008_00000.bmp"/>
          <p:cNvPicPr>
            <a:picLocks noChangeAspect="1"/>
          </p:cNvPicPr>
          <p:nvPr/>
        </p:nvPicPr>
        <p:blipFill>
          <a:blip r:embed="rId7">
            <a:extLst>
              <a:ext uri="{28A0092B-C50C-407E-A947-70E740481C1C}">
                <a14:useLocalDpi xmlns:a14="http://schemas.microsoft.com/office/drawing/2010/main" val="0"/>
              </a:ext>
            </a:extLst>
          </a:blip>
          <a:srcRect l="7182" t="36568" r="64754" b="35924"/>
          <a:stretch>
            <a:fillRect/>
          </a:stretch>
        </p:blipFill>
        <p:spPr bwMode="auto">
          <a:xfrm>
            <a:off x="5795963" y="4994175"/>
            <a:ext cx="7905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DCIM\100CANON\IMG_1162.JPG"/>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116632"/>
            <a:ext cx="3844978" cy="28805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2348880"/>
            <a:ext cx="4392176" cy="32882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3501008"/>
            <a:ext cx="4141034" cy="31007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bwMode="auto">
          <a:xfrm>
            <a:off x="1908175" y="274638"/>
            <a:ext cx="6778625" cy="858837"/>
          </a:xfrm>
          <a:prstGeom prst="rect">
            <a:avLst/>
          </a:prstGeom>
          <a:solidFill>
            <a:srgbClr val="FFFFFF"/>
          </a:solidFill>
          <a:ln>
            <a:solidFill>
              <a:srgbClr val="000000"/>
            </a:solidFill>
            <a:miter lim="800000"/>
            <a:headEnd/>
            <a:tailEnd/>
          </a:ln>
        </p:spPr>
        <p:txBody>
          <a:bodyPr anchor="ctr"/>
          <a:lstStyle/>
          <a:p>
            <a:pPr eaLnBrk="1" hangingPunct="1"/>
            <a:r>
              <a:rPr lang="en-US" altLang="en-US" sz="4000" b="1" u="sng" dirty="0" smtClean="0">
                <a:solidFill>
                  <a:srgbClr val="CA6902"/>
                </a:solidFill>
                <a:latin typeface="Verdana" panose="020B0604030504040204" pitchFamily="34" charset="0"/>
                <a:ea typeface="Verdana" panose="020B0604030504040204" pitchFamily="34" charset="0"/>
                <a:cs typeface="Verdana" panose="020B0604030504040204" pitchFamily="34" charset="0"/>
              </a:rPr>
              <a:t>Biscuit Method</a:t>
            </a:r>
            <a:endParaRPr lang="en-US" altLang="en-US" sz="4200" dirty="0" smtClean="0">
              <a:latin typeface="2Peas Architect" panose="02000000000000000000" pitchFamily="2" charset="0"/>
            </a:endParaRPr>
          </a:p>
        </p:txBody>
      </p:sp>
      <p:pic>
        <p:nvPicPr>
          <p:cNvPr id="19459" name="Picture 5"/>
          <p:cNvPicPr>
            <a:picLocks noChangeAspect="1" noChangeArrowheads="1"/>
          </p:cNvPicPr>
          <p:nvPr/>
        </p:nvPicPr>
        <p:blipFill>
          <a:blip r:embed="rId2">
            <a:extLst>
              <a:ext uri="{28A0092B-C50C-407E-A947-70E740481C1C}">
                <a14:useLocalDpi xmlns:a14="http://schemas.microsoft.com/office/drawing/2010/main" val="0"/>
              </a:ext>
            </a:extLst>
          </a:blip>
          <a:srcRect l="26563" t="22917" r="7813" b="7292"/>
          <a:stretch>
            <a:fillRect/>
          </a:stretch>
        </p:blipFill>
        <p:spPr bwMode="auto">
          <a:xfrm>
            <a:off x="1979712" y="5229200"/>
            <a:ext cx="1952922" cy="155448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Content Placeholder 2"/>
          <p:cNvSpPr>
            <a:spLocks/>
          </p:cNvSpPr>
          <p:nvPr/>
        </p:nvSpPr>
        <p:spPr bwMode="auto">
          <a:xfrm>
            <a:off x="1908175" y="1308110"/>
            <a:ext cx="6767513" cy="3671888"/>
          </a:xfrm>
          <a:prstGeom prst="rect">
            <a:avLst/>
          </a:prstGeom>
          <a:solidFill>
            <a:srgbClr val="FFFFFF"/>
          </a:solidFill>
          <a:ln w="9525">
            <a:solidFill>
              <a:srgbClr val="000000"/>
            </a:solidFill>
            <a:miter lim="800000"/>
            <a:headEnd/>
            <a:tailEnd/>
          </a:ln>
        </p:spPr>
        <p:txBody>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Tx/>
              <a:buAutoNum type="arabicPeriod"/>
            </a:pPr>
            <a:r>
              <a:rPr lang="en-US" altLang="en-US" sz="2600" dirty="0"/>
              <a:t>Combine all </a:t>
            </a:r>
            <a:r>
              <a:rPr lang="en-US" altLang="en-US" sz="2600" b="1" u="sng" dirty="0"/>
              <a:t>dry</a:t>
            </a:r>
            <a:r>
              <a:rPr lang="en-US" altLang="en-US" sz="2600" dirty="0"/>
              <a:t> ingredients.</a:t>
            </a:r>
          </a:p>
          <a:p>
            <a:pPr eaLnBrk="1" hangingPunct="1">
              <a:spcBef>
                <a:spcPct val="20000"/>
              </a:spcBef>
              <a:buFontTx/>
              <a:buAutoNum type="arabicPeriod"/>
            </a:pPr>
            <a:r>
              <a:rPr lang="en-US" altLang="en-US" sz="2600" b="1" u="sng" dirty="0"/>
              <a:t>Cut-in the fat </a:t>
            </a:r>
            <a:r>
              <a:rPr lang="en-US" altLang="en-US" sz="2600" dirty="0"/>
              <a:t>until there are crumbs.</a:t>
            </a:r>
          </a:p>
          <a:p>
            <a:pPr eaLnBrk="1" hangingPunct="1">
              <a:spcBef>
                <a:spcPct val="20000"/>
              </a:spcBef>
              <a:buFontTx/>
              <a:buAutoNum type="arabicPeriod"/>
            </a:pPr>
            <a:r>
              <a:rPr lang="en-US" altLang="en-US" sz="2600" dirty="0"/>
              <a:t>Add the </a:t>
            </a:r>
            <a:r>
              <a:rPr lang="en-US" altLang="en-US" sz="2600" b="1" u="sng" dirty="0"/>
              <a:t>liquid</a:t>
            </a:r>
            <a:r>
              <a:rPr lang="en-US" altLang="en-US" sz="2600" dirty="0"/>
              <a:t> and stir until a dough forms.</a:t>
            </a:r>
          </a:p>
          <a:p>
            <a:pPr eaLnBrk="1" hangingPunct="1">
              <a:spcBef>
                <a:spcPct val="20000"/>
              </a:spcBef>
              <a:buFontTx/>
              <a:buAutoNum type="arabicPeriod"/>
            </a:pPr>
            <a:r>
              <a:rPr lang="en-US" altLang="en-US" sz="2600" b="1" u="sng" dirty="0"/>
              <a:t>Knead</a:t>
            </a:r>
            <a:r>
              <a:rPr lang="en-US" altLang="en-US" sz="2600" dirty="0"/>
              <a:t> the dough so gluten will form.</a:t>
            </a:r>
          </a:p>
          <a:p>
            <a:pPr eaLnBrk="1" hangingPunct="1">
              <a:spcBef>
                <a:spcPct val="20000"/>
              </a:spcBef>
              <a:buFontTx/>
              <a:buAutoNum type="arabicPeriod"/>
            </a:pPr>
            <a:r>
              <a:rPr lang="en-US" altLang="en-US" sz="2600" dirty="0" smtClean="0"/>
              <a:t>Roll out the dough and cut </a:t>
            </a:r>
            <a:r>
              <a:rPr lang="en-US" altLang="en-US" sz="2600" dirty="0"/>
              <a:t>into biscuits with biscuit cutter.</a:t>
            </a:r>
          </a:p>
          <a:p>
            <a:pPr eaLnBrk="1" hangingPunct="1">
              <a:spcBef>
                <a:spcPct val="20000"/>
              </a:spcBef>
              <a:buFontTx/>
              <a:buAutoNum type="arabicPeriod"/>
            </a:pPr>
            <a:r>
              <a:rPr lang="en-US" altLang="en-US" sz="2600" dirty="0"/>
              <a:t>Place on a greased cookie sheet.  </a:t>
            </a:r>
          </a:p>
        </p:txBody>
      </p:sp>
      <p:pic>
        <p:nvPicPr>
          <p:cNvPr id="19461" name="Picture 7"/>
          <p:cNvPicPr>
            <a:picLocks noChangeAspect="1" noChangeArrowheads="1"/>
          </p:cNvPicPr>
          <p:nvPr/>
        </p:nvPicPr>
        <p:blipFill>
          <a:blip r:embed="rId2">
            <a:extLst>
              <a:ext uri="{28A0092B-C50C-407E-A947-70E740481C1C}">
                <a14:useLocalDpi xmlns:a14="http://schemas.microsoft.com/office/drawing/2010/main" val="0"/>
              </a:ext>
            </a:extLst>
          </a:blip>
          <a:srcRect l="26563" t="22917" r="7813" b="7292"/>
          <a:stretch>
            <a:fillRect/>
          </a:stretch>
        </p:blipFill>
        <p:spPr bwMode="auto">
          <a:xfrm>
            <a:off x="4283175" y="5229200"/>
            <a:ext cx="1952922" cy="155448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462" name="Picture 8"/>
          <p:cNvPicPr>
            <a:picLocks noChangeAspect="1" noChangeArrowheads="1"/>
          </p:cNvPicPr>
          <p:nvPr/>
        </p:nvPicPr>
        <p:blipFill>
          <a:blip r:embed="rId2">
            <a:extLst>
              <a:ext uri="{28A0092B-C50C-407E-A947-70E740481C1C}">
                <a14:useLocalDpi xmlns:a14="http://schemas.microsoft.com/office/drawing/2010/main" val="0"/>
              </a:ext>
            </a:extLst>
          </a:blip>
          <a:srcRect l="26563" t="22917" r="7813" b="7292"/>
          <a:stretch>
            <a:fillRect/>
          </a:stretch>
        </p:blipFill>
        <p:spPr bwMode="auto">
          <a:xfrm>
            <a:off x="6659662" y="5229200"/>
            <a:ext cx="1952922" cy="155448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Title 1"/>
          <p:cNvSpPr>
            <a:spLocks/>
          </p:cNvSpPr>
          <p:nvPr/>
        </p:nvSpPr>
        <p:spPr bwMode="auto">
          <a:xfrm>
            <a:off x="1724025" y="115888"/>
            <a:ext cx="6951663" cy="793750"/>
          </a:xfrm>
          <a:prstGeom prst="rect">
            <a:avLst/>
          </a:prstGeom>
          <a:solidFill>
            <a:srgbClr val="FFFFFF"/>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u="sng" dirty="0" smtClean="0">
                <a:solidFill>
                  <a:srgbClr val="CA6902"/>
                </a:solidFill>
                <a:latin typeface="Verdana" panose="020B0604030504040204" pitchFamily="34" charset="0"/>
                <a:ea typeface="Verdana" panose="020B0604030504040204" pitchFamily="34" charset="0"/>
                <a:cs typeface="Verdana" panose="020B0604030504040204" pitchFamily="34" charset="0"/>
              </a:rPr>
              <a:t>Biscuit Method</a:t>
            </a:r>
            <a:endParaRPr lang="en-US" altLang="en-US" sz="4000" b="1" u="sng" dirty="0">
              <a:solidFill>
                <a:schemeClr val="tx2"/>
              </a:solidFill>
            </a:endParaRPr>
          </a:p>
        </p:txBody>
      </p:sp>
      <p:sp>
        <p:nvSpPr>
          <p:cNvPr id="16" name="Rectangle 3"/>
          <p:cNvSpPr txBox="1">
            <a:spLocks noChangeArrowheads="1"/>
          </p:cNvSpPr>
          <p:nvPr/>
        </p:nvSpPr>
        <p:spPr bwMode="auto">
          <a:xfrm>
            <a:off x="1724025" y="1052736"/>
            <a:ext cx="6951663" cy="1593921"/>
          </a:xfrm>
          <a:prstGeom prst="rect">
            <a:avLst/>
          </a:prstGeom>
          <a:solidFill>
            <a:srgbClr val="FFFFFF"/>
          </a:solidFill>
          <a:ln>
            <a:solidFill>
              <a:srgbClr val="000000"/>
            </a:solidFill>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179388" indent="-179388" eaLnBrk="1" hangingPunct="1">
              <a:lnSpc>
                <a:spcPct val="90000"/>
              </a:lnSpc>
            </a:pPr>
            <a:r>
              <a:rPr lang="en-US" altLang="en-US" sz="2100" b="1" u="sng" kern="0" dirty="0" smtClean="0"/>
              <a:t>The Perfect Biscuit</a:t>
            </a:r>
            <a:r>
              <a:rPr lang="en-US" altLang="en-US" sz="2100" b="1" kern="0" dirty="0" smtClean="0"/>
              <a:t>:</a:t>
            </a:r>
          </a:p>
          <a:p>
            <a:pPr marL="179388" indent="-179388" eaLnBrk="1" hangingPunct="1">
              <a:lnSpc>
                <a:spcPct val="90000"/>
              </a:lnSpc>
              <a:buFontTx/>
              <a:buNone/>
            </a:pPr>
            <a:r>
              <a:rPr lang="en-US" altLang="en-US" sz="2100" b="1" kern="0" dirty="0" smtClean="0"/>
              <a:t>	1. Will have a flat </a:t>
            </a:r>
            <a:r>
              <a:rPr lang="en-US" altLang="en-US" sz="2100" b="1" u="sng" kern="0" dirty="0" smtClean="0"/>
              <a:t>top</a:t>
            </a:r>
            <a:r>
              <a:rPr lang="en-US" altLang="en-US" sz="2100" b="1" kern="0" dirty="0" smtClean="0"/>
              <a:t>.</a:t>
            </a:r>
          </a:p>
          <a:p>
            <a:pPr marL="179388" indent="-179388" eaLnBrk="1" hangingPunct="1">
              <a:lnSpc>
                <a:spcPct val="90000"/>
              </a:lnSpc>
              <a:buFontTx/>
              <a:buNone/>
            </a:pPr>
            <a:r>
              <a:rPr lang="en-US" altLang="en-US" sz="2100" b="1" kern="0" dirty="0" smtClean="0"/>
              <a:t>	2. Will have </a:t>
            </a:r>
            <a:r>
              <a:rPr lang="en-US" altLang="en-US" sz="2100" b="1" u="sng" kern="0" dirty="0" smtClean="0"/>
              <a:t>straight</a:t>
            </a:r>
            <a:r>
              <a:rPr lang="en-US" altLang="en-US" sz="2100" b="1" kern="0" dirty="0" smtClean="0"/>
              <a:t> sides.</a:t>
            </a:r>
          </a:p>
          <a:p>
            <a:pPr marL="179388" indent="-179388" eaLnBrk="1" hangingPunct="1">
              <a:lnSpc>
                <a:spcPct val="90000"/>
              </a:lnSpc>
              <a:buFontTx/>
              <a:buNone/>
            </a:pPr>
            <a:r>
              <a:rPr lang="en-US" altLang="en-US" sz="2100" b="1" kern="0" dirty="0" smtClean="0"/>
              <a:t>	3. Will be flaky with layers. </a:t>
            </a:r>
            <a:endParaRPr lang="en-US" altLang="en-US" sz="1000" b="1" kern="0" dirty="0" smtClean="0"/>
          </a:p>
        </p:txBody>
      </p:sp>
      <p:grpSp>
        <p:nvGrpSpPr>
          <p:cNvPr id="20483" name="Group 14"/>
          <p:cNvGrpSpPr>
            <a:grpSpLocks/>
          </p:cNvGrpSpPr>
          <p:nvPr/>
        </p:nvGrpSpPr>
        <p:grpSpPr bwMode="auto">
          <a:xfrm>
            <a:off x="5652120" y="1350513"/>
            <a:ext cx="2879725" cy="1033463"/>
            <a:chOff x="2438400" y="3962400"/>
            <a:chExt cx="4267200" cy="1752600"/>
          </a:xfrm>
        </p:grpSpPr>
        <p:sp>
          <p:nvSpPr>
            <p:cNvPr id="4" name="Rounded Rectangle 3"/>
            <p:cNvSpPr/>
            <p:nvPr/>
          </p:nvSpPr>
          <p:spPr>
            <a:xfrm>
              <a:off x="2438400" y="3962400"/>
              <a:ext cx="4191924" cy="1752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flipV="1">
              <a:off x="2438400" y="4266615"/>
              <a:ext cx="4191924" cy="7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438400" y="4570829"/>
              <a:ext cx="4191924" cy="78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4" idx="3"/>
            </p:cNvCxnSpPr>
            <p:nvPr/>
          </p:nvCxnSpPr>
          <p:spPr>
            <a:xfrm flipV="1">
              <a:off x="2438400" y="4840046"/>
              <a:ext cx="4191924" cy="1130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438400" y="5028497"/>
              <a:ext cx="4191924" cy="304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38400" y="5486165"/>
              <a:ext cx="426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498" name="Picture 18" descr="http://shortbreadsouth.wordpress.com/files/2009/06/biscuits-final-po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2763350"/>
            <a:ext cx="4752528" cy="383400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
          <p:cNvSpPr>
            <a:spLocks/>
          </p:cNvSpPr>
          <p:nvPr/>
        </p:nvSpPr>
        <p:spPr bwMode="auto">
          <a:xfrm>
            <a:off x="2051050" y="116632"/>
            <a:ext cx="6913438" cy="1224136"/>
          </a:xfrm>
          <a:prstGeom prst="rect">
            <a:avLst/>
          </a:prstGeom>
          <a:solidFill>
            <a:srgbClr val="FFFFFF"/>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u="sng" dirty="0">
                <a:solidFill>
                  <a:srgbClr val="CA6902"/>
                </a:solidFill>
                <a:latin typeface="Verdana" panose="020B0604030504040204" pitchFamily="34" charset="0"/>
                <a:ea typeface="Verdana" panose="020B0604030504040204" pitchFamily="34" charset="0"/>
                <a:cs typeface="Verdana" panose="020B0604030504040204" pitchFamily="34" charset="0"/>
              </a:rPr>
              <a:t>M</a:t>
            </a:r>
            <a:r>
              <a:rPr lang="en-US" altLang="en-US" sz="4000" b="1" u="sng" dirty="0" smtClean="0">
                <a:solidFill>
                  <a:srgbClr val="CA6902"/>
                </a:solidFill>
                <a:latin typeface="Verdana" panose="020B0604030504040204" pitchFamily="34" charset="0"/>
                <a:ea typeface="Verdana" panose="020B0604030504040204" pitchFamily="34" charset="0"/>
                <a:cs typeface="Verdana" panose="020B0604030504040204" pitchFamily="34" charset="0"/>
              </a:rPr>
              <a:t>ost </a:t>
            </a:r>
            <a:r>
              <a:rPr lang="en-US" altLang="en-US" sz="4000" b="1" u="sng" dirty="0">
                <a:solidFill>
                  <a:srgbClr val="CA6902"/>
                </a:solidFill>
                <a:latin typeface="Verdana" panose="020B0604030504040204" pitchFamily="34" charset="0"/>
                <a:ea typeface="Verdana" panose="020B0604030504040204" pitchFamily="34" charset="0"/>
                <a:cs typeface="Verdana" panose="020B0604030504040204" pitchFamily="34" charset="0"/>
              </a:rPr>
              <a:t>important </a:t>
            </a:r>
            <a:r>
              <a:rPr lang="en-US" altLang="en-US" sz="4000" b="1" u="sng" dirty="0" smtClean="0">
                <a:solidFill>
                  <a:srgbClr val="CA6902"/>
                </a:solidFill>
                <a:latin typeface="Verdana" panose="020B0604030504040204" pitchFamily="34" charset="0"/>
                <a:ea typeface="Verdana" panose="020B0604030504040204" pitchFamily="34" charset="0"/>
                <a:cs typeface="Verdana" panose="020B0604030504040204" pitchFamily="34" charset="0"/>
              </a:rPr>
              <a:t>steps in biscuit making:</a:t>
            </a:r>
            <a:endParaRPr lang="en-US" altLang="en-US" sz="4000" b="1" u="sng" dirty="0">
              <a:solidFill>
                <a:srgbClr val="CA6902"/>
              </a:solidFill>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2"/>
          <p:cNvSpPr>
            <a:spLocks/>
          </p:cNvSpPr>
          <p:nvPr/>
        </p:nvSpPr>
        <p:spPr bwMode="auto">
          <a:xfrm>
            <a:off x="2054316" y="1412776"/>
            <a:ext cx="6910172" cy="5301208"/>
          </a:xfrm>
          <a:prstGeom prst="rect">
            <a:avLst/>
          </a:prstGeom>
          <a:solidFill>
            <a:srgbClr val="FFFFFF"/>
          </a:solidFill>
          <a:ln w="9525">
            <a:solidFill>
              <a:srgbClr val="000000"/>
            </a:solidFill>
            <a:miter lim="800000"/>
            <a:headEnd/>
            <a:tailEnd/>
          </a:ln>
        </p:spPr>
        <p:txBody>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Tx/>
              <a:buAutoNum type="arabicPeriod"/>
            </a:pPr>
            <a:r>
              <a:rPr lang="en-US" altLang="en-US" sz="2800" b="1" u="sng" dirty="0"/>
              <a:t>Cutting-In the </a:t>
            </a:r>
            <a:r>
              <a:rPr lang="en-US" altLang="en-US" sz="2800" b="1" u="sng" dirty="0" smtClean="0"/>
              <a:t>Fat</a:t>
            </a:r>
          </a:p>
          <a:p>
            <a:pPr marL="0" indent="0" eaLnBrk="1" hangingPunct="1">
              <a:spcBef>
                <a:spcPct val="20000"/>
              </a:spcBef>
            </a:pPr>
            <a:r>
              <a:rPr lang="en-US" altLang="en-US" sz="2800" dirty="0"/>
              <a:t>	</a:t>
            </a:r>
            <a:r>
              <a:rPr lang="en-US" altLang="en-US" sz="2500" dirty="0" smtClean="0"/>
              <a:t>(To </a:t>
            </a:r>
            <a:r>
              <a:rPr lang="en-US" altLang="en-US" sz="2500" dirty="0"/>
              <a:t>Create the Layers</a:t>
            </a:r>
            <a:r>
              <a:rPr lang="en-US" altLang="en-US" sz="2500" dirty="0" smtClean="0"/>
              <a:t>)</a:t>
            </a:r>
          </a:p>
          <a:p>
            <a:pPr marL="0" indent="0" eaLnBrk="1" hangingPunct="1">
              <a:spcBef>
                <a:spcPct val="20000"/>
              </a:spcBef>
            </a:pPr>
            <a:endParaRPr lang="en-US" altLang="en-US" sz="2800" dirty="0"/>
          </a:p>
          <a:p>
            <a:pPr marL="0" indent="0" eaLnBrk="1" hangingPunct="1">
              <a:spcBef>
                <a:spcPct val="20000"/>
              </a:spcBef>
            </a:pPr>
            <a:endParaRPr lang="en-US" altLang="en-US" sz="2800" dirty="0" smtClean="0"/>
          </a:p>
          <a:p>
            <a:pPr marL="0" indent="0" eaLnBrk="1" hangingPunct="1">
              <a:spcBef>
                <a:spcPct val="20000"/>
              </a:spcBef>
            </a:pPr>
            <a:endParaRPr lang="en-US" altLang="en-US" sz="2800" dirty="0" smtClean="0"/>
          </a:p>
          <a:p>
            <a:pPr marL="0" indent="0" eaLnBrk="1" hangingPunct="1">
              <a:spcBef>
                <a:spcPct val="20000"/>
              </a:spcBef>
            </a:pPr>
            <a:r>
              <a:rPr lang="en-US" altLang="en-US" sz="2800" dirty="0" smtClean="0"/>
              <a:t>2.  </a:t>
            </a:r>
            <a:r>
              <a:rPr lang="en-US" altLang="en-US" sz="2800" b="1" u="sng" dirty="0" smtClean="0"/>
              <a:t>Kneading</a:t>
            </a:r>
            <a:r>
              <a:rPr lang="en-US" altLang="en-US" sz="2800" dirty="0" smtClean="0"/>
              <a:t> </a:t>
            </a:r>
          </a:p>
          <a:p>
            <a:pPr marL="0" indent="0" eaLnBrk="1" hangingPunct="1">
              <a:spcBef>
                <a:spcPct val="20000"/>
              </a:spcBef>
            </a:pPr>
            <a:r>
              <a:rPr lang="en-US" altLang="en-US" sz="2800" dirty="0"/>
              <a:t>	</a:t>
            </a:r>
            <a:r>
              <a:rPr lang="en-US" altLang="en-US" sz="2500" dirty="0" smtClean="0"/>
              <a:t>(</a:t>
            </a:r>
            <a:r>
              <a:rPr lang="en-US" altLang="en-US" sz="2500" dirty="0"/>
              <a:t>To Develop Gluten)</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4928" y="4119686"/>
            <a:ext cx="2513467" cy="240565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8130" name="Picture 2" descr="http://0.tqn.com/d/culinaryarts/1/0/S/4/-/-/cut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4928" y="1502099"/>
            <a:ext cx="2515544" cy="250296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75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nodeType="afterEffect">
                                  <p:stCondLst>
                                    <p:cond delay="0"/>
                                  </p:stCondLst>
                                  <p:childTnLst>
                                    <p:set>
                                      <p:cBhvr>
                                        <p:cTn id="29" dur="1" fill="hold">
                                          <p:stCondLst>
                                            <p:cond delay="0"/>
                                          </p:stCondLst>
                                        </p:cTn>
                                        <p:tgtEl>
                                          <p:spTgt spid="1027"/>
                                        </p:tgtEl>
                                        <p:attrNameLst>
                                          <p:attrName>style.visibility</p:attrName>
                                        </p:attrNameLst>
                                      </p:cBhvr>
                                      <p:to>
                                        <p:strVal val="visible"/>
                                      </p:to>
                                    </p:set>
                                    <p:anim calcmode="lin" valueType="num">
                                      <p:cBhvr additive="base">
                                        <p:cTn id="30" dur="500" fill="hold"/>
                                        <p:tgtEl>
                                          <p:spTgt spid="1027"/>
                                        </p:tgtEl>
                                        <p:attrNameLst>
                                          <p:attrName>ppt_x</p:attrName>
                                        </p:attrNameLst>
                                      </p:cBhvr>
                                      <p:tavLst>
                                        <p:tav tm="0">
                                          <p:val>
                                            <p:strVal val="#ppt_x"/>
                                          </p:val>
                                        </p:tav>
                                        <p:tav tm="100000">
                                          <p:val>
                                            <p:strVal val="#ppt_x"/>
                                          </p:val>
                                        </p:tav>
                                      </p:tavLst>
                                    </p:anim>
                                    <p:anim calcmode="lin" valueType="num">
                                      <p:cBhvr additive="base">
                                        <p:cTn id="31"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DCIM\100CANON\IMG_1160.JPG"/>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953949" y="476672"/>
            <a:ext cx="4274235" cy="32017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924944"/>
            <a:ext cx="4030022" cy="3024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bwMode="auto">
          <a:xfrm>
            <a:off x="1763713" y="274637"/>
            <a:ext cx="7056437" cy="1182017"/>
          </a:xfrm>
          <a:prstGeom prst="rect">
            <a:avLst/>
          </a:prstGeom>
          <a:solidFill>
            <a:srgbClr val="FFFFFF"/>
          </a:solidFill>
          <a:ln>
            <a:solidFill>
              <a:srgbClr val="000000"/>
            </a:solidFill>
            <a:miter lim="800000"/>
            <a:headEnd/>
            <a:tailEnd/>
          </a:ln>
        </p:spPr>
        <p:txBody>
          <a:bodyPr/>
          <a:lstStyle/>
          <a:p>
            <a:pPr eaLnBrk="1" hangingPunct="1"/>
            <a:r>
              <a:rPr lang="en-US" altLang="en-US" sz="3500" b="1" dirty="0" smtClean="0">
                <a:solidFill>
                  <a:srgbClr val="CA6902"/>
                </a:solidFill>
                <a:latin typeface="Verdana" panose="020B0604030504040204" pitchFamily="34" charset="0"/>
                <a:ea typeface="Verdana" panose="020B0604030504040204" pitchFamily="34" charset="0"/>
                <a:cs typeface="Verdana" panose="020B0604030504040204" pitchFamily="34" charset="0"/>
              </a:rPr>
              <a:t>Two Basic Forms</a:t>
            </a:r>
            <a:br>
              <a:rPr lang="en-US" altLang="en-US" sz="3500" b="1" dirty="0" smtClean="0">
                <a:solidFill>
                  <a:srgbClr val="CA6902"/>
                </a:solidFill>
                <a:latin typeface="Verdana" panose="020B0604030504040204" pitchFamily="34" charset="0"/>
                <a:ea typeface="Verdana" panose="020B0604030504040204" pitchFamily="34" charset="0"/>
                <a:cs typeface="Verdana" panose="020B0604030504040204" pitchFamily="34" charset="0"/>
              </a:rPr>
            </a:br>
            <a:r>
              <a:rPr lang="en-US" altLang="en-US" sz="3500" b="1" dirty="0" smtClean="0">
                <a:solidFill>
                  <a:srgbClr val="CA6902"/>
                </a:solidFill>
                <a:latin typeface="Verdana" panose="020B0604030504040204" pitchFamily="34" charset="0"/>
                <a:ea typeface="Verdana" panose="020B0604030504040204" pitchFamily="34" charset="0"/>
                <a:cs typeface="Verdana" panose="020B0604030504040204" pitchFamily="34" charset="0"/>
              </a:rPr>
              <a:t>of Baked Goods</a:t>
            </a:r>
          </a:p>
        </p:txBody>
      </p:sp>
      <p:sp>
        <p:nvSpPr>
          <p:cNvPr id="6147" name="Content Placeholder 2"/>
          <p:cNvSpPr>
            <a:spLocks noGrp="1"/>
          </p:cNvSpPr>
          <p:nvPr>
            <p:ph sz="half" idx="4294967295"/>
          </p:nvPr>
        </p:nvSpPr>
        <p:spPr bwMode="auto">
          <a:xfrm>
            <a:off x="1763688" y="1628775"/>
            <a:ext cx="3384550" cy="5112593"/>
          </a:xfrm>
          <a:prstGeom prst="rect">
            <a:avLst/>
          </a:prstGeom>
          <a:solidFill>
            <a:srgbClr val="FFFFFF"/>
          </a:solidFill>
          <a:ln>
            <a:solidFill>
              <a:srgbClr val="000000"/>
            </a:solidFill>
            <a:miter lim="800000"/>
            <a:headEnd/>
            <a:tailEnd/>
          </a:ln>
        </p:spPr>
        <p:txBody>
          <a:bodyPr/>
          <a:lstStyle/>
          <a:p>
            <a:pPr eaLnBrk="1" hangingPunct="1"/>
            <a:r>
              <a:rPr lang="en-US" altLang="en-US" sz="3000" dirty="0" smtClean="0">
                <a:latin typeface="Verdana" panose="020B0604030504040204" pitchFamily="34" charset="0"/>
                <a:ea typeface="Verdana" panose="020B0604030504040204" pitchFamily="34" charset="0"/>
                <a:cs typeface="Verdana" panose="020B0604030504040204" pitchFamily="34" charset="0"/>
              </a:rPr>
              <a:t>Quick Breads</a:t>
            </a:r>
          </a:p>
        </p:txBody>
      </p:sp>
      <p:sp>
        <p:nvSpPr>
          <p:cNvPr id="6148" name="Content Placeholder 3"/>
          <p:cNvSpPr>
            <a:spLocks noGrp="1"/>
          </p:cNvSpPr>
          <p:nvPr>
            <p:ph sz="half" idx="4294967295"/>
          </p:nvPr>
        </p:nvSpPr>
        <p:spPr bwMode="auto">
          <a:xfrm>
            <a:off x="5364485" y="1628775"/>
            <a:ext cx="3455987" cy="5112593"/>
          </a:xfrm>
          <a:prstGeom prst="rect">
            <a:avLst/>
          </a:prstGeom>
          <a:solidFill>
            <a:srgbClr val="FFFFFF"/>
          </a:solidFill>
          <a:ln>
            <a:solidFill>
              <a:srgbClr val="000000"/>
            </a:solidFill>
            <a:miter lim="800000"/>
            <a:headEnd/>
            <a:tailEnd/>
          </a:ln>
        </p:spPr>
        <p:txBody>
          <a:bodyPr/>
          <a:lstStyle/>
          <a:p>
            <a:pPr eaLnBrk="1" hangingPunct="1"/>
            <a:r>
              <a:rPr lang="en-US" altLang="en-US" sz="3000" dirty="0" smtClean="0">
                <a:latin typeface="Verdana" panose="020B0604030504040204" pitchFamily="34" charset="0"/>
                <a:ea typeface="Verdana" panose="020B0604030504040204" pitchFamily="34" charset="0"/>
                <a:cs typeface="Verdana" panose="020B0604030504040204" pitchFamily="34" charset="0"/>
              </a:rPr>
              <a:t>Yeast Breads</a:t>
            </a:r>
          </a:p>
        </p:txBody>
      </p:sp>
      <p:pic>
        <p:nvPicPr>
          <p:cNvPr id="6150" name="Picture 4" descr="http://t1.gstatic.com/images?q=tbn:ANd9GcQftjaLwdPB4H0xExAhB-6ThHM-IJf_KAtekPOLAqS9xUcRK7U&amp;t=1&amp;usg=__Ii2hE_KtpPgGwvuXm-cQNNU2m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1197" y="2170602"/>
            <a:ext cx="2343211" cy="2760109"/>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52" name="Picture 8" descr="http://heartofwisdom.com/heartathome/wp-content/uploads/2012/10/blueberry-muffins-june-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0192" y="2251929"/>
            <a:ext cx="2697832" cy="260988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3688" y="4987042"/>
            <a:ext cx="3384550" cy="1754326"/>
          </a:xfrm>
          <a:prstGeom prst="rect">
            <a:avLst/>
          </a:prstGeom>
          <a:noFill/>
        </p:spPr>
        <p:txBody>
          <a:bodyPr wrap="square" rtlCol="0">
            <a:spAutoFit/>
          </a:bodyPr>
          <a:lstStyle/>
          <a:p>
            <a:pPr marL="117475" indent="-117475">
              <a:buFont typeface="Arial" panose="020B0604020202020204" pitchFamily="34" charset="0"/>
              <a:buChar char="•"/>
            </a:pPr>
            <a:r>
              <a:rPr lang="en-US" dirty="0" smtClean="0"/>
              <a:t>They are </a:t>
            </a:r>
            <a:r>
              <a:rPr lang="en-US" u="sng" dirty="0" smtClean="0"/>
              <a:t>fast</a:t>
            </a:r>
            <a:r>
              <a:rPr lang="en-US" dirty="0" smtClean="0"/>
              <a:t> or “quick”    (less than an hour to bake)</a:t>
            </a:r>
          </a:p>
          <a:p>
            <a:pPr marL="117475" indent="-117475">
              <a:buFont typeface="Arial" panose="020B0604020202020204" pitchFamily="34" charset="0"/>
              <a:buChar char="•"/>
            </a:pPr>
            <a:r>
              <a:rPr lang="en-US" dirty="0" smtClean="0"/>
              <a:t>They use baking soda or powder for </a:t>
            </a:r>
            <a:r>
              <a:rPr lang="en-US" u="sng" dirty="0" smtClean="0"/>
              <a:t>leavening</a:t>
            </a:r>
          </a:p>
          <a:p>
            <a:pPr marL="117475" indent="-117475">
              <a:buFont typeface="Arial" panose="020B0604020202020204" pitchFamily="34" charset="0"/>
              <a:buChar char="•"/>
            </a:pPr>
            <a:r>
              <a:rPr lang="en-US" dirty="0" smtClean="0"/>
              <a:t>They do </a:t>
            </a:r>
            <a:r>
              <a:rPr lang="en-US" u="sng" dirty="0" smtClean="0"/>
              <a:t>NOT</a:t>
            </a:r>
            <a:r>
              <a:rPr lang="en-US" dirty="0" smtClean="0"/>
              <a:t> need to rise or proof</a:t>
            </a:r>
            <a:endParaRPr lang="en-US" dirty="0"/>
          </a:p>
        </p:txBody>
      </p:sp>
      <p:sp>
        <p:nvSpPr>
          <p:cNvPr id="10" name="TextBox 9"/>
          <p:cNvSpPr txBox="1"/>
          <p:nvPr/>
        </p:nvSpPr>
        <p:spPr>
          <a:xfrm>
            <a:off x="5471265" y="4987042"/>
            <a:ext cx="3277199" cy="1754326"/>
          </a:xfrm>
          <a:prstGeom prst="rect">
            <a:avLst/>
          </a:prstGeom>
          <a:noFill/>
        </p:spPr>
        <p:txBody>
          <a:bodyPr wrap="square" rtlCol="0">
            <a:spAutoFit/>
          </a:bodyPr>
          <a:lstStyle/>
          <a:p>
            <a:pPr marL="117475" indent="-117475">
              <a:buFont typeface="Arial" panose="020B0604020202020204" pitchFamily="34" charset="0"/>
              <a:buChar char="•"/>
            </a:pPr>
            <a:r>
              <a:rPr lang="en-US" dirty="0" smtClean="0"/>
              <a:t>They take </a:t>
            </a:r>
            <a:r>
              <a:rPr lang="en-US" u="sng" dirty="0" smtClean="0"/>
              <a:t>longer</a:t>
            </a:r>
            <a:r>
              <a:rPr lang="en-US" dirty="0" smtClean="0"/>
              <a:t> to make and bake</a:t>
            </a:r>
          </a:p>
          <a:p>
            <a:pPr marL="117475" indent="-117475">
              <a:buFont typeface="Arial" panose="020B0604020202020204" pitchFamily="34" charset="0"/>
              <a:buChar char="•"/>
            </a:pPr>
            <a:r>
              <a:rPr lang="en-US" dirty="0" smtClean="0"/>
              <a:t>They use </a:t>
            </a:r>
            <a:r>
              <a:rPr lang="en-US" u="sng" dirty="0" smtClean="0"/>
              <a:t>yeast</a:t>
            </a:r>
            <a:r>
              <a:rPr lang="en-US" dirty="0" smtClean="0"/>
              <a:t> for leavening</a:t>
            </a:r>
          </a:p>
          <a:p>
            <a:pPr marL="117475" indent="-117475">
              <a:buFont typeface="Arial" panose="020B0604020202020204" pitchFamily="34" charset="0"/>
              <a:buChar char="•"/>
            </a:pPr>
            <a:r>
              <a:rPr lang="en-US" dirty="0" smtClean="0"/>
              <a:t>Requires </a:t>
            </a:r>
            <a:r>
              <a:rPr lang="en-US" u="sng" dirty="0" smtClean="0"/>
              <a:t>kneading</a:t>
            </a:r>
            <a:r>
              <a:rPr lang="en-US" dirty="0" smtClean="0"/>
              <a:t> to develop gluten</a:t>
            </a:r>
          </a:p>
          <a:p>
            <a:pPr marL="117475" indent="-117475">
              <a:buFont typeface="Arial" panose="020B0604020202020204" pitchFamily="34" charset="0"/>
              <a:buChar char="•"/>
            </a:pPr>
            <a:r>
              <a:rPr lang="en-US" dirty="0" smtClean="0"/>
              <a:t>They need to </a:t>
            </a:r>
            <a:r>
              <a:rPr lang="en-US" u="sng" dirty="0" smtClean="0"/>
              <a:t>rise</a:t>
            </a:r>
            <a:r>
              <a:rPr lang="en-US" dirty="0" smtClean="0"/>
              <a:t> or proof</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bwMode="auto">
          <a:xfrm>
            <a:off x="1692275" y="476250"/>
            <a:ext cx="7200900" cy="720725"/>
          </a:xfrm>
          <a:prstGeom prst="rect">
            <a:avLst/>
          </a:prstGeom>
          <a:solidFill>
            <a:srgbClr val="FFFFFF"/>
          </a:solidFill>
          <a:ln>
            <a:solidFill>
              <a:srgbClr val="000000"/>
            </a:solidFill>
            <a:miter lim="800000"/>
            <a:headEnd/>
            <a:tailEnd/>
          </a:ln>
        </p:spPr>
        <p:txBody>
          <a:bodyPr anchor="ctr"/>
          <a:lstStyle/>
          <a:p>
            <a:pPr eaLnBrk="1" hangingPunct="1"/>
            <a:r>
              <a:rPr lang="en-US" altLang="en-US" sz="5000" b="1" dirty="0" smtClean="0">
                <a:solidFill>
                  <a:srgbClr val="CA6902"/>
                </a:solidFill>
                <a:latin typeface="Verdana" panose="020B0604030504040204" pitchFamily="34" charset="0"/>
                <a:ea typeface="Verdana" panose="020B0604030504040204" pitchFamily="34" charset="0"/>
                <a:cs typeface="Verdana" panose="020B0604030504040204" pitchFamily="34" charset="0"/>
              </a:rPr>
              <a:t>Quick Bread</a:t>
            </a:r>
          </a:p>
        </p:txBody>
      </p:sp>
      <p:sp>
        <p:nvSpPr>
          <p:cNvPr id="7171" name="Rectangle 3"/>
          <p:cNvSpPr>
            <a:spLocks noGrp="1" noChangeArrowheads="1"/>
          </p:cNvSpPr>
          <p:nvPr>
            <p:ph type="body" idx="4294967295"/>
          </p:nvPr>
        </p:nvSpPr>
        <p:spPr bwMode="auto">
          <a:xfrm>
            <a:off x="1692275" y="1485900"/>
            <a:ext cx="7200900" cy="4895850"/>
          </a:xfrm>
          <a:prstGeom prst="rect">
            <a:avLst/>
          </a:prstGeom>
          <a:solidFill>
            <a:srgbClr val="FFFFFF"/>
          </a:solidFill>
          <a:ln>
            <a:solidFill>
              <a:srgbClr val="000000"/>
            </a:solidFill>
            <a:miter lim="800000"/>
            <a:headEnd/>
            <a:tailEnd/>
          </a:ln>
        </p:spPr>
        <p:txBody>
          <a:bodyPr/>
          <a:lstStyle/>
          <a:p>
            <a:pPr algn="ctr" eaLnBrk="1" hangingPunct="1">
              <a:lnSpc>
                <a:spcPct val="90000"/>
              </a:lnSpc>
              <a:buFontTx/>
              <a:buNone/>
            </a:pPr>
            <a:r>
              <a:rPr lang="en-US" altLang="en-US" sz="3000" b="1" dirty="0" smtClean="0"/>
              <a:t>The basic ingredients and their purposes in quick bread are:</a:t>
            </a:r>
          </a:p>
          <a:p>
            <a:pPr algn="ctr" eaLnBrk="1" hangingPunct="1">
              <a:lnSpc>
                <a:spcPct val="90000"/>
              </a:lnSpc>
              <a:buFontTx/>
              <a:buNone/>
            </a:pPr>
            <a:endParaRPr lang="en-US" altLang="en-US" sz="3000" b="1" dirty="0"/>
          </a:p>
          <a:p>
            <a:pPr algn="ctr" eaLnBrk="1" hangingPunct="1">
              <a:lnSpc>
                <a:spcPct val="90000"/>
              </a:lnSpc>
              <a:buFontTx/>
              <a:buNone/>
            </a:pPr>
            <a:endParaRPr lang="en-US" altLang="en-US" sz="3000" b="1" dirty="0" smtClean="0"/>
          </a:p>
          <a:p>
            <a:pPr algn="ctr" eaLnBrk="1" hangingPunct="1">
              <a:lnSpc>
                <a:spcPct val="90000"/>
              </a:lnSpc>
              <a:buFontTx/>
              <a:buNone/>
            </a:pPr>
            <a:endParaRPr lang="en-US" altLang="en-US" sz="3000" b="1" dirty="0"/>
          </a:p>
          <a:p>
            <a:pPr algn="ctr" eaLnBrk="1" hangingPunct="1">
              <a:lnSpc>
                <a:spcPct val="90000"/>
              </a:lnSpc>
              <a:buFontTx/>
              <a:buNone/>
            </a:pPr>
            <a:endParaRPr lang="en-US" altLang="en-US" sz="3000" b="1" dirty="0" smtClean="0"/>
          </a:p>
          <a:p>
            <a:pPr algn="ctr" eaLnBrk="1" hangingPunct="1">
              <a:lnSpc>
                <a:spcPct val="90000"/>
              </a:lnSpc>
              <a:buFontTx/>
              <a:buNone/>
            </a:pPr>
            <a:endParaRPr lang="en-US" altLang="en-US" sz="3000" b="1" dirty="0"/>
          </a:p>
        </p:txBody>
      </p:sp>
      <p:graphicFrame>
        <p:nvGraphicFramePr>
          <p:cNvPr id="2" name="Table 1"/>
          <p:cNvGraphicFramePr>
            <a:graphicFrameLocks noGrp="1"/>
          </p:cNvGraphicFramePr>
          <p:nvPr>
            <p:extLst>
              <p:ext uri="{D42A27DB-BD31-4B8C-83A1-F6EECF244321}">
                <p14:modId xmlns:p14="http://schemas.microsoft.com/office/powerpoint/2010/main" val="238823625"/>
              </p:ext>
            </p:extLst>
          </p:nvPr>
        </p:nvGraphicFramePr>
        <p:xfrm>
          <a:off x="1763688" y="2416264"/>
          <a:ext cx="7056784" cy="3749040"/>
        </p:xfrm>
        <a:graphic>
          <a:graphicData uri="http://schemas.openxmlformats.org/drawingml/2006/table">
            <a:tbl>
              <a:tblPr firstRow="1" bandRow="1">
                <a:tableStyleId>{5C22544A-7EE6-4342-B048-85BDC9FD1C3A}</a:tableStyleId>
              </a:tblPr>
              <a:tblGrid>
                <a:gridCol w="2376264"/>
                <a:gridCol w="4680520"/>
              </a:tblGrid>
              <a:tr h="370840">
                <a:tc>
                  <a:txBody>
                    <a:bodyPr/>
                    <a:lstStyle/>
                    <a:p>
                      <a:r>
                        <a:rPr lang="en-US" sz="3000" b="1" dirty="0" smtClean="0">
                          <a:solidFill>
                            <a:sysClr val="windowText" lastClr="000000"/>
                          </a:solidFill>
                        </a:rPr>
                        <a:t>• Flour:</a:t>
                      </a:r>
                      <a:endParaRPr lang="en-US" sz="3000" b="1"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dirty="0" smtClean="0">
                          <a:solidFill>
                            <a:sysClr val="windowText" lastClr="000000"/>
                          </a:solidFill>
                        </a:rPr>
                        <a:t>Body/Structure</a:t>
                      </a:r>
                      <a:endParaRPr lang="en-US" sz="2800" b="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3000" b="1" dirty="0" smtClean="0">
                          <a:solidFill>
                            <a:sysClr val="windowText" lastClr="000000"/>
                          </a:solidFill>
                        </a:rPr>
                        <a:t>• Leavening</a:t>
                      </a:r>
                      <a:r>
                        <a:rPr lang="en-US" sz="3000" b="1" baseline="0" dirty="0" smtClean="0">
                          <a:solidFill>
                            <a:sysClr val="windowText" lastClr="000000"/>
                          </a:solidFill>
                        </a:rPr>
                        <a:t>  </a:t>
                      </a:r>
                    </a:p>
                    <a:p>
                      <a:r>
                        <a:rPr lang="en-US" sz="3000" b="1" baseline="0" dirty="0" smtClean="0">
                          <a:solidFill>
                            <a:sysClr val="windowText" lastClr="000000"/>
                          </a:solidFill>
                        </a:rPr>
                        <a:t>   Agents</a:t>
                      </a:r>
                      <a:r>
                        <a:rPr lang="en-US" sz="3000" b="1" dirty="0" smtClean="0">
                          <a:solidFill>
                            <a:sysClr val="windowText" lastClr="000000"/>
                          </a:solidFill>
                        </a:rPr>
                        <a:t>:</a:t>
                      </a:r>
                      <a:endParaRPr lang="en-US" sz="3000" b="1"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dirty="0" smtClean="0">
                          <a:solidFill>
                            <a:sysClr val="windowText" lastClr="000000"/>
                          </a:solidFill>
                        </a:rPr>
                        <a:t>Makes the quick bread rise </a:t>
                      </a:r>
                      <a:r>
                        <a:rPr lang="en-US" sz="2600" b="0" dirty="0" smtClean="0">
                          <a:solidFill>
                            <a:sysClr val="windowText" lastClr="000000"/>
                          </a:solidFill>
                        </a:rPr>
                        <a:t>(Baking powder/baking soda)</a:t>
                      </a:r>
                      <a:endParaRPr lang="en-US" sz="2600" b="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3000" b="1" dirty="0" smtClean="0">
                          <a:solidFill>
                            <a:sysClr val="windowText" lastClr="000000"/>
                          </a:solidFill>
                        </a:rPr>
                        <a:t>• Salt:</a:t>
                      </a:r>
                      <a:endParaRPr lang="en-US" sz="3000" b="1"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dirty="0" smtClean="0">
                          <a:solidFill>
                            <a:sysClr val="windowText" lastClr="000000"/>
                          </a:solidFill>
                        </a:rPr>
                        <a:t>Flavor</a:t>
                      </a:r>
                      <a:endParaRPr lang="en-US" sz="2800" b="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3000" b="1" dirty="0" smtClean="0">
                          <a:solidFill>
                            <a:sysClr val="windowText" lastClr="000000"/>
                          </a:solidFill>
                        </a:rPr>
                        <a:t>• Sugar:</a:t>
                      </a:r>
                      <a:endParaRPr lang="en-US" sz="3000" b="1"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dirty="0" smtClean="0">
                          <a:solidFill>
                            <a:sysClr val="windowText" lastClr="000000"/>
                          </a:solidFill>
                        </a:rPr>
                        <a:t>Browning/Flavor</a:t>
                      </a:r>
                      <a:endParaRPr lang="en-US" sz="2800" b="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3000" b="1" dirty="0" smtClean="0">
                          <a:solidFill>
                            <a:sysClr val="windowText" lastClr="000000"/>
                          </a:solidFill>
                        </a:rPr>
                        <a:t>• Fat:</a:t>
                      </a:r>
                      <a:endParaRPr lang="en-US" sz="3000" b="1"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dirty="0" smtClean="0">
                          <a:solidFill>
                            <a:sysClr val="windowText" lastClr="000000"/>
                          </a:solidFill>
                        </a:rPr>
                        <a:t>Tenderness/Richness</a:t>
                      </a:r>
                      <a:endParaRPr lang="en-US" sz="2800" b="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3000" b="1" dirty="0" smtClean="0">
                          <a:solidFill>
                            <a:sysClr val="windowText" lastClr="000000"/>
                          </a:solidFill>
                        </a:rPr>
                        <a:t>• Liquid:</a:t>
                      </a:r>
                      <a:endParaRPr lang="en-US" sz="3000" b="1"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dirty="0" smtClean="0">
                          <a:solidFill>
                            <a:sysClr val="windowText" lastClr="000000"/>
                          </a:solidFill>
                        </a:rPr>
                        <a:t>Moisture</a:t>
                      </a:r>
                      <a:r>
                        <a:rPr lang="en-US" sz="2800" b="0" baseline="0" dirty="0" smtClean="0">
                          <a:solidFill>
                            <a:sysClr val="windowText" lastClr="000000"/>
                          </a:solidFill>
                        </a:rPr>
                        <a:t> </a:t>
                      </a:r>
                      <a:endParaRPr lang="en-US" sz="2800" b="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819974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bwMode="auto">
          <a:xfrm>
            <a:off x="1692275" y="476250"/>
            <a:ext cx="7200900" cy="720725"/>
          </a:xfrm>
          <a:prstGeom prst="rect">
            <a:avLst/>
          </a:prstGeom>
          <a:solidFill>
            <a:srgbClr val="FFFFFF"/>
          </a:solidFill>
          <a:ln>
            <a:solidFill>
              <a:srgbClr val="000000"/>
            </a:solidFill>
            <a:miter lim="800000"/>
            <a:headEnd/>
            <a:tailEnd/>
          </a:ln>
        </p:spPr>
        <p:txBody>
          <a:bodyPr anchor="ctr"/>
          <a:lstStyle/>
          <a:p>
            <a:pPr eaLnBrk="1" hangingPunct="1"/>
            <a:r>
              <a:rPr lang="en-US" altLang="en-US" sz="5000" b="1" dirty="0" smtClean="0">
                <a:solidFill>
                  <a:srgbClr val="CA6902"/>
                </a:solidFill>
                <a:latin typeface="Verdana" panose="020B0604030504040204" pitchFamily="34" charset="0"/>
                <a:ea typeface="Verdana" panose="020B0604030504040204" pitchFamily="34" charset="0"/>
                <a:cs typeface="Verdana" panose="020B0604030504040204" pitchFamily="34" charset="0"/>
              </a:rPr>
              <a:t>Yeast Bread</a:t>
            </a:r>
          </a:p>
        </p:txBody>
      </p:sp>
      <p:sp>
        <p:nvSpPr>
          <p:cNvPr id="7171" name="Rectangle 3"/>
          <p:cNvSpPr>
            <a:spLocks noGrp="1" noChangeArrowheads="1"/>
          </p:cNvSpPr>
          <p:nvPr>
            <p:ph type="body" idx="4294967295"/>
          </p:nvPr>
        </p:nvSpPr>
        <p:spPr bwMode="auto">
          <a:xfrm>
            <a:off x="1692275" y="1485900"/>
            <a:ext cx="7200900" cy="4895850"/>
          </a:xfrm>
          <a:prstGeom prst="rect">
            <a:avLst/>
          </a:prstGeom>
          <a:solidFill>
            <a:srgbClr val="FFFFFF"/>
          </a:solidFill>
          <a:ln>
            <a:solidFill>
              <a:srgbClr val="000000"/>
            </a:solidFill>
            <a:miter lim="800000"/>
            <a:headEnd/>
            <a:tailEnd/>
          </a:ln>
        </p:spPr>
        <p:txBody>
          <a:bodyPr/>
          <a:lstStyle/>
          <a:p>
            <a:pPr algn="ctr" eaLnBrk="1" hangingPunct="1">
              <a:lnSpc>
                <a:spcPct val="90000"/>
              </a:lnSpc>
              <a:buFontTx/>
              <a:buNone/>
            </a:pPr>
            <a:r>
              <a:rPr lang="en-US" altLang="en-US" sz="3000" b="1" dirty="0" smtClean="0"/>
              <a:t>The basic ingredients and their purposes in yeast bread are:</a:t>
            </a:r>
          </a:p>
          <a:p>
            <a:pPr algn="ctr" eaLnBrk="1" hangingPunct="1">
              <a:lnSpc>
                <a:spcPct val="90000"/>
              </a:lnSpc>
              <a:buFontTx/>
              <a:buNone/>
            </a:pPr>
            <a:endParaRPr lang="en-US" altLang="en-US" sz="3000" b="1" dirty="0"/>
          </a:p>
          <a:p>
            <a:pPr algn="ctr" eaLnBrk="1" hangingPunct="1">
              <a:lnSpc>
                <a:spcPct val="90000"/>
              </a:lnSpc>
              <a:buFontTx/>
              <a:buNone/>
            </a:pPr>
            <a:endParaRPr lang="en-US" altLang="en-US" sz="3000" b="1" dirty="0" smtClean="0"/>
          </a:p>
          <a:p>
            <a:pPr algn="ctr" eaLnBrk="1" hangingPunct="1">
              <a:lnSpc>
                <a:spcPct val="90000"/>
              </a:lnSpc>
              <a:buFontTx/>
              <a:buNone/>
            </a:pPr>
            <a:endParaRPr lang="en-US" altLang="en-US" sz="3000" b="1" dirty="0"/>
          </a:p>
          <a:p>
            <a:pPr algn="ctr" eaLnBrk="1" hangingPunct="1">
              <a:lnSpc>
                <a:spcPct val="90000"/>
              </a:lnSpc>
              <a:buFontTx/>
              <a:buNone/>
            </a:pPr>
            <a:endParaRPr lang="en-US" altLang="en-US" sz="3000" b="1" dirty="0" smtClean="0"/>
          </a:p>
          <a:p>
            <a:pPr algn="ctr" eaLnBrk="1" hangingPunct="1">
              <a:lnSpc>
                <a:spcPct val="90000"/>
              </a:lnSpc>
              <a:buFontTx/>
              <a:buNone/>
            </a:pPr>
            <a:endParaRPr lang="en-US" altLang="en-US" sz="3000" b="1" dirty="0"/>
          </a:p>
        </p:txBody>
      </p:sp>
      <p:graphicFrame>
        <p:nvGraphicFramePr>
          <p:cNvPr id="2" name="Table 1"/>
          <p:cNvGraphicFramePr>
            <a:graphicFrameLocks noGrp="1"/>
          </p:cNvGraphicFramePr>
          <p:nvPr>
            <p:extLst>
              <p:ext uri="{D42A27DB-BD31-4B8C-83A1-F6EECF244321}">
                <p14:modId xmlns:p14="http://schemas.microsoft.com/office/powerpoint/2010/main" val="3501929872"/>
              </p:ext>
            </p:extLst>
          </p:nvPr>
        </p:nvGraphicFramePr>
        <p:xfrm>
          <a:off x="1956852" y="2420888"/>
          <a:ext cx="6791612" cy="3840480"/>
        </p:xfrm>
        <a:graphic>
          <a:graphicData uri="http://schemas.openxmlformats.org/drawingml/2006/table">
            <a:tbl>
              <a:tblPr firstRow="1" bandRow="1">
                <a:tableStyleId>{5C22544A-7EE6-4342-B048-85BDC9FD1C3A}</a:tableStyleId>
              </a:tblPr>
              <a:tblGrid>
                <a:gridCol w="1751052"/>
                <a:gridCol w="5040560"/>
              </a:tblGrid>
              <a:tr h="370840">
                <a:tc>
                  <a:txBody>
                    <a:bodyPr/>
                    <a:lstStyle/>
                    <a:p>
                      <a:r>
                        <a:rPr lang="en-US" sz="3000" b="1" dirty="0" smtClean="0">
                          <a:solidFill>
                            <a:sysClr val="windowText" lastClr="000000"/>
                          </a:solidFill>
                        </a:rPr>
                        <a:t>• Flour:</a:t>
                      </a:r>
                      <a:endParaRPr lang="en-US" sz="3000" b="1"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dirty="0" smtClean="0">
                          <a:solidFill>
                            <a:sysClr val="windowText" lastClr="000000"/>
                          </a:solidFill>
                        </a:rPr>
                        <a:t>Body/Structure</a:t>
                      </a:r>
                      <a:endParaRPr lang="en-US" sz="2800" b="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3000" b="1" dirty="0" smtClean="0">
                          <a:solidFill>
                            <a:sysClr val="windowText" lastClr="000000"/>
                          </a:solidFill>
                        </a:rPr>
                        <a:t>• Yeast:</a:t>
                      </a:r>
                      <a:endParaRPr lang="en-US" sz="3000" b="1"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dirty="0" smtClean="0">
                          <a:solidFill>
                            <a:sysClr val="windowText" lastClr="000000"/>
                          </a:solidFill>
                        </a:rPr>
                        <a:t>Provides Leavening</a:t>
                      </a:r>
                      <a:endParaRPr lang="en-US" sz="2800" b="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3000" b="1" dirty="0" smtClean="0">
                          <a:solidFill>
                            <a:sysClr val="windowText" lastClr="000000"/>
                          </a:solidFill>
                        </a:rPr>
                        <a:t>• Salt:</a:t>
                      </a:r>
                      <a:endParaRPr lang="en-US" sz="3000" b="1"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dirty="0" smtClean="0">
                          <a:solidFill>
                            <a:sysClr val="windowText" lastClr="000000"/>
                          </a:solidFill>
                        </a:rPr>
                        <a:t>Controls</a:t>
                      </a:r>
                      <a:r>
                        <a:rPr lang="en-US" sz="2800" b="0" baseline="0" dirty="0" smtClean="0">
                          <a:solidFill>
                            <a:sysClr val="windowText" lastClr="000000"/>
                          </a:solidFill>
                        </a:rPr>
                        <a:t> Yeast</a:t>
                      </a:r>
                      <a:endParaRPr lang="en-US" sz="2800" b="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3000" b="1" dirty="0" smtClean="0">
                          <a:solidFill>
                            <a:sysClr val="windowText" lastClr="000000"/>
                          </a:solidFill>
                        </a:rPr>
                        <a:t>• Sugar:</a:t>
                      </a:r>
                      <a:endParaRPr lang="en-US" sz="3000" b="1"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dirty="0" smtClean="0">
                          <a:solidFill>
                            <a:sysClr val="windowText" lastClr="000000"/>
                          </a:solidFill>
                        </a:rPr>
                        <a:t>Feeds Yeast</a:t>
                      </a:r>
                      <a:endParaRPr lang="en-US" sz="2800" b="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3000" b="1" dirty="0" smtClean="0">
                          <a:solidFill>
                            <a:sysClr val="windowText" lastClr="000000"/>
                          </a:solidFill>
                        </a:rPr>
                        <a:t>• Fat:</a:t>
                      </a:r>
                      <a:endParaRPr lang="en-US" sz="3000" b="1"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dirty="0" smtClean="0">
                          <a:solidFill>
                            <a:sysClr val="windowText" lastClr="000000"/>
                          </a:solidFill>
                        </a:rPr>
                        <a:t>Tenderness</a:t>
                      </a:r>
                      <a:endParaRPr lang="en-US" sz="2800" b="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3000" b="1" dirty="0" smtClean="0">
                          <a:solidFill>
                            <a:sysClr val="windowText" lastClr="000000"/>
                          </a:solidFill>
                        </a:rPr>
                        <a:t>• Liquid:</a:t>
                      </a:r>
                      <a:endParaRPr lang="en-US" sz="3000" b="1"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dirty="0" smtClean="0">
                          <a:solidFill>
                            <a:sysClr val="windowText" lastClr="000000"/>
                          </a:solidFill>
                        </a:rPr>
                        <a:t>Dissolves and activates yeast</a:t>
                      </a:r>
                      <a:endParaRPr lang="en-US" sz="2800" b="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3000" b="1" dirty="0" smtClean="0">
                          <a:solidFill>
                            <a:sysClr val="windowText" lastClr="000000"/>
                          </a:solidFill>
                        </a:rPr>
                        <a:t>• Egg:</a:t>
                      </a:r>
                      <a:endParaRPr lang="en-US" sz="3000" b="1"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dirty="0" smtClean="0">
                          <a:solidFill>
                            <a:sysClr val="windowText" lastClr="000000"/>
                          </a:solidFill>
                        </a:rPr>
                        <a:t>Color,</a:t>
                      </a:r>
                      <a:r>
                        <a:rPr lang="en-US" sz="2800" b="0" baseline="0" dirty="0" smtClean="0">
                          <a:solidFill>
                            <a:sysClr val="windowText" lastClr="000000"/>
                          </a:solidFill>
                        </a:rPr>
                        <a:t> texture and nutrients </a:t>
                      </a:r>
                      <a:endParaRPr lang="en-US" sz="2800" b="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bwMode="auto">
          <a:xfrm>
            <a:off x="1692275" y="476250"/>
            <a:ext cx="7200900" cy="720725"/>
          </a:xfrm>
          <a:prstGeom prst="rect">
            <a:avLst/>
          </a:prstGeom>
          <a:solidFill>
            <a:srgbClr val="FFFFFF"/>
          </a:solidFill>
          <a:ln>
            <a:solidFill>
              <a:srgbClr val="000000"/>
            </a:solidFill>
            <a:miter lim="800000"/>
            <a:headEnd/>
            <a:tailEnd/>
          </a:ln>
        </p:spPr>
        <p:txBody>
          <a:bodyPr anchor="ctr"/>
          <a:lstStyle/>
          <a:p>
            <a:pPr eaLnBrk="1" hangingPunct="1"/>
            <a:r>
              <a:rPr lang="en-US" altLang="en-US" sz="5000" b="1" dirty="0" smtClean="0">
                <a:solidFill>
                  <a:srgbClr val="CA6902"/>
                </a:solidFill>
                <a:latin typeface="Verdana" panose="020B0604030504040204" pitchFamily="34" charset="0"/>
                <a:ea typeface="Verdana" panose="020B0604030504040204" pitchFamily="34" charset="0"/>
                <a:cs typeface="Verdana" panose="020B0604030504040204" pitchFamily="34" charset="0"/>
              </a:rPr>
              <a:t>Leavening Agents</a:t>
            </a:r>
          </a:p>
        </p:txBody>
      </p:sp>
      <p:sp>
        <p:nvSpPr>
          <p:cNvPr id="7171" name="Rectangle 3"/>
          <p:cNvSpPr>
            <a:spLocks noGrp="1" noChangeArrowheads="1"/>
          </p:cNvSpPr>
          <p:nvPr>
            <p:ph type="body" idx="4294967295"/>
          </p:nvPr>
        </p:nvSpPr>
        <p:spPr bwMode="auto">
          <a:xfrm>
            <a:off x="1692275" y="1341884"/>
            <a:ext cx="3455789" cy="5399484"/>
          </a:xfrm>
          <a:prstGeom prst="rect">
            <a:avLst/>
          </a:prstGeom>
          <a:solidFill>
            <a:srgbClr val="FFFFFF"/>
          </a:solidFill>
          <a:ln>
            <a:solidFill>
              <a:srgbClr val="000000"/>
            </a:solidFill>
            <a:miter lim="800000"/>
            <a:headEnd/>
            <a:tailEnd/>
          </a:ln>
        </p:spPr>
        <p:txBody>
          <a:bodyPr/>
          <a:lstStyle/>
          <a:p>
            <a:pPr eaLnBrk="1" hangingPunct="1">
              <a:lnSpc>
                <a:spcPct val="90000"/>
              </a:lnSpc>
            </a:pPr>
            <a:r>
              <a:rPr lang="en-US" altLang="en-US" sz="2700" b="1" dirty="0" smtClean="0"/>
              <a:t>Leavening agents are substances used in batters and doughs that cause them to </a:t>
            </a:r>
            <a:r>
              <a:rPr lang="en-US" altLang="en-US" sz="2700" b="1" u="sng" dirty="0" smtClean="0"/>
              <a:t>rise</a:t>
            </a:r>
            <a:r>
              <a:rPr lang="en-US" altLang="en-US" sz="2700" b="1" dirty="0" smtClean="0"/>
              <a:t> or </a:t>
            </a:r>
            <a:r>
              <a:rPr lang="en-US" altLang="en-US" sz="2700" b="1" u="sng" dirty="0" smtClean="0"/>
              <a:t>expand</a:t>
            </a:r>
            <a:r>
              <a:rPr lang="en-US" altLang="en-US" sz="2700" b="1" dirty="0" smtClean="0"/>
              <a:t>, usually because </a:t>
            </a:r>
            <a:r>
              <a:rPr lang="en-US" altLang="en-US" sz="2700" b="1" u="sng" dirty="0" smtClean="0"/>
              <a:t>CO</a:t>
            </a:r>
            <a:r>
              <a:rPr lang="en-US" altLang="en-US" sz="2000" b="1" u="sng" dirty="0" smtClean="0"/>
              <a:t>2</a:t>
            </a:r>
            <a:r>
              <a:rPr lang="en-US" altLang="en-US" sz="2700" b="1" u="sng" dirty="0" smtClean="0"/>
              <a:t> </a:t>
            </a:r>
            <a:r>
              <a:rPr lang="en-US" altLang="en-US" sz="2700" b="1" dirty="0" smtClean="0"/>
              <a:t>is produced.  </a:t>
            </a:r>
          </a:p>
          <a:p>
            <a:pPr eaLnBrk="1" hangingPunct="1">
              <a:lnSpc>
                <a:spcPct val="90000"/>
              </a:lnSpc>
            </a:pPr>
            <a:r>
              <a:rPr lang="en-US" altLang="en-US" sz="2700" b="1" u="sng" dirty="0" smtClean="0"/>
              <a:t>Common</a:t>
            </a:r>
            <a:r>
              <a:rPr lang="en-US" altLang="en-US" sz="2700" b="1" dirty="0" smtClean="0"/>
              <a:t> leavening agents include yeast, baking powder, baking soda, air and eggs.</a:t>
            </a:r>
            <a:endParaRPr lang="en-US" altLang="en-US" sz="2700" b="1" dirty="0"/>
          </a:p>
        </p:txBody>
      </p:sp>
      <p:pic>
        <p:nvPicPr>
          <p:cNvPr id="37890" name="Picture 2" descr="https://innerchefone.files.wordpress.com/2012/08/dscn617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27" t="3357" r="11195"/>
          <a:stretch/>
        </p:blipFill>
        <p:spPr bwMode="auto">
          <a:xfrm>
            <a:off x="5257016" y="2198061"/>
            <a:ext cx="3779480" cy="317515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884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bwMode="auto">
          <a:xfrm>
            <a:off x="1692275" y="476250"/>
            <a:ext cx="7200900" cy="720725"/>
          </a:xfrm>
          <a:prstGeom prst="rect">
            <a:avLst/>
          </a:prstGeom>
          <a:solidFill>
            <a:srgbClr val="FFFFFF"/>
          </a:solidFill>
          <a:ln>
            <a:solidFill>
              <a:srgbClr val="000000"/>
            </a:solidFill>
            <a:miter lim="800000"/>
            <a:headEnd/>
            <a:tailEnd/>
          </a:ln>
        </p:spPr>
        <p:txBody>
          <a:bodyPr anchor="ctr"/>
          <a:lstStyle/>
          <a:p>
            <a:pPr eaLnBrk="1" hangingPunct="1"/>
            <a:r>
              <a:rPr lang="en-US" altLang="en-US" sz="5000" b="1" dirty="0" smtClean="0">
                <a:solidFill>
                  <a:srgbClr val="CA6902"/>
                </a:solidFill>
                <a:latin typeface="Verdana" panose="020B0604030504040204" pitchFamily="34" charset="0"/>
                <a:ea typeface="Verdana" panose="020B0604030504040204" pitchFamily="34" charset="0"/>
                <a:cs typeface="Verdana" panose="020B0604030504040204" pitchFamily="34" charset="0"/>
              </a:rPr>
              <a:t>Yeast</a:t>
            </a:r>
          </a:p>
        </p:txBody>
      </p:sp>
      <p:sp>
        <p:nvSpPr>
          <p:cNvPr id="7171" name="Rectangle 3"/>
          <p:cNvSpPr>
            <a:spLocks noGrp="1" noChangeArrowheads="1"/>
          </p:cNvSpPr>
          <p:nvPr>
            <p:ph type="body" idx="4294967295"/>
          </p:nvPr>
        </p:nvSpPr>
        <p:spPr bwMode="auto">
          <a:xfrm>
            <a:off x="1692275" y="1268760"/>
            <a:ext cx="3743821" cy="5486400"/>
          </a:xfrm>
          <a:prstGeom prst="rect">
            <a:avLst/>
          </a:prstGeom>
          <a:solidFill>
            <a:srgbClr val="FFFFFF"/>
          </a:solidFill>
          <a:ln>
            <a:solidFill>
              <a:srgbClr val="000000"/>
            </a:solidFill>
            <a:miter lim="800000"/>
            <a:headEnd/>
            <a:tailEnd/>
          </a:ln>
        </p:spPr>
        <p:txBody>
          <a:bodyPr/>
          <a:lstStyle/>
          <a:p>
            <a:pPr eaLnBrk="1" hangingPunct="1">
              <a:lnSpc>
                <a:spcPct val="90000"/>
              </a:lnSpc>
            </a:pPr>
            <a:r>
              <a:rPr lang="en-US" altLang="en-US" sz="2300" b="1" dirty="0" smtClean="0"/>
              <a:t>The liquid used to activate the yeast should be between 115°F-125°F.</a:t>
            </a:r>
          </a:p>
          <a:p>
            <a:pPr lvl="1" eaLnBrk="1" hangingPunct="1">
              <a:lnSpc>
                <a:spcPct val="90000"/>
              </a:lnSpc>
            </a:pPr>
            <a:r>
              <a:rPr lang="en-US" altLang="en-US" sz="2000" b="1" dirty="0" smtClean="0"/>
              <a:t>If the water is too hot, it will kill the yeast. </a:t>
            </a:r>
          </a:p>
          <a:p>
            <a:pPr lvl="1" eaLnBrk="1" hangingPunct="1">
              <a:lnSpc>
                <a:spcPct val="90000"/>
              </a:lnSpc>
            </a:pPr>
            <a:r>
              <a:rPr lang="en-US" altLang="en-US" sz="2000" b="1" dirty="0" smtClean="0"/>
              <a:t>If the water is too cold, the yeast will not activate.  </a:t>
            </a:r>
          </a:p>
          <a:p>
            <a:pPr eaLnBrk="1" hangingPunct="1">
              <a:lnSpc>
                <a:spcPct val="90000"/>
              </a:lnSpc>
            </a:pPr>
            <a:r>
              <a:rPr lang="en-US" altLang="en-US" sz="2300" b="1" dirty="0" smtClean="0"/>
              <a:t>Sugar helps feed the yeast and salt controls the growth of the yeast.   </a:t>
            </a:r>
          </a:p>
          <a:p>
            <a:pPr eaLnBrk="1" hangingPunct="1">
              <a:lnSpc>
                <a:spcPct val="90000"/>
              </a:lnSpc>
            </a:pPr>
            <a:r>
              <a:rPr lang="en-US" altLang="en-US" sz="2300" b="1" dirty="0" smtClean="0"/>
              <a:t>Yeast breads require time to proof or rise.  This is called </a:t>
            </a:r>
            <a:r>
              <a:rPr lang="en-US" altLang="en-US" sz="2300" b="1" u="sng" dirty="0" smtClean="0"/>
              <a:t>“proofing.”    </a:t>
            </a:r>
            <a:endParaRPr lang="en-US" altLang="en-US" sz="2300" b="1" u="sng" dirty="0"/>
          </a:p>
        </p:txBody>
      </p:sp>
      <p:pic>
        <p:nvPicPr>
          <p:cNvPr id="39938" name="Picture 2" descr="http://www.kingarthurflour.com/item-img/1460_07_20_2012__10_07_25_456"/>
          <p:cNvPicPr>
            <a:picLocks noChangeAspect="1" noChangeArrowheads="1"/>
          </p:cNvPicPr>
          <p:nvPr/>
        </p:nvPicPr>
        <p:blipFill rotWithShape="1">
          <a:blip r:embed="rId3">
            <a:extLst>
              <a:ext uri="{28A0092B-C50C-407E-A947-70E740481C1C}">
                <a14:useLocalDpi xmlns:a14="http://schemas.microsoft.com/office/drawing/2010/main" val="0"/>
              </a:ext>
            </a:extLst>
          </a:blip>
          <a:srcRect l="3866" t="17408" r="4949" b="3014"/>
          <a:stretch/>
        </p:blipFill>
        <p:spPr bwMode="auto">
          <a:xfrm>
            <a:off x="5796136" y="1650569"/>
            <a:ext cx="2975471" cy="259677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39940" name="Picture 4" descr="http://www.homemadeeats.com/wp-content/uploads/2013/07/white-bread-proofing-in-p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8067" y="4463145"/>
            <a:ext cx="3491607" cy="170215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389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bwMode="auto">
          <a:xfrm>
            <a:off x="1692275" y="476250"/>
            <a:ext cx="7200900" cy="720725"/>
          </a:xfrm>
          <a:prstGeom prst="rect">
            <a:avLst/>
          </a:prstGeom>
          <a:solidFill>
            <a:srgbClr val="FFFFFF"/>
          </a:solidFill>
          <a:ln>
            <a:solidFill>
              <a:srgbClr val="000000"/>
            </a:solidFill>
            <a:miter lim="800000"/>
            <a:headEnd/>
            <a:tailEnd/>
          </a:ln>
        </p:spPr>
        <p:txBody>
          <a:bodyPr anchor="ctr"/>
          <a:lstStyle/>
          <a:p>
            <a:pPr eaLnBrk="1" hangingPunct="1"/>
            <a:r>
              <a:rPr lang="en-US" altLang="en-US" sz="4600" b="1" dirty="0" smtClean="0">
                <a:solidFill>
                  <a:srgbClr val="CA6902"/>
                </a:solidFill>
                <a:latin typeface="Verdana" panose="020B0604030504040204" pitchFamily="34" charset="0"/>
                <a:ea typeface="Verdana" panose="020B0604030504040204" pitchFamily="34" charset="0"/>
                <a:cs typeface="Verdana" panose="020B0604030504040204" pitchFamily="34" charset="0"/>
              </a:rPr>
              <a:t>Baking Soda/Powder</a:t>
            </a:r>
          </a:p>
        </p:txBody>
      </p:sp>
      <p:sp>
        <p:nvSpPr>
          <p:cNvPr id="7171" name="Rectangle 3"/>
          <p:cNvSpPr>
            <a:spLocks noGrp="1" noChangeArrowheads="1"/>
          </p:cNvSpPr>
          <p:nvPr>
            <p:ph type="body" idx="4294967295"/>
          </p:nvPr>
        </p:nvSpPr>
        <p:spPr bwMode="auto">
          <a:xfrm>
            <a:off x="1692275" y="1268760"/>
            <a:ext cx="3671814" cy="5486400"/>
          </a:xfrm>
          <a:prstGeom prst="rect">
            <a:avLst/>
          </a:prstGeom>
          <a:solidFill>
            <a:srgbClr val="FFFFFF"/>
          </a:solidFill>
          <a:ln>
            <a:solidFill>
              <a:srgbClr val="000000"/>
            </a:solidFill>
            <a:miter lim="800000"/>
            <a:headEnd/>
            <a:tailEnd/>
          </a:ln>
        </p:spPr>
        <p:txBody>
          <a:bodyPr/>
          <a:lstStyle/>
          <a:p>
            <a:pPr eaLnBrk="1" hangingPunct="1">
              <a:lnSpc>
                <a:spcPct val="90000"/>
              </a:lnSpc>
            </a:pPr>
            <a:r>
              <a:rPr lang="en-US" altLang="en-US" sz="2100" b="1" dirty="0" smtClean="0"/>
              <a:t>These leavening agents require an </a:t>
            </a:r>
            <a:r>
              <a:rPr lang="en-US" altLang="en-US" sz="2100" b="1" u="sng" dirty="0" smtClean="0"/>
              <a:t>acid</a:t>
            </a:r>
            <a:r>
              <a:rPr lang="en-US" altLang="en-US" sz="2100" b="1" dirty="0" smtClean="0"/>
              <a:t> in order to react or produce CO2.</a:t>
            </a:r>
          </a:p>
          <a:p>
            <a:pPr eaLnBrk="1" hangingPunct="1">
              <a:lnSpc>
                <a:spcPct val="90000"/>
              </a:lnSpc>
            </a:pPr>
            <a:r>
              <a:rPr lang="en-US" altLang="en-US" sz="2100" b="1" dirty="0" smtClean="0"/>
              <a:t>Baking soda must have an acid from an outside source like vinegar, honey or lemon juice. </a:t>
            </a:r>
          </a:p>
          <a:p>
            <a:pPr eaLnBrk="1" hangingPunct="1">
              <a:lnSpc>
                <a:spcPct val="90000"/>
              </a:lnSpc>
            </a:pPr>
            <a:r>
              <a:rPr lang="en-US" altLang="en-US" sz="2100" b="1" dirty="0" smtClean="0"/>
              <a:t>Baking powder already has a powdered acidic agent mixed in with it.  All it needs is moisture to react. </a:t>
            </a:r>
          </a:p>
          <a:p>
            <a:pPr eaLnBrk="1" hangingPunct="1">
              <a:lnSpc>
                <a:spcPct val="90000"/>
              </a:lnSpc>
            </a:pPr>
            <a:r>
              <a:rPr lang="en-US" altLang="en-US" sz="2100" b="1" dirty="0" smtClean="0"/>
              <a:t>These leavening agents produce a fast or “quick” reaction so the food product that uses them must be baked quickly.   </a:t>
            </a:r>
            <a:endParaRPr lang="en-US" altLang="en-US" sz="2100" b="1" dirty="0"/>
          </a:p>
        </p:txBody>
      </p:sp>
      <p:pic>
        <p:nvPicPr>
          <p:cNvPr id="40962" name="Picture 2" descr="http://grime-scrubbers.com/wp-content/uploads/2013/08/baking-soda.jpg"/>
          <p:cNvPicPr>
            <a:picLocks noChangeAspect="1" noChangeArrowheads="1"/>
          </p:cNvPicPr>
          <p:nvPr/>
        </p:nvPicPr>
        <p:blipFill rotWithShape="1">
          <a:blip r:embed="rId3">
            <a:extLst>
              <a:ext uri="{28A0092B-C50C-407E-A947-70E740481C1C}">
                <a14:useLocalDpi xmlns:a14="http://schemas.microsoft.com/office/drawing/2010/main" val="0"/>
              </a:ext>
            </a:extLst>
          </a:blip>
          <a:srcRect t="10428" b="6153"/>
          <a:stretch/>
        </p:blipFill>
        <p:spPr bwMode="auto">
          <a:xfrm>
            <a:off x="5773276" y="1301914"/>
            <a:ext cx="2664991" cy="222312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40964" name="Picture 4" descr="http://forgetmenotcelebration.com/wp-content/uploads/2013/10/BakingSoda-Vinager_Colage-4489-449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3666221"/>
            <a:ext cx="2491258" cy="307514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32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bwMode="auto">
          <a:xfrm>
            <a:off x="1692275" y="116632"/>
            <a:ext cx="7200900" cy="2376562"/>
          </a:xfrm>
          <a:prstGeom prst="rect">
            <a:avLst/>
          </a:prstGeom>
          <a:solidFill>
            <a:srgbClr val="FFFFFF"/>
          </a:solidFill>
          <a:ln>
            <a:solidFill>
              <a:srgbClr val="000000"/>
            </a:solidFill>
            <a:miter lim="800000"/>
            <a:headEnd/>
            <a:tailEnd/>
          </a:ln>
        </p:spPr>
        <p:txBody>
          <a:bodyPr anchor="ctr"/>
          <a:lstStyle/>
          <a:p>
            <a:pPr eaLnBrk="1" hangingPunct="1"/>
            <a:r>
              <a:rPr lang="en-US" altLang="en-US" sz="4800" b="1" dirty="0" smtClean="0">
                <a:solidFill>
                  <a:srgbClr val="CA6902"/>
                </a:solidFill>
                <a:latin typeface="Verdana" panose="020B0604030504040204" pitchFamily="34" charset="0"/>
                <a:ea typeface="Verdana" panose="020B0604030504040204" pitchFamily="34" charset="0"/>
                <a:cs typeface="Verdana" panose="020B0604030504040204" pitchFamily="34" charset="0"/>
              </a:rPr>
              <a:t>Common Acids Used In Food to Produce Leavening</a:t>
            </a:r>
          </a:p>
        </p:txBody>
      </p:sp>
      <p:sp>
        <p:nvSpPr>
          <p:cNvPr id="6" name="Content Placeholder 2"/>
          <p:cNvSpPr txBox="1">
            <a:spLocks/>
          </p:cNvSpPr>
          <p:nvPr/>
        </p:nvSpPr>
        <p:spPr bwMode="auto">
          <a:xfrm>
            <a:off x="1692275" y="2637210"/>
            <a:ext cx="7200900" cy="4104158"/>
          </a:xfrm>
          <a:prstGeom prst="rect">
            <a:avLst/>
          </a:prstGeom>
          <a:solidFill>
            <a:srgbClr val="FFFFFF"/>
          </a:solidFill>
          <a:ln>
            <a:solidFill>
              <a:srgbClr val="000000"/>
            </a:solidFill>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r>
              <a:rPr lang="en-US" altLang="en-US" sz="3000" b="1" kern="0" dirty="0" smtClean="0"/>
              <a:t>Sour Cream</a:t>
            </a:r>
          </a:p>
          <a:p>
            <a:pPr eaLnBrk="1" hangingPunct="1"/>
            <a:r>
              <a:rPr lang="en-US" altLang="en-US" sz="3000" b="1" kern="0" dirty="0" smtClean="0"/>
              <a:t>Sour Milk (Buttermilk)</a:t>
            </a:r>
          </a:p>
          <a:p>
            <a:pPr eaLnBrk="1" hangingPunct="1"/>
            <a:r>
              <a:rPr lang="en-US" altLang="en-US" sz="3000" b="1" u="sng" kern="0" dirty="0" smtClean="0"/>
              <a:t>Vinegar</a:t>
            </a:r>
          </a:p>
          <a:p>
            <a:pPr eaLnBrk="1" hangingPunct="1"/>
            <a:r>
              <a:rPr lang="en-US" altLang="en-US" sz="3000" b="1" kern="0" dirty="0" smtClean="0"/>
              <a:t>Cream of Tartar</a:t>
            </a:r>
          </a:p>
          <a:p>
            <a:pPr eaLnBrk="1" hangingPunct="1"/>
            <a:r>
              <a:rPr lang="en-US" altLang="en-US" sz="3000" b="1" u="sng" kern="0" dirty="0" smtClean="0"/>
              <a:t>Honey</a:t>
            </a:r>
          </a:p>
          <a:p>
            <a:pPr eaLnBrk="1" hangingPunct="1"/>
            <a:r>
              <a:rPr lang="en-US" altLang="en-US" sz="3000" b="1" kern="0" dirty="0" smtClean="0"/>
              <a:t>Molasses</a:t>
            </a:r>
          </a:p>
          <a:p>
            <a:pPr eaLnBrk="1" hangingPunct="1"/>
            <a:r>
              <a:rPr lang="en-US" altLang="en-US" sz="3000" b="1" u="sng" kern="0" dirty="0" smtClean="0"/>
              <a:t>Lemon Juice</a:t>
            </a:r>
          </a:p>
        </p:txBody>
      </p:sp>
      <p:pic>
        <p:nvPicPr>
          <p:cNvPr id="44034" name="Picture 2" descr="http://ecx.images-amazon.com/images/I/51VZ2E43MYL._SY3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3789040"/>
            <a:ext cx="2736304" cy="273630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29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bwMode="auto">
          <a:xfrm>
            <a:off x="1692275" y="116632"/>
            <a:ext cx="7200900" cy="792088"/>
          </a:xfrm>
          <a:prstGeom prst="rect">
            <a:avLst/>
          </a:prstGeom>
          <a:solidFill>
            <a:srgbClr val="FFFFFF"/>
          </a:solidFill>
          <a:ln>
            <a:solidFill>
              <a:srgbClr val="000000"/>
            </a:solidFill>
            <a:miter lim="800000"/>
            <a:headEnd/>
            <a:tailEnd/>
          </a:ln>
        </p:spPr>
        <p:txBody>
          <a:bodyPr anchor="ctr"/>
          <a:lstStyle/>
          <a:p>
            <a:pPr eaLnBrk="1" hangingPunct="1"/>
            <a:r>
              <a:rPr lang="en-US" altLang="en-US" sz="4600" b="1" dirty="0" smtClean="0">
                <a:solidFill>
                  <a:srgbClr val="CA6902"/>
                </a:solidFill>
                <a:latin typeface="Verdana" panose="020B0604030504040204" pitchFamily="34" charset="0"/>
                <a:ea typeface="Verdana" panose="020B0604030504040204" pitchFamily="34" charset="0"/>
                <a:cs typeface="Verdana" panose="020B0604030504040204" pitchFamily="34" charset="0"/>
              </a:rPr>
              <a:t>Gluten and Kneading</a:t>
            </a:r>
          </a:p>
        </p:txBody>
      </p:sp>
      <p:sp>
        <p:nvSpPr>
          <p:cNvPr id="4" name="Content Placeholder 2"/>
          <p:cNvSpPr txBox="1">
            <a:spLocks/>
          </p:cNvSpPr>
          <p:nvPr/>
        </p:nvSpPr>
        <p:spPr bwMode="auto">
          <a:xfrm>
            <a:off x="1692274" y="980728"/>
            <a:ext cx="7200901" cy="5736706"/>
          </a:xfrm>
          <a:prstGeom prst="rect">
            <a:avLst/>
          </a:prstGeom>
          <a:solidFill>
            <a:srgbClr val="FFFFFF"/>
          </a:solidFill>
          <a:ln>
            <a:solidFill>
              <a:srgbClr val="000000"/>
            </a:solidFill>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FontTx/>
              <a:buNone/>
            </a:pPr>
            <a:r>
              <a:rPr lang="en-US" altLang="en-US" sz="3000" b="1" u="sng" kern="0" dirty="0" smtClean="0"/>
              <a:t>Gluten:</a:t>
            </a:r>
            <a:r>
              <a:rPr lang="en-US" altLang="en-US" sz="3000" b="1" kern="0" dirty="0" smtClean="0"/>
              <a:t>  </a:t>
            </a:r>
            <a:r>
              <a:rPr lang="en-US" altLang="en-US" sz="2900" kern="0" dirty="0" smtClean="0"/>
              <a:t>when water is mixed with flour, the proteins in the flour give strength and elasticity to batters and doughs.  This is usually done by </a:t>
            </a:r>
            <a:r>
              <a:rPr lang="en-US" altLang="en-US" sz="2900" b="1" u="sng" kern="0" dirty="0" smtClean="0"/>
              <a:t>stirring</a:t>
            </a:r>
            <a:r>
              <a:rPr lang="en-US" altLang="en-US" sz="2900" kern="0" dirty="0" smtClean="0"/>
              <a:t> or </a:t>
            </a:r>
            <a:r>
              <a:rPr lang="en-US" altLang="en-US" sz="2900" b="1" u="sng" kern="0" dirty="0" smtClean="0"/>
              <a:t>kneading</a:t>
            </a:r>
            <a:r>
              <a:rPr lang="en-US" altLang="en-US" sz="2900" kern="0" dirty="0" smtClean="0"/>
              <a:t>.    </a:t>
            </a:r>
          </a:p>
          <a:p>
            <a:pPr eaLnBrk="1" hangingPunct="1">
              <a:buFontTx/>
              <a:buNone/>
            </a:pPr>
            <a:endParaRPr lang="en-US" altLang="en-US" sz="1500" kern="0" dirty="0" smtClean="0"/>
          </a:p>
        </p:txBody>
      </p:sp>
      <p:pic>
        <p:nvPicPr>
          <p:cNvPr id="5" name="Picture 2" descr="http://www.tasty-italian-cooking.com/images/knead-doug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140968"/>
            <a:ext cx="3360441" cy="336044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bwMode="auto">
          <a:xfrm>
            <a:off x="1740242" y="3789040"/>
            <a:ext cx="3479132" cy="2376264"/>
          </a:xfrm>
          <a:prstGeom prst="rect">
            <a:avLst/>
          </a:prstGeom>
          <a:solidFill>
            <a:srgbClr val="FFFFFF"/>
          </a:solidFill>
          <a:ln>
            <a:noFill/>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FontTx/>
              <a:buNone/>
            </a:pPr>
            <a:r>
              <a:rPr lang="en-US" altLang="en-US" sz="3000" b="1" u="sng" kern="0" dirty="0" smtClean="0"/>
              <a:t>Kneading:</a:t>
            </a:r>
            <a:r>
              <a:rPr lang="en-US" altLang="en-US" sz="3000" b="1" kern="0" dirty="0" smtClean="0"/>
              <a:t>  </a:t>
            </a:r>
            <a:r>
              <a:rPr lang="en-US" altLang="en-US" sz="2900" kern="0" dirty="0" smtClean="0"/>
              <a:t>to work a dough with the palms of the hands to develop gluten.  </a:t>
            </a:r>
          </a:p>
        </p:txBody>
      </p:sp>
    </p:spTree>
    <p:extLst>
      <p:ext uri="{BB962C8B-B14F-4D97-AF65-F5344CB8AC3E}">
        <p14:creationId xmlns:p14="http://schemas.microsoft.com/office/powerpoint/2010/main" val="224627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additive="base">
                                        <p:cTn id="1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animBg="1"/>
    </p:bld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800</TotalTime>
  <Words>614</Words>
  <Application>Microsoft Office PowerPoint</Application>
  <PresentationFormat>On-screen Show (4:3)</PresentationFormat>
  <Paragraphs>147</Paragraphs>
  <Slides>18</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2Peas Architect</vt:lpstr>
      <vt:lpstr>Arial</vt:lpstr>
      <vt:lpstr>Calibri</vt:lpstr>
      <vt:lpstr>Verdana</vt:lpstr>
      <vt:lpstr>Modèle par défaut</vt:lpstr>
      <vt:lpstr>PowerPoint Presentation</vt:lpstr>
      <vt:lpstr>Two Basic Forms of Baked Goods</vt:lpstr>
      <vt:lpstr>Quick Bread</vt:lpstr>
      <vt:lpstr>Yeast Bread</vt:lpstr>
      <vt:lpstr>Leavening Agents</vt:lpstr>
      <vt:lpstr>Yeast</vt:lpstr>
      <vt:lpstr>Baking Soda/Powder</vt:lpstr>
      <vt:lpstr>Common Acids Used In Food to Produce Leavening</vt:lpstr>
      <vt:lpstr>Gluten and Kneading</vt:lpstr>
      <vt:lpstr>Types of Quick Breads</vt:lpstr>
      <vt:lpstr>Muffin Method</vt:lpstr>
      <vt:lpstr>Muffin Method</vt:lpstr>
      <vt:lpstr>Muffin Method</vt:lpstr>
      <vt:lpstr>PowerPoint Presentation</vt:lpstr>
      <vt:lpstr>Biscuit Method</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Retro Circles</dc:title>
  <dc:creator>www.powerpointstyles.com</dc:creator>
  <dc:description>Image credit to Michal Marcol / FreeDigitalPhotos.net</dc:description>
  <cp:lastModifiedBy>Owner</cp:lastModifiedBy>
  <cp:revision>106</cp:revision>
  <dcterms:created xsi:type="dcterms:W3CDTF">2009-03-23T15:23:24Z</dcterms:created>
  <dcterms:modified xsi:type="dcterms:W3CDTF">2015-07-28T04:21:51Z</dcterms:modified>
</cp:coreProperties>
</file>