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67" r:id="rId12"/>
    <p:sldId id="268" r:id="rId13"/>
    <p:sldId id="269" r:id="rId14"/>
    <p:sldId id="265" r:id="rId15"/>
    <p:sldId id="26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48" d="100"/>
          <a:sy n="48" d="100"/>
        </p:scale>
        <p:origin x="48" y="9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7/27/2015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7/27/2015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b="1" dirty="0" smtClean="0"/>
              <a:t>Rice and Pasta</a:t>
            </a:r>
            <a:endParaRPr lang="en-US" sz="8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000" b="1" i="1" dirty="0" smtClean="0"/>
              <a:t>Types and Cooking Methods</a:t>
            </a:r>
            <a:endParaRPr lang="en-US" sz="3000" b="1" i="1" dirty="0"/>
          </a:p>
        </p:txBody>
      </p:sp>
    </p:spTree>
    <p:extLst>
      <p:ext uri="{BB962C8B-B14F-4D97-AF65-F5344CB8AC3E}">
        <p14:creationId xmlns:p14="http://schemas.microsoft.com/office/powerpoint/2010/main" val="4063909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2ikc3m3oz5zz2pux0y38nfzr.wpengine.netdna-cdn.com/img/tip_pages/pasta_typ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83" y="647234"/>
            <a:ext cx="10717834" cy="556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295402" y="1147049"/>
            <a:ext cx="9601196" cy="456390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5000" b="1" dirty="0" smtClean="0"/>
              <a:t>TYPES OF PASTA</a:t>
            </a:r>
            <a:endParaRPr lang="en-US" sz="15000" b="1" dirty="0"/>
          </a:p>
        </p:txBody>
      </p:sp>
    </p:spTree>
    <p:extLst>
      <p:ext uri="{BB962C8B-B14F-4D97-AF65-F5344CB8AC3E}">
        <p14:creationId xmlns:p14="http://schemas.microsoft.com/office/powerpoint/2010/main" val="4275641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/>
              <a:t>TYPES OF PASTA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5661989" cy="3804111"/>
          </a:xfrm>
        </p:spPr>
        <p:txBody>
          <a:bodyPr>
            <a:normAutofit lnSpcReduction="10000"/>
          </a:bodyPr>
          <a:lstStyle/>
          <a:p>
            <a:r>
              <a:rPr lang="en-US" sz="5000" b="1" u="sng" dirty="0" smtClean="0"/>
              <a:t>Fresh Pasta</a:t>
            </a:r>
          </a:p>
          <a:p>
            <a:pPr lvl="1"/>
            <a:r>
              <a:rPr lang="en-US" sz="3500" b="1" dirty="0" smtClean="0"/>
              <a:t>Made from scratch from a simple dough </a:t>
            </a:r>
          </a:p>
          <a:p>
            <a:pPr lvl="1"/>
            <a:r>
              <a:rPr lang="en-US" sz="3500" b="1" dirty="0" smtClean="0"/>
              <a:t>Kneaded then rolled out and cut by hand or with pasta makers/molds</a:t>
            </a:r>
          </a:p>
        </p:txBody>
      </p:sp>
      <p:pic>
        <p:nvPicPr>
          <p:cNvPr id="11266" name="Picture 2" descr="http://ruhlman.com/images/2008-small/10/31/pas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669" y="2517175"/>
            <a:ext cx="2467665" cy="366869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403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/>
              <a:t>TYPES OF PASTA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5661989" cy="3744477"/>
          </a:xfrm>
        </p:spPr>
        <p:txBody>
          <a:bodyPr>
            <a:normAutofit lnSpcReduction="10000"/>
          </a:bodyPr>
          <a:lstStyle/>
          <a:p>
            <a:r>
              <a:rPr lang="en-US" sz="5000" b="1" u="sng" dirty="0" smtClean="0"/>
              <a:t>Dry Pasta</a:t>
            </a:r>
          </a:p>
          <a:p>
            <a:pPr lvl="1"/>
            <a:r>
              <a:rPr lang="en-US" sz="3500" b="1" dirty="0" smtClean="0"/>
              <a:t>Dough is pushed through molds and then dried for several days</a:t>
            </a:r>
          </a:p>
          <a:p>
            <a:pPr lvl="1"/>
            <a:r>
              <a:rPr lang="en-US" sz="3500" b="1" dirty="0" smtClean="0"/>
              <a:t>Can be stored almost indefinitely </a:t>
            </a:r>
            <a:endParaRPr lang="en-US" sz="3500" b="1" dirty="0"/>
          </a:p>
        </p:txBody>
      </p:sp>
      <p:pic>
        <p:nvPicPr>
          <p:cNvPr id="10242" name="Picture 2" descr="http://ffaasstt.swide.com/wp-content/uploads/italian-food-excellence-best-pasta-varie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487" y="2918422"/>
            <a:ext cx="4581800" cy="268931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904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/>
              <a:t>TYPES OF PASTA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683565"/>
            <a:ext cx="5661989" cy="3569990"/>
          </a:xfrm>
        </p:spPr>
        <p:txBody>
          <a:bodyPr>
            <a:normAutofit fontScale="92500" lnSpcReduction="10000"/>
          </a:bodyPr>
          <a:lstStyle/>
          <a:p>
            <a:r>
              <a:rPr lang="en-US" sz="5000" b="1" u="sng" dirty="0" smtClean="0"/>
              <a:t>Vegetable Pasta</a:t>
            </a:r>
          </a:p>
          <a:p>
            <a:pPr lvl="1"/>
            <a:r>
              <a:rPr lang="en-US" sz="3500" b="1" dirty="0" smtClean="0"/>
              <a:t>Dry pasta enriched with vegetable products </a:t>
            </a:r>
          </a:p>
          <a:p>
            <a:pPr marL="457200" lvl="1" indent="0">
              <a:buNone/>
            </a:pPr>
            <a:r>
              <a:rPr lang="en-US" sz="3500" b="1" dirty="0"/>
              <a:t>	</a:t>
            </a:r>
            <a:r>
              <a:rPr lang="en-US" sz="3500" b="1" dirty="0" smtClean="0"/>
              <a:t>	OR</a:t>
            </a:r>
          </a:p>
          <a:p>
            <a:pPr lvl="1"/>
            <a:r>
              <a:rPr lang="en-US" sz="3500" b="1" dirty="0" smtClean="0"/>
              <a:t>Fresh vegetables used in place of dough  </a:t>
            </a:r>
            <a:endParaRPr lang="en-US" sz="3500" b="1" dirty="0"/>
          </a:p>
        </p:txBody>
      </p:sp>
      <p:pic>
        <p:nvPicPr>
          <p:cNvPr id="9220" name="Picture 4" descr="http://everymomneeds.com/wp-content/uploads/2013/06/Vegetable-Spaghetti-Mak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525" y="3896139"/>
            <a:ext cx="3446689" cy="227481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ronzonigardendelight.newworldpasta.com/images/story_im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482" y="2226364"/>
            <a:ext cx="3064351" cy="284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452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95402" y="465295"/>
            <a:ext cx="9601196" cy="130386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b="1" u="sng" dirty="0" smtClean="0"/>
              <a:t>COOKING PASTA</a:t>
            </a:r>
            <a:endParaRPr lang="en-US" sz="80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735496" y="1848674"/>
            <a:ext cx="1085353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7525" lvl="1" indent="-514350">
              <a:lnSpc>
                <a:spcPct val="90000"/>
              </a:lnSpc>
              <a:buFont typeface="+mj-lt"/>
              <a:buAutoNum type="arabicPeriod"/>
            </a:pPr>
            <a:r>
              <a:rPr lang="en-US" altLang="en-US" sz="3200" dirty="0"/>
              <a:t>Use about </a:t>
            </a:r>
            <a:r>
              <a:rPr lang="en-US" altLang="en-US" sz="3200" b="1" u="sng" dirty="0"/>
              <a:t>1 QUART </a:t>
            </a:r>
            <a:r>
              <a:rPr lang="en-US" altLang="en-US" sz="3200" dirty="0"/>
              <a:t>of water for every 4 ounces of dry pasta.  </a:t>
            </a:r>
          </a:p>
          <a:p>
            <a:pPr marL="517525" lvl="1" indent="-514350">
              <a:lnSpc>
                <a:spcPct val="90000"/>
              </a:lnSpc>
              <a:buFont typeface="+mj-lt"/>
              <a:buAutoNum type="arabicPeriod"/>
            </a:pPr>
            <a:r>
              <a:rPr lang="en-US" altLang="en-US" sz="3200" dirty="0"/>
              <a:t>Bring water to a </a:t>
            </a:r>
            <a:r>
              <a:rPr lang="en-US" altLang="en-US" sz="3200" b="1" u="sng" dirty="0"/>
              <a:t>BOIL</a:t>
            </a:r>
            <a:r>
              <a:rPr lang="en-US" altLang="en-US" sz="3200" dirty="0"/>
              <a:t>.</a:t>
            </a:r>
          </a:p>
          <a:p>
            <a:pPr marL="517525" lvl="1" indent="-514350">
              <a:lnSpc>
                <a:spcPct val="90000"/>
              </a:lnSpc>
              <a:buFont typeface="+mj-lt"/>
              <a:buAutoNum type="arabicPeriod"/>
            </a:pPr>
            <a:r>
              <a:rPr lang="en-US" altLang="en-US" sz="3200" dirty="0"/>
              <a:t>Add pasta </a:t>
            </a:r>
            <a:r>
              <a:rPr lang="en-US" altLang="en-US" sz="3200" b="1" u="sng" dirty="0"/>
              <a:t>SLOWLY</a:t>
            </a:r>
            <a:r>
              <a:rPr lang="en-US" altLang="en-US" sz="3200" dirty="0"/>
              <a:t> to boiling water so boiling does not stop.</a:t>
            </a:r>
          </a:p>
          <a:p>
            <a:pPr marL="517525" lvl="1" indent="-514350">
              <a:lnSpc>
                <a:spcPct val="90000"/>
              </a:lnSpc>
              <a:buFont typeface="+mj-lt"/>
              <a:buAutoNum type="arabicPeriod"/>
            </a:pPr>
            <a:r>
              <a:rPr lang="en-US" altLang="en-US" sz="3200" dirty="0" smtClean="0"/>
              <a:t>Do </a:t>
            </a:r>
            <a:r>
              <a:rPr lang="en-US" altLang="en-US" sz="3200" b="1" u="sng" dirty="0" smtClean="0"/>
              <a:t>NOT COVER</a:t>
            </a:r>
            <a:r>
              <a:rPr lang="en-US" altLang="en-US" sz="3200" dirty="0" smtClean="0"/>
              <a:t> </a:t>
            </a:r>
            <a:r>
              <a:rPr lang="en-US" altLang="en-US" sz="3200" dirty="0"/>
              <a:t>the pan.</a:t>
            </a:r>
          </a:p>
          <a:p>
            <a:pPr marL="517525" lvl="1" indent="-514350">
              <a:lnSpc>
                <a:spcPct val="90000"/>
              </a:lnSpc>
              <a:buFont typeface="+mj-lt"/>
              <a:buAutoNum type="arabicPeriod"/>
            </a:pPr>
            <a:r>
              <a:rPr lang="en-US" altLang="en-US" sz="3200" dirty="0"/>
              <a:t>Stir pasta </a:t>
            </a:r>
            <a:r>
              <a:rPr lang="en-US" altLang="en-US" sz="3200" b="1" u="sng" dirty="0"/>
              <a:t>FREQUENTLY</a:t>
            </a:r>
            <a:r>
              <a:rPr lang="en-US" altLang="en-US" sz="3200" dirty="0"/>
              <a:t> while it’s cooking.</a:t>
            </a:r>
          </a:p>
          <a:p>
            <a:pPr marL="517525" lvl="1" indent="-514350">
              <a:lnSpc>
                <a:spcPct val="90000"/>
              </a:lnSpc>
              <a:buFont typeface="+mj-lt"/>
              <a:buAutoNum type="arabicPeriod"/>
            </a:pPr>
            <a:r>
              <a:rPr lang="en-US" altLang="en-US" sz="3200" dirty="0"/>
              <a:t>Cook pasta to </a:t>
            </a:r>
            <a:r>
              <a:rPr lang="en-US" altLang="en-US" sz="3200" b="1" u="sng" dirty="0" smtClean="0"/>
              <a:t>AL DENTE </a:t>
            </a:r>
            <a:r>
              <a:rPr lang="en-US" altLang="en-US" sz="3200" dirty="0" smtClean="0"/>
              <a:t>stage </a:t>
            </a:r>
            <a:r>
              <a:rPr lang="en-US" altLang="en-US" sz="3200" dirty="0"/>
              <a:t>(pasta remains firm to the bite).</a:t>
            </a:r>
          </a:p>
          <a:p>
            <a:pPr marL="517525" lvl="1" indent="-514350">
              <a:lnSpc>
                <a:spcPct val="90000"/>
              </a:lnSpc>
              <a:buFont typeface="+mj-lt"/>
              <a:buAutoNum type="arabicPeriod"/>
            </a:pPr>
            <a:r>
              <a:rPr lang="en-US" altLang="en-US" sz="3200" dirty="0"/>
              <a:t>Drain pasta in a </a:t>
            </a:r>
            <a:r>
              <a:rPr lang="en-US" altLang="en-US" sz="3200" b="1" u="sng" dirty="0"/>
              <a:t>COLANDER</a:t>
            </a:r>
            <a:r>
              <a:rPr lang="en-US" altLang="en-US" sz="3200" dirty="0"/>
              <a:t>.</a:t>
            </a:r>
          </a:p>
          <a:p>
            <a:pPr marL="517525" lvl="1" indent="-514350">
              <a:lnSpc>
                <a:spcPct val="90000"/>
              </a:lnSpc>
              <a:buFont typeface="+mj-lt"/>
              <a:buAutoNum type="arabicPeriod"/>
            </a:pPr>
            <a:r>
              <a:rPr lang="en-US" altLang="en-US" sz="3200" dirty="0"/>
              <a:t>To keep pasta </a:t>
            </a:r>
            <a:r>
              <a:rPr lang="en-US" altLang="en-US" sz="3200" b="1" u="sng" dirty="0"/>
              <a:t>WARM</a:t>
            </a:r>
            <a:r>
              <a:rPr lang="en-US" altLang="en-US" sz="3200" dirty="0"/>
              <a:t>, set the colander over a pan of hot water and cover with the colander.</a:t>
            </a:r>
          </a:p>
        </p:txBody>
      </p:sp>
    </p:spTree>
    <p:extLst>
      <p:ext uri="{BB962C8B-B14F-4D97-AF65-F5344CB8AC3E}">
        <p14:creationId xmlns:p14="http://schemas.microsoft.com/office/powerpoint/2010/main" val="3306005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97836" y="465295"/>
            <a:ext cx="10396329" cy="130386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b="1" u="sng" dirty="0" smtClean="0"/>
              <a:t>PASTA YIELD RATIO</a:t>
            </a:r>
            <a:endParaRPr lang="en-US" sz="80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780222" y="1769162"/>
            <a:ext cx="8251483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lvl="1" algn="ctr"/>
            <a:r>
              <a:rPr lang="en-US" altLang="en-US" sz="5000" b="1" dirty="0" smtClean="0"/>
              <a:t>1 cup uncooked pasta</a:t>
            </a:r>
          </a:p>
          <a:p>
            <a:pPr marL="400050" lvl="1" algn="ctr"/>
            <a:endParaRPr lang="en-US" altLang="en-US" sz="500" b="1" dirty="0"/>
          </a:p>
          <a:p>
            <a:pPr marL="400050" lvl="1" algn="ctr"/>
            <a:r>
              <a:rPr lang="en-US" altLang="en-US" sz="5000" b="1" dirty="0" smtClean="0"/>
              <a:t>=</a:t>
            </a:r>
          </a:p>
          <a:p>
            <a:pPr marL="400050" lvl="1" algn="ctr"/>
            <a:endParaRPr lang="en-US" altLang="en-US" sz="500" b="1" dirty="0"/>
          </a:p>
          <a:p>
            <a:pPr marL="400050" lvl="1" algn="ctr"/>
            <a:r>
              <a:rPr lang="en-US" altLang="en-US" sz="5000" b="1" dirty="0" smtClean="0"/>
              <a:t>2 cups cooked pasta</a:t>
            </a:r>
          </a:p>
          <a:p>
            <a:pPr marL="400050" lvl="1" algn="ctr"/>
            <a:endParaRPr lang="en-US" altLang="en-US" sz="1000" b="1" dirty="0"/>
          </a:p>
          <a:p>
            <a:pPr marL="400050" lvl="1" algn="ctr"/>
            <a:endParaRPr lang="en-US" altLang="en-US" sz="6000" b="1" dirty="0"/>
          </a:p>
          <a:p>
            <a:pPr marL="400050" lvl="1" algn="ctr"/>
            <a:r>
              <a:rPr lang="en-US" altLang="en-US" sz="6000" b="1" dirty="0" smtClean="0"/>
              <a:t>1:2 Ratio</a:t>
            </a:r>
            <a:endParaRPr lang="en-US" altLang="en-US" sz="6000" b="1" dirty="0"/>
          </a:p>
        </p:txBody>
      </p:sp>
      <p:pic>
        <p:nvPicPr>
          <p:cNvPr id="7170" name="Picture 2" descr="http://images.clipartpanda.com/1-cup-measuring-cup-clipart-bTygn68TL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45" b="21449"/>
          <a:stretch/>
        </p:blipFill>
        <p:spPr bwMode="auto">
          <a:xfrm>
            <a:off x="8620364" y="1769161"/>
            <a:ext cx="1570384" cy="89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images.clipartpanda.com/1-cup-measuring-cup-clipart-bTygn68TL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45" b="21449"/>
          <a:stretch/>
        </p:blipFill>
        <p:spPr bwMode="auto">
          <a:xfrm>
            <a:off x="8246513" y="3421071"/>
            <a:ext cx="1570384" cy="89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images.clipartpanda.com/1-cup-measuring-cup-clipart-bTygn68TL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45" b="21449"/>
          <a:stretch/>
        </p:blipFill>
        <p:spPr bwMode="auto">
          <a:xfrm>
            <a:off x="9414362" y="3421071"/>
            <a:ext cx="1570384" cy="89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923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/>
              <a:t>TYPES OF RICE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5661989" cy="3318936"/>
          </a:xfrm>
        </p:spPr>
        <p:txBody>
          <a:bodyPr>
            <a:normAutofit/>
          </a:bodyPr>
          <a:lstStyle/>
          <a:p>
            <a:r>
              <a:rPr lang="en-US" sz="5000" b="1" u="sng" dirty="0" smtClean="0"/>
              <a:t>Conventional Rice</a:t>
            </a:r>
          </a:p>
          <a:p>
            <a:pPr lvl="1"/>
            <a:r>
              <a:rPr lang="en-US" sz="3500" b="1" dirty="0" smtClean="0"/>
              <a:t>Short</a:t>
            </a:r>
          </a:p>
          <a:p>
            <a:pPr lvl="1"/>
            <a:r>
              <a:rPr lang="en-US" sz="3500" b="1" dirty="0" smtClean="0"/>
              <a:t>When cooked it is moist and tender </a:t>
            </a:r>
            <a:endParaRPr lang="en-US" sz="3500" b="1" dirty="0"/>
          </a:p>
        </p:txBody>
      </p:sp>
      <p:pic>
        <p:nvPicPr>
          <p:cNvPr id="1026" name="Picture 2" descr="http://bio-pro.de/magazin/thema/00169/index.html?artikelid=%2Fartikel%2F02842%2Findex.html&amp;lang=en&amp;image=NHzLpZeg7t,lnp6I0NTU042l2Z6ln1ad1IZn4Z2qZpnO2Yuq2Z6gpJCDd3t3fmym162bpYbqjKbNpKCYlq7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90" t="10306" r="8725" b="10221"/>
          <a:stretch/>
        </p:blipFill>
        <p:spPr bwMode="auto">
          <a:xfrm>
            <a:off x="7195930" y="2556932"/>
            <a:ext cx="3022123" cy="3318936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68635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/>
              <a:t>TYPES OF RICE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5661989" cy="3318936"/>
          </a:xfrm>
        </p:spPr>
        <p:txBody>
          <a:bodyPr>
            <a:normAutofit/>
          </a:bodyPr>
          <a:lstStyle/>
          <a:p>
            <a:r>
              <a:rPr lang="en-US" sz="5000" b="1" u="sng" dirty="0" smtClean="0"/>
              <a:t>Long Grain Rice</a:t>
            </a:r>
          </a:p>
          <a:p>
            <a:pPr lvl="1"/>
            <a:r>
              <a:rPr lang="en-US" sz="3500" b="1" dirty="0" smtClean="0"/>
              <a:t>Long</a:t>
            </a:r>
          </a:p>
          <a:p>
            <a:pPr lvl="1"/>
            <a:r>
              <a:rPr lang="en-US" sz="3500" b="1" dirty="0" smtClean="0"/>
              <a:t>When cooked it is light and fluffy</a:t>
            </a:r>
            <a:endParaRPr lang="en-US" sz="3500" b="1" dirty="0"/>
          </a:p>
        </p:txBody>
      </p:sp>
      <p:pic>
        <p:nvPicPr>
          <p:cNvPr id="2050" name="Picture 2" descr="http://www.delmonte.ph/sites/default/files/image/kitchenomics/ingredients/main_image/main_long-grain-ri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974" y="2773472"/>
            <a:ext cx="4495798" cy="2607563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875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/>
              <a:t>TYPES OF RICE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5661989" cy="3318936"/>
          </a:xfrm>
        </p:spPr>
        <p:txBody>
          <a:bodyPr>
            <a:normAutofit lnSpcReduction="10000"/>
          </a:bodyPr>
          <a:lstStyle/>
          <a:p>
            <a:r>
              <a:rPr lang="en-US" sz="5000" b="1" u="sng" dirty="0" smtClean="0"/>
              <a:t>Short Grain Rice</a:t>
            </a:r>
          </a:p>
          <a:p>
            <a:pPr lvl="1"/>
            <a:r>
              <a:rPr lang="en-US" sz="3500" b="1" dirty="0" smtClean="0"/>
              <a:t>Short and plump</a:t>
            </a:r>
          </a:p>
          <a:p>
            <a:pPr lvl="1"/>
            <a:r>
              <a:rPr lang="en-US" sz="3500" b="1" dirty="0" smtClean="0"/>
              <a:t>When cooked it is soft and clings together (“sticky rice”)</a:t>
            </a:r>
            <a:endParaRPr lang="en-US" sz="3500" b="1" dirty="0"/>
          </a:p>
        </p:txBody>
      </p:sp>
      <p:pic>
        <p:nvPicPr>
          <p:cNvPr id="3074" name="Picture 2" descr="http://www.expat-visa.com/thai_food_recipes/wp-content/uploads/2014/04/thai_sticky_r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553" y="2689336"/>
            <a:ext cx="4180923" cy="309388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574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/>
              <a:t>TYPES OF RICE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5661989" cy="3318936"/>
          </a:xfrm>
        </p:spPr>
        <p:txBody>
          <a:bodyPr>
            <a:normAutofit/>
          </a:bodyPr>
          <a:lstStyle/>
          <a:p>
            <a:r>
              <a:rPr lang="en-US" sz="5000" b="1" u="sng" dirty="0" smtClean="0"/>
              <a:t>Brown Rice</a:t>
            </a:r>
          </a:p>
          <a:p>
            <a:pPr lvl="1"/>
            <a:r>
              <a:rPr lang="en-US" sz="3500" b="1" dirty="0" smtClean="0"/>
              <a:t>Chewy texture</a:t>
            </a:r>
          </a:p>
          <a:p>
            <a:pPr lvl="1"/>
            <a:r>
              <a:rPr lang="en-US" sz="3500" b="1" dirty="0" smtClean="0"/>
              <a:t>“Nut-like” flavor</a:t>
            </a:r>
          </a:p>
          <a:p>
            <a:pPr lvl="1"/>
            <a:r>
              <a:rPr lang="en-US" sz="3500" b="1" dirty="0" smtClean="0"/>
              <a:t>Has the MOST fiber!</a:t>
            </a:r>
            <a:endParaRPr lang="en-US" sz="3500" b="1" dirty="0"/>
          </a:p>
        </p:txBody>
      </p:sp>
      <p:pic>
        <p:nvPicPr>
          <p:cNvPr id="4098" name="Picture 2" descr="http://www.healthcare-online.org/images/10416247/image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428" y="2768427"/>
            <a:ext cx="4058616" cy="3176309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096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/>
              <a:t>TYPES OF RICE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5661989" cy="3318936"/>
          </a:xfrm>
        </p:spPr>
        <p:txBody>
          <a:bodyPr>
            <a:normAutofit/>
          </a:bodyPr>
          <a:lstStyle/>
          <a:p>
            <a:r>
              <a:rPr lang="en-US" sz="5000" b="1" u="sng" dirty="0" smtClean="0"/>
              <a:t>Wild Rice</a:t>
            </a:r>
          </a:p>
          <a:p>
            <a:pPr lvl="1"/>
            <a:r>
              <a:rPr lang="en-US" sz="3500" b="1" dirty="0" smtClean="0"/>
              <a:t>Long, dark and streaky in color</a:t>
            </a:r>
          </a:p>
          <a:p>
            <a:pPr lvl="1"/>
            <a:r>
              <a:rPr lang="en-US" sz="3500" b="1" dirty="0" smtClean="0"/>
              <a:t>Distinct flavor</a:t>
            </a:r>
            <a:endParaRPr lang="en-US" sz="3500" b="1" dirty="0"/>
          </a:p>
        </p:txBody>
      </p:sp>
      <p:pic>
        <p:nvPicPr>
          <p:cNvPr id="5122" name="Picture 2" descr="http://www.mattawamum.com/wp-content/uploads/2012/10/wildr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424" y="2729016"/>
            <a:ext cx="4473334" cy="297476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751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/>
              <a:t>TYPES OF RICE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556932"/>
            <a:ext cx="7411277" cy="3318936"/>
          </a:xfrm>
        </p:spPr>
        <p:txBody>
          <a:bodyPr>
            <a:normAutofit/>
          </a:bodyPr>
          <a:lstStyle/>
          <a:p>
            <a:r>
              <a:rPr lang="en-US" sz="5000" b="1" u="sng" dirty="0" smtClean="0"/>
              <a:t>Instant/Pre-Cooked Rice</a:t>
            </a:r>
          </a:p>
          <a:p>
            <a:pPr lvl="1"/>
            <a:r>
              <a:rPr lang="en-US" sz="3500" b="1" dirty="0" smtClean="0"/>
              <a:t>Cooked then dehydrated</a:t>
            </a:r>
          </a:p>
          <a:p>
            <a:pPr lvl="1"/>
            <a:r>
              <a:rPr lang="en-US" sz="3500" b="1" dirty="0" smtClean="0"/>
              <a:t>Reduces cooking time</a:t>
            </a:r>
            <a:endParaRPr lang="en-US" sz="3500" b="1" dirty="0"/>
          </a:p>
        </p:txBody>
      </p:sp>
      <p:pic>
        <p:nvPicPr>
          <p:cNvPr id="6146" name="Picture 2" descr="https://cdn.minuterice.com/Images/Library/2/p_reg_landing_w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987" y="2517177"/>
            <a:ext cx="2380592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428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95402" y="465295"/>
            <a:ext cx="9601196" cy="130386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b="1" u="sng" dirty="0" smtClean="0"/>
              <a:t>COOKING RICE</a:t>
            </a:r>
            <a:endParaRPr lang="en-US" sz="80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576470" y="1848674"/>
            <a:ext cx="1113182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6263" lvl="1" indent="-514350">
              <a:buFont typeface="+mj-lt"/>
              <a:buAutoNum type="arabicPeriod"/>
            </a:pPr>
            <a:r>
              <a:rPr lang="en-US" altLang="en-US" sz="3200" dirty="0"/>
              <a:t>Use about </a:t>
            </a:r>
            <a:r>
              <a:rPr lang="en-US" altLang="en-US" sz="3200" b="1" u="sng" dirty="0"/>
              <a:t>2 CUPS </a:t>
            </a:r>
            <a:r>
              <a:rPr lang="en-US" altLang="en-US" sz="3200" dirty="0"/>
              <a:t>of water for every cup of rice.</a:t>
            </a:r>
          </a:p>
          <a:p>
            <a:pPr marL="576263" lvl="1" indent="-514350">
              <a:buFont typeface="+mj-lt"/>
              <a:buAutoNum type="arabicPeriod"/>
            </a:pPr>
            <a:r>
              <a:rPr lang="en-US" altLang="en-US" sz="3200" dirty="0"/>
              <a:t>Bring </a:t>
            </a:r>
            <a:r>
              <a:rPr lang="en-US" altLang="en-US" sz="3200" b="1" u="sng" dirty="0"/>
              <a:t>WATER</a:t>
            </a:r>
            <a:r>
              <a:rPr lang="en-US" altLang="en-US" sz="3200" dirty="0"/>
              <a:t> to a boil.</a:t>
            </a:r>
          </a:p>
          <a:p>
            <a:pPr marL="576263" lvl="1" indent="-514350">
              <a:buFont typeface="+mj-lt"/>
              <a:buAutoNum type="arabicPeriod"/>
            </a:pPr>
            <a:r>
              <a:rPr lang="en-US" altLang="en-US" sz="3200" dirty="0"/>
              <a:t>Add rice and </a:t>
            </a:r>
            <a:r>
              <a:rPr lang="en-US" altLang="en-US" sz="3200" b="1" u="sng" dirty="0"/>
              <a:t>COVER</a:t>
            </a:r>
            <a:r>
              <a:rPr lang="en-US" altLang="en-US" sz="3200" dirty="0"/>
              <a:t> the pan.</a:t>
            </a:r>
          </a:p>
          <a:p>
            <a:pPr marL="576263" lvl="1" indent="-514350">
              <a:buFont typeface="+mj-lt"/>
              <a:buAutoNum type="arabicPeriod"/>
            </a:pPr>
            <a:r>
              <a:rPr lang="en-US" altLang="en-US" sz="3200" dirty="0"/>
              <a:t>Bring water back up to a </a:t>
            </a:r>
            <a:r>
              <a:rPr lang="en-US" altLang="en-US" sz="3200" b="1" u="sng" dirty="0"/>
              <a:t>BOIL</a:t>
            </a:r>
            <a:r>
              <a:rPr lang="en-US" altLang="en-US" sz="3200" dirty="0"/>
              <a:t>.</a:t>
            </a:r>
          </a:p>
          <a:p>
            <a:pPr marL="576263" lvl="1" indent="-514350">
              <a:buFont typeface="+mj-lt"/>
              <a:buAutoNum type="arabicPeriod"/>
            </a:pPr>
            <a:r>
              <a:rPr lang="en-US" altLang="en-US" sz="3200" dirty="0"/>
              <a:t>Reduce heat </a:t>
            </a:r>
            <a:r>
              <a:rPr lang="en-US" altLang="en-US" sz="3200" dirty="0" smtClean="0"/>
              <a:t>and </a:t>
            </a:r>
            <a:r>
              <a:rPr lang="en-US" altLang="en-US" sz="3200" b="1" u="sng" dirty="0" smtClean="0"/>
              <a:t>SIMMER</a:t>
            </a:r>
            <a:r>
              <a:rPr lang="en-US" altLang="en-US" sz="3200" dirty="0"/>
              <a:t>.</a:t>
            </a:r>
          </a:p>
          <a:p>
            <a:pPr marL="576263" lvl="1" indent="-514350">
              <a:buFont typeface="+mj-lt"/>
              <a:buAutoNum type="arabicPeriod"/>
            </a:pPr>
            <a:r>
              <a:rPr lang="en-US" altLang="en-US" sz="3200" dirty="0"/>
              <a:t>Check for </a:t>
            </a:r>
            <a:r>
              <a:rPr lang="en-US" altLang="en-US" sz="3200" b="1" u="sng" dirty="0"/>
              <a:t>DONENESS</a:t>
            </a:r>
            <a:r>
              <a:rPr lang="en-US" altLang="en-US" sz="3200" dirty="0"/>
              <a:t>.  The rice should be </a:t>
            </a:r>
            <a:r>
              <a:rPr lang="en-US" altLang="en-US" sz="3200" b="1" u="sng" dirty="0"/>
              <a:t>TENDER</a:t>
            </a:r>
            <a:r>
              <a:rPr lang="en-US" altLang="en-US" sz="3200" dirty="0"/>
              <a:t> but </a:t>
            </a:r>
            <a:r>
              <a:rPr lang="en-US" altLang="en-US" sz="3200" dirty="0" smtClean="0"/>
              <a:t>firm </a:t>
            </a:r>
            <a:r>
              <a:rPr lang="en-US" altLang="en-US" sz="3200" dirty="0"/>
              <a:t>and there should be no water left.</a:t>
            </a:r>
          </a:p>
          <a:p>
            <a:pPr marL="576263" lvl="1" indent="-514350">
              <a:buFont typeface="+mj-lt"/>
              <a:buAutoNum type="arabicPeriod"/>
            </a:pPr>
            <a:r>
              <a:rPr lang="en-US" altLang="en-US" sz="3200" dirty="0"/>
              <a:t>If some water remains, continue cooking, but </a:t>
            </a:r>
            <a:r>
              <a:rPr lang="en-US" altLang="en-US" sz="3200" b="1" u="sng" dirty="0" smtClean="0"/>
              <a:t>REMOVE</a:t>
            </a:r>
            <a:r>
              <a:rPr lang="en-US" altLang="en-US" sz="3200" dirty="0" smtClean="0"/>
              <a:t> the lid.</a:t>
            </a: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719137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15450" y="465295"/>
            <a:ext cx="10161101" cy="130386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b="1" u="sng" dirty="0" smtClean="0"/>
              <a:t>RICE YIELD RATIO</a:t>
            </a:r>
            <a:endParaRPr lang="en-US" sz="80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780222" y="1769162"/>
            <a:ext cx="8004834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lvl="1" algn="ctr"/>
            <a:r>
              <a:rPr lang="en-US" altLang="en-US" sz="5000" b="1" dirty="0" smtClean="0"/>
              <a:t>1 cup uncooked rice</a:t>
            </a:r>
          </a:p>
          <a:p>
            <a:pPr marL="400050" lvl="1" algn="ctr"/>
            <a:endParaRPr lang="en-US" altLang="en-US" sz="500" b="1" dirty="0"/>
          </a:p>
          <a:p>
            <a:pPr marL="400050" lvl="1" algn="ctr"/>
            <a:r>
              <a:rPr lang="en-US" altLang="en-US" sz="5000" b="1" dirty="0" smtClean="0"/>
              <a:t>=</a:t>
            </a:r>
          </a:p>
          <a:p>
            <a:pPr marL="400050" lvl="1" algn="ctr"/>
            <a:endParaRPr lang="en-US" altLang="en-US" sz="500" b="1" dirty="0"/>
          </a:p>
          <a:p>
            <a:pPr marL="400050" lvl="1" algn="ctr"/>
            <a:r>
              <a:rPr lang="en-US" altLang="en-US" sz="5000" b="1" dirty="0" smtClean="0"/>
              <a:t>3 cups cooked rice</a:t>
            </a:r>
          </a:p>
          <a:p>
            <a:pPr marL="400050" lvl="1" algn="ctr"/>
            <a:endParaRPr lang="en-US" altLang="en-US" sz="1000" b="1" dirty="0"/>
          </a:p>
          <a:p>
            <a:pPr marL="400050" lvl="1" algn="ctr"/>
            <a:endParaRPr lang="en-US" altLang="en-US" sz="6000" b="1" dirty="0"/>
          </a:p>
          <a:p>
            <a:pPr marL="400050" lvl="1" algn="ctr"/>
            <a:r>
              <a:rPr lang="en-US" altLang="en-US" sz="6000" b="1" dirty="0" smtClean="0"/>
              <a:t>1:3 Ratio</a:t>
            </a:r>
            <a:endParaRPr lang="en-US" altLang="en-US" sz="6000" b="1" dirty="0"/>
          </a:p>
        </p:txBody>
      </p:sp>
      <p:pic>
        <p:nvPicPr>
          <p:cNvPr id="7170" name="Picture 2" descr="http://images.clipartpanda.com/1-cup-measuring-cup-clipart-bTygn68TL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45" b="21449"/>
          <a:stretch/>
        </p:blipFill>
        <p:spPr bwMode="auto">
          <a:xfrm>
            <a:off x="8530483" y="1769161"/>
            <a:ext cx="1570384" cy="89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images.clipartpanda.com/1-cup-measuring-cup-clipart-bTygn68TL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45" b="21449"/>
          <a:stretch/>
        </p:blipFill>
        <p:spPr bwMode="auto">
          <a:xfrm>
            <a:off x="7829772" y="3710600"/>
            <a:ext cx="1570384" cy="89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images.clipartpanda.com/1-cup-measuring-cup-clipart-bTygn68TL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45" b="21449"/>
          <a:stretch/>
        </p:blipFill>
        <p:spPr bwMode="auto">
          <a:xfrm>
            <a:off x="8997621" y="3710600"/>
            <a:ext cx="1570384" cy="89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images.clipartpanda.com/1-cup-measuring-cup-clipart-bTygn68TL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45" b="21449"/>
          <a:stretch/>
        </p:blipFill>
        <p:spPr bwMode="auto">
          <a:xfrm>
            <a:off x="8394647" y="4578615"/>
            <a:ext cx="1570384" cy="89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8347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167</TotalTime>
  <Words>342</Words>
  <Application>Microsoft Office PowerPoint</Application>
  <PresentationFormat>Widescreen</PresentationFormat>
  <Paragraphs>76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Garamond</vt:lpstr>
      <vt:lpstr>Organic</vt:lpstr>
      <vt:lpstr>Rice and Pasta</vt:lpstr>
      <vt:lpstr>TYPES OF RICE</vt:lpstr>
      <vt:lpstr>TYPES OF RICE</vt:lpstr>
      <vt:lpstr>TYPES OF RICE</vt:lpstr>
      <vt:lpstr>TYPES OF RICE</vt:lpstr>
      <vt:lpstr>TYPES OF RICE</vt:lpstr>
      <vt:lpstr>TYPES OF RICE</vt:lpstr>
      <vt:lpstr>PowerPoint Presentation</vt:lpstr>
      <vt:lpstr>PowerPoint Presentation</vt:lpstr>
      <vt:lpstr>PowerPoint Presentation</vt:lpstr>
      <vt:lpstr>TYPES OF PASTA</vt:lpstr>
      <vt:lpstr>TYPES OF PASTA</vt:lpstr>
      <vt:lpstr>TYPES OF PASTA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Owner</cp:lastModifiedBy>
  <cp:revision>22</cp:revision>
  <dcterms:created xsi:type="dcterms:W3CDTF">2015-06-11T21:56:33Z</dcterms:created>
  <dcterms:modified xsi:type="dcterms:W3CDTF">2015-07-28T04:41:36Z</dcterms:modified>
</cp:coreProperties>
</file>