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4" r:id="rId20"/>
    <p:sldId id="274" r:id="rId21"/>
    <p:sldId id="275" r:id="rId22"/>
    <p:sldId id="285" r:id="rId23"/>
    <p:sldId id="273" r:id="rId24"/>
    <p:sldId id="281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7" autoAdjust="0"/>
  </p:normalViewPr>
  <p:slideViewPr>
    <p:cSldViewPr>
      <p:cViewPr varScale="1">
        <p:scale>
          <a:sx n="63" d="100"/>
          <a:sy n="63" d="100"/>
        </p:scale>
        <p:origin x="60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0BDD-B175-4155-B9D5-2D81A589DCCC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E96-D0FB-470B-972B-4110130F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DE96-D0FB-470B-972B-4110130F59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1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DE96-D0FB-470B-972B-4110130F592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39A0FC-BCE4-4146-B0C6-769D63CFBBB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PROTEIN</a:t>
            </a:r>
            <a:endParaRPr lang="en-US" sz="3300" dirty="0"/>
          </a:p>
        </p:txBody>
      </p:sp>
      <p:pic>
        <p:nvPicPr>
          <p:cNvPr id="1026" name="Picture 2" descr="FD009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420" y="2341418"/>
            <a:ext cx="4953000" cy="42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3733800"/>
            <a:ext cx="435200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Storing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Eggs are very porous.  They should be </a:t>
            </a:r>
            <a:r>
              <a:rPr lang="en-US" sz="3000" b="1" u="sng" dirty="0" smtClean="0"/>
              <a:t>stored</a:t>
            </a:r>
            <a:r>
              <a:rPr lang="en-US" sz="3000" dirty="0" smtClean="0"/>
              <a:t> in their </a:t>
            </a:r>
            <a:r>
              <a:rPr lang="en-US" sz="3000" b="1" u="sng" dirty="0" smtClean="0"/>
              <a:t>original carton</a:t>
            </a:r>
            <a:r>
              <a:rPr lang="en-US" sz="3000" dirty="0" smtClean="0"/>
              <a:t>.  The cardboard helps block unwanted odors from seeping into the eggs.  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Eggs have an expiration date printed on the carton.  They usually last </a:t>
            </a:r>
            <a:r>
              <a:rPr lang="en-US" sz="3000" b="1" u="sng" dirty="0" smtClean="0"/>
              <a:t>several weeks</a:t>
            </a:r>
            <a:r>
              <a:rPr lang="en-US" sz="30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Methods of cooking eggs include: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When eggs are cooked, they </a:t>
            </a:r>
            <a:r>
              <a:rPr lang="en-US" sz="3000" b="1" u="sng" dirty="0" smtClean="0"/>
              <a:t>coagulate</a:t>
            </a:r>
            <a:r>
              <a:rPr lang="en-US" sz="3000" dirty="0" smtClean="0"/>
              <a:t>.  This means that the liquid transforms into a solid. 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1676400"/>
            <a:ext cx="5562600" cy="29718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Cooked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Soft Cooked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Scrambled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Fried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Poached</a:t>
            </a:r>
          </a:p>
        </p:txBody>
      </p:sp>
      <p:pic>
        <p:nvPicPr>
          <p:cNvPr id="5122" name="Picture 2" descr="http://www.hdwallpapersos.com/wp-content/uploads/2014/08/perfect20fried20e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3440853" cy="304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Functions of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5.  Eggs perform different jobs in different foods.  These include: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2057400"/>
            <a:ext cx="67056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Meat Loaf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57404"/>
            <a:ext cx="5143500" cy="3038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19200" y="381000"/>
            <a:ext cx="7696200" cy="5334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Thickener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Pudding</a:t>
            </a:r>
          </a:p>
          <a:p>
            <a:pPr marL="27432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646" y="914400"/>
            <a:ext cx="2033008" cy="2596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4089670"/>
            <a:ext cx="3771900" cy="267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19200" y="3527502"/>
            <a:ext cx="7696200" cy="5334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>
              <a:spcBef>
                <a:spcPts val="600"/>
              </a:spcBef>
              <a:buSzPct val="80000"/>
            </a:pPr>
            <a:r>
              <a:rPr lang="en-US" sz="3000" b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c.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Coating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 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Breaded Chicken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90600" y="381000"/>
            <a:ext cx="8153400" cy="4572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Leavening Agent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25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Angel Food Cake</a:t>
            </a: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914400"/>
            <a:ext cx="2505075" cy="2081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749265" y="4191000"/>
            <a:ext cx="2483670" cy="2503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990600" y="3080657"/>
            <a:ext cx="8153400" cy="957943"/>
            <a:chOff x="990600" y="3080657"/>
            <a:chExt cx="8153400" cy="957943"/>
          </a:xfrm>
        </p:grpSpPr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1905000" y="3505200"/>
              <a:ext cx="7162800" cy="533400"/>
            </a:xfrm>
            <a:prstGeom prst="rect">
              <a:avLst/>
            </a:prstGeom>
          </p:spPr>
          <p:txBody>
            <a:bodyPr tIns="0">
              <a:noAutofit/>
            </a:bodyPr>
            <a:lstStyle/>
            <a:p>
              <a:pPr marL="541782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80000"/>
                <a:tabLst/>
                <a:defRPr/>
              </a:pPr>
              <a:r>
                <a:rPr lang="en-US" sz="2000" noProof="0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*Emulsifiers make two unmixable substances mix.  (Oil and vinegar, grease and dish soap</a:t>
              </a:r>
              <a:r>
                <a:rPr lang="en-US" sz="2000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)  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990600" y="3080657"/>
              <a:ext cx="8153400" cy="576943"/>
            </a:xfrm>
            <a:prstGeom prst="rect">
              <a:avLst/>
            </a:prstGeom>
          </p:spPr>
          <p:txBody>
            <a:bodyPr tIns="0">
              <a:normAutofit/>
            </a:bodyPr>
            <a:lstStyle/>
            <a:p>
              <a:pPr marL="27432">
                <a:spcBef>
                  <a:spcPts val="600"/>
                </a:spcBef>
                <a:buSzPct val="80000"/>
              </a:pPr>
              <a:r>
                <a:rPr lang="en-US" sz="3000" b="1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e.  </a:t>
              </a:r>
              <a:r>
                <a:rPr lang="en-US" sz="3000" b="1" u="sng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Emulsifier</a:t>
              </a:r>
              <a:r>
                <a:rPr lang="en-US" sz="3000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   Example:  </a:t>
              </a:r>
              <a:r>
                <a:rPr lang="en-US" sz="3000" b="1" u="sng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Mayonnaise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Milk</a:t>
            </a:r>
            <a:endParaRPr lang="en-US" sz="33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636"/>
          <a:stretch>
            <a:fillRect/>
          </a:stretch>
        </p:blipFill>
        <p:spPr bwMode="auto">
          <a:xfrm>
            <a:off x="3352800" y="2307306"/>
            <a:ext cx="3581400" cy="4017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691" y="3748429"/>
            <a:ext cx="3886200" cy="30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41297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It is recommended that we </a:t>
            </a:r>
            <a:r>
              <a:rPr lang="en-US" sz="3000" b="1" u="sng" dirty="0" smtClean="0"/>
              <a:t>s</a:t>
            </a:r>
            <a:r>
              <a:rPr lang="en-US" sz="3000" b="1" u="sng" dirty="0" smtClean="0">
                <a:solidFill>
                  <a:schemeClr val="tx1"/>
                </a:solidFill>
              </a:rPr>
              <a:t>witch to low-fat or fat-free milk</a:t>
            </a:r>
            <a:r>
              <a:rPr lang="en-US" sz="3000" u="sng" dirty="0" smtClean="0"/>
              <a:t> </a:t>
            </a:r>
            <a:r>
              <a:rPr lang="en-US" sz="3000" dirty="0" smtClean="0"/>
              <a:t>and get least </a:t>
            </a:r>
            <a:r>
              <a:rPr lang="en-US" sz="3000" b="1" u="sng" dirty="0" smtClean="0"/>
              <a:t>3 cups</a:t>
            </a:r>
            <a:r>
              <a:rPr lang="en-US" sz="3000" b="1" dirty="0" smtClean="0"/>
              <a:t> </a:t>
            </a:r>
            <a:r>
              <a:rPr lang="en-US" sz="3000" dirty="0" smtClean="0"/>
              <a:t>daily from the Dairy food group.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Milk and milk products, (yogurt, cheese, etc.) are excellent sources of </a:t>
            </a:r>
            <a:r>
              <a:rPr lang="en-US" sz="3000" b="1" u="sng" dirty="0" smtClean="0"/>
              <a:t>complete proteins </a:t>
            </a:r>
            <a:r>
              <a:rPr lang="en-US" sz="3000" dirty="0" smtClean="0"/>
              <a:t>because they come from animal sources.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Nutrients In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By law, milk must be fortified with </a:t>
            </a:r>
            <a:r>
              <a:rPr lang="en-US" sz="3000" b="1" u="sng" dirty="0" smtClean="0"/>
              <a:t>Vitamins A and D. 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b="1" u="sng" dirty="0" smtClean="0"/>
              <a:t>Fortified</a:t>
            </a:r>
            <a:r>
              <a:rPr lang="en-US" sz="3000" dirty="0" smtClean="0"/>
              <a:t> means that “</a:t>
            </a:r>
            <a:r>
              <a:rPr lang="en-US" sz="3000" b="1" u="sng" dirty="0" smtClean="0"/>
              <a:t>extra</a:t>
            </a:r>
            <a:r>
              <a:rPr lang="en-US" sz="3000" dirty="0" smtClean="0"/>
              <a:t>” has been added to the product.  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You can also get Vitamin D from </a:t>
            </a:r>
            <a:r>
              <a:rPr lang="en-US" sz="3000" b="1" u="sng" dirty="0" smtClean="0"/>
              <a:t>sunlight</a:t>
            </a:r>
            <a:r>
              <a:rPr lang="en-US" sz="3000" dirty="0" smtClean="0"/>
              <a:t>.  That is why it is sometimes called the “</a:t>
            </a:r>
            <a:r>
              <a:rPr lang="en-US" sz="3000" b="1" u="sng" dirty="0" smtClean="0"/>
              <a:t>Sunshine Vitamin</a:t>
            </a:r>
            <a:r>
              <a:rPr lang="en-US" sz="3000" dirty="0" smtClean="0"/>
              <a:t>.”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Milk products also provide important minerals like </a:t>
            </a:r>
            <a:r>
              <a:rPr lang="en-US" sz="3000" b="1" u="sng" dirty="0" smtClean="0"/>
              <a:t>Calcium, Iron and Phosphorus</a:t>
            </a:r>
            <a:r>
              <a:rPr lang="en-US" sz="3000" dirty="0" smtClean="0"/>
              <a:t> to help build healthy bones and teeth. 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Processing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7.  Milk goes through several treatments before it is safe to drink.  Two of these processes are: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2133600"/>
            <a:ext cx="4114800" cy="4724400"/>
          </a:xfrm>
          <a:prstGeom prst="rect">
            <a:avLst/>
          </a:prstGeom>
        </p:spPr>
        <p:txBody>
          <a:bodyPr tIns="0">
            <a:normAutofit fontScale="92500" lnSpcReduction="2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Pasteurization: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milk that has been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treated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remove or kill harmful organisms.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endParaRPr lang="en-US" sz="30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Homogenization:</a:t>
            </a:r>
            <a:r>
              <a:rPr lang="en-US" sz="30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the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fat particles in milk have been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broken down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and evenly distributed so they cannot join together again. 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2050" name="Picture 2" descr="http://www.wisrawmilkassociation.com/uploads/5/5/6/4/5564905/3202017.jpg?4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05100"/>
            <a:ext cx="4114800" cy="3086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Raw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4572000" cy="6019800"/>
          </a:xfrm>
        </p:spPr>
        <p:txBody>
          <a:bodyPr>
            <a:normAutofit fontScale="92500" lnSpcReduction="10000"/>
          </a:bodyPr>
          <a:lstStyle/>
          <a:p>
            <a:pPr marL="541782" indent="-514350">
              <a:buClrTx/>
              <a:buAutoNum type="arabicPeriod" startAt="8"/>
            </a:pPr>
            <a:r>
              <a:rPr lang="en-US" sz="3000" b="1" u="sng" dirty="0" smtClean="0"/>
              <a:t>Raw milk </a:t>
            </a:r>
            <a:r>
              <a:rPr lang="en-US" sz="3000" dirty="0" smtClean="0"/>
              <a:t>is unpasteurized.  It can carry dangerous </a:t>
            </a:r>
            <a:r>
              <a:rPr lang="en-US" sz="3000" b="1" u="sng" dirty="0" smtClean="0"/>
              <a:t>bacteria</a:t>
            </a:r>
            <a:r>
              <a:rPr lang="en-US" sz="3000" dirty="0" smtClean="0"/>
              <a:t> responsible for causing numerous food-borne illnesses like salmonella,   E. coli, Campylobacter  and Listeria.  </a:t>
            </a:r>
          </a:p>
          <a:p>
            <a:pPr marL="541782" indent="-514350">
              <a:buClrTx/>
              <a:buAutoNum type="arabicPeriod" startAt="8"/>
            </a:pPr>
            <a:r>
              <a:rPr lang="en-US" sz="3000" dirty="0" smtClean="0"/>
              <a:t>Most of the nutritional benefits of drinking raw milk are available from pasteurized milk without the risk of </a:t>
            </a:r>
            <a:r>
              <a:rPr lang="en-US" sz="3000" b="1" u="sng" dirty="0" smtClean="0"/>
              <a:t>disease</a:t>
            </a:r>
            <a:r>
              <a:rPr lang="en-US" sz="3000" dirty="0" smtClean="0"/>
              <a:t> that comes with drinking raw milk.  </a:t>
            </a:r>
          </a:p>
        </p:txBody>
      </p:sp>
      <p:pic>
        <p:nvPicPr>
          <p:cNvPr id="3074" name="Picture 2" descr="http://creamtopdairy.com/wp-content/uploads/2015/03/raw-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86" y="2514600"/>
            <a:ext cx="4019414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3698"/>
            <a:ext cx="8382000" cy="1087902"/>
          </a:xfrm>
        </p:spPr>
        <p:txBody>
          <a:bodyPr>
            <a:noAutofit/>
          </a:bodyPr>
          <a:lstStyle/>
          <a:p>
            <a:r>
              <a:rPr lang="en-US" sz="6000" u="sng" dirty="0" smtClean="0"/>
              <a:t>Classification of Nutrients</a:t>
            </a:r>
            <a:endParaRPr lang="en-US" sz="6000" u="sng" dirty="0"/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016000" y="1524000"/>
            <a:ext cx="8128000" cy="346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500" b="1" dirty="0">
                <a:latin typeface="+mj-lt"/>
              </a:rPr>
              <a:t>1. </a:t>
            </a:r>
            <a:r>
              <a:rPr lang="en-US" altLang="en-US" sz="3500" b="1" dirty="0" smtClean="0">
                <a:latin typeface="+mj-lt"/>
              </a:rPr>
              <a:t>Carbohydrates</a:t>
            </a:r>
            <a:r>
              <a:rPr lang="en-US" altLang="en-US" sz="3500" dirty="0" smtClean="0">
                <a:latin typeface="+mj-lt"/>
              </a:rPr>
              <a:t> 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2</a:t>
            </a:r>
            <a:r>
              <a:rPr lang="en-US" altLang="en-US" sz="3500" b="1" dirty="0">
                <a:latin typeface="+mj-lt"/>
              </a:rPr>
              <a:t>. </a:t>
            </a:r>
            <a:r>
              <a:rPr lang="en-US" altLang="en-US" sz="3500" b="1" dirty="0" smtClean="0">
                <a:latin typeface="+mj-lt"/>
              </a:rPr>
              <a:t>Lipids</a:t>
            </a:r>
          </a:p>
          <a:p>
            <a:pPr eaLnBrk="1" hangingPunct="1"/>
            <a:r>
              <a:rPr lang="en-US" altLang="en-US" sz="4400" b="1" dirty="0" smtClean="0">
                <a:latin typeface="+mj-lt"/>
              </a:rPr>
              <a:t>3</a:t>
            </a:r>
            <a:r>
              <a:rPr lang="en-US" altLang="en-US" sz="4400" b="1" dirty="0">
                <a:latin typeface="+mj-lt"/>
              </a:rPr>
              <a:t>. </a:t>
            </a:r>
            <a:r>
              <a:rPr lang="en-US" altLang="en-US" sz="4400" b="1" dirty="0" smtClean="0">
                <a:latin typeface="+mj-lt"/>
              </a:rPr>
              <a:t>Protein- 4 calories per gram</a:t>
            </a:r>
          </a:p>
          <a:p>
            <a:pPr eaLnBrk="1" hangingPunct="1"/>
            <a:r>
              <a:rPr lang="en-US" altLang="en-US" sz="3500" b="1" dirty="0" smtClean="0">
                <a:latin typeface="+mj-lt"/>
              </a:rPr>
              <a:t>4</a:t>
            </a:r>
            <a:r>
              <a:rPr lang="en-US" altLang="en-US" sz="3500" b="1" dirty="0">
                <a:latin typeface="+mj-lt"/>
              </a:rPr>
              <a:t>. </a:t>
            </a:r>
            <a:r>
              <a:rPr lang="en-US" altLang="en-US" sz="3500" b="1" dirty="0" smtClean="0">
                <a:latin typeface="+mj-lt"/>
              </a:rPr>
              <a:t>Vitamins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500" b="1" dirty="0" smtClean="0">
                <a:latin typeface="+mj-lt"/>
              </a:rPr>
              <a:t>5</a:t>
            </a:r>
            <a:r>
              <a:rPr lang="en-US" altLang="en-US" sz="3500" b="1" dirty="0">
                <a:latin typeface="+mj-lt"/>
              </a:rPr>
              <a:t>. </a:t>
            </a:r>
            <a:r>
              <a:rPr lang="en-US" altLang="en-US" sz="3500" b="1" dirty="0" smtClean="0">
                <a:latin typeface="+mj-lt"/>
              </a:rPr>
              <a:t>Minerals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500" b="1" dirty="0" smtClean="0">
                <a:latin typeface="+mj-lt"/>
              </a:rPr>
              <a:t>6</a:t>
            </a:r>
            <a:r>
              <a:rPr lang="en-US" altLang="en-US" sz="3500" b="1" dirty="0">
                <a:latin typeface="+mj-lt"/>
              </a:rPr>
              <a:t>. </a:t>
            </a:r>
            <a:r>
              <a:rPr lang="en-US" altLang="en-US" sz="3500" b="1" dirty="0" smtClean="0">
                <a:latin typeface="+mj-lt"/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Types of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609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10.  There are several types of Milk: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600200"/>
          <a:ext cx="74676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95835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Milk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009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 Whole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 the highest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amount of fat-(At least 3.25% or more)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b.  2%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 only 2% milk-fat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c.  1%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 only 1%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milk-fat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d.  Skim Milk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(Fat-Free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Milk)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no fat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42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e.  Non-Fat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Dry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Skim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milk that has been dehydrated and packaged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42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f.  Evaporated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Milk that has had all water evaporated out of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it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7000" u="sng" dirty="0" smtClean="0"/>
              <a:t>Types of Milk, cont.</a:t>
            </a:r>
            <a:endParaRPr lang="en-US" sz="70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600200"/>
          <a:ext cx="7924800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37338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Milk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g.  Sweetened Condensed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 with sugar added and then had water evaporated out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h.  UHT Milk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(Ultra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High Temperature)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 heated to 280</a:t>
                      </a:r>
                      <a:r>
                        <a:rPr lang="en-US" sz="21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 for 2 seconds to kill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bacteria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.  Lactose Free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Milk that has had the lactose sugar removed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j.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Buttermilk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 with lactic acid added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k.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Acidophilus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Special milk to help those with digestive disorders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l.  Flavored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 with flavorings added (chocolate, strawberry, etc.)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7000" u="sng" dirty="0" smtClean="0"/>
              <a:t>Milk Replacements</a:t>
            </a:r>
            <a:endParaRPr lang="en-US" sz="7000" u="sng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3886200" cy="6019800"/>
          </a:xfrm>
        </p:spPr>
        <p:txBody>
          <a:bodyPr>
            <a:normAutofit/>
          </a:bodyPr>
          <a:lstStyle/>
          <a:p>
            <a:pPr marL="625475" indent="-598488">
              <a:buClrTx/>
            </a:pPr>
            <a:r>
              <a:rPr lang="en-US" sz="3000" dirty="0" smtClean="0"/>
              <a:t>11.  </a:t>
            </a:r>
            <a:r>
              <a:rPr lang="en-US" sz="3000" b="1" u="sng" dirty="0" smtClean="0"/>
              <a:t>Milk replacements </a:t>
            </a:r>
            <a:r>
              <a:rPr lang="en-US" sz="3000" dirty="0" smtClean="0"/>
              <a:t>such as almond milk, soy milk, or rice milk are </a:t>
            </a:r>
            <a:r>
              <a:rPr lang="en-US" sz="3000" b="1" u="sng" dirty="0" smtClean="0"/>
              <a:t>comparable</a:t>
            </a:r>
            <a:r>
              <a:rPr lang="en-US" sz="3000" dirty="0" smtClean="0"/>
              <a:t> with milk in regards to nutritional value.</a:t>
            </a:r>
          </a:p>
          <a:p>
            <a:pPr marL="625475" indent="-598488">
              <a:buClrTx/>
            </a:pPr>
            <a:r>
              <a:rPr lang="en-US" sz="3000" dirty="0" smtClean="0"/>
              <a:t>12.  They are a viable </a:t>
            </a:r>
            <a:r>
              <a:rPr lang="en-US" sz="3000" b="1" u="sng" dirty="0" smtClean="0"/>
              <a:t>substitute</a:t>
            </a:r>
            <a:r>
              <a:rPr lang="en-US" sz="3000" dirty="0" smtClean="0"/>
              <a:t> for people with special dietary needs.  </a:t>
            </a:r>
          </a:p>
        </p:txBody>
      </p:sp>
      <p:pic>
        <p:nvPicPr>
          <p:cNvPr id="4100" name="Picture 4" descr="http://www.peta2.com/wp-content/uploads/2012/08/vegan-milk-options-555x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90800"/>
            <a:ext cx="4457699" cy="2971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807720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With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7315200" cy="2514600"/>
          </a:xfrm>
        </p:spPr>
        <p:txBody>
          <a:bodyPr>
            <a:normAutofit fontScale="92500"/>
          </a:bodyPr>
          <a:lstStyle/>
          <a:p>
            <a:pPr marL="579438" indent="-552450">
              <a:buClrTx/>
            </a:pPr>
            <a:r>
              <a:rPr lang="en-US" sz="3000" dirty="0" smtClean="0"/>
              <a:t>13. Milk products </a:t>
            </a:r>
            <a:r>
              <a:rPr lang="en-US" sz="3000" b="1" u="sng" dirty="0" smtClean="0"/>
              <a:t>scorch</a:t>
            </a:r>
            <a:r>
              <a:rPr lang="en-US" sz="3000" dirty="0" smtClean="0"/>
              <a:t> easily.</a:t>
            </a:r>
          </a:p>
          <a:p>
            <a:pPr marL="579438" indent="-552450">
              <a:buClrTx/>
            </a:pPr>
            <a:r>
              <a:rPr lang="en-US" sz="3000" dirty="0" smtClean="0"/>
              <a:t>14. Scorching occurs when the proteins in milk are </a:t>
            </a:r>
            <a:r>
              <a:rPr lang="en-US" sz="3000" b="1" u="sng" dirty="0" smtClean="0"/>
              <a:t>overcooked</a:t>
            </a:r>
            <a:r>
              <a:rPr lang="en-US" sz="3000" dirty="0" smtClean="0"/>
              <a:t>.  They fall and cling to the bottom of the pan.  They create a thick, black layer that is difficult to remove.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500" r="12500"/>
          <a:stretch>
            <a:fillRect/>
          </a:stretch>
        </p:blipFill>
        <p:spPr bwMode="auto">
          <a:xfrm>
            <a:off x="3200400" y="3544044"/>
            <a:ext cx="3733800" cy="311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807720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Milk, </a:t>
            </a:r>
            <a:r>
              <a:rPr lang="en-US" sz="6500" u="sng" dirty="0" smtClean="0"/>
              <a:t>cont.</a:t>
            </a:r>
            <a:endParaRPr lang="en-US" sz="6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7315200" cy="5562600"/>
          </a:xfrm>
        </p:spPr>
        <p:txBody>
          <a:bodyPr>
            <a:normAutofit/>
          </a:bodyPr>
          <a:lstStyle/>
          <a:p>
            <a:pPr marL="685800" indent="-658813">
              <a:buClrTx/>
            </a:pPr>
            <a:r>
              <a:rPr lang="en-US" sz="3000" dirty="0" smtClean="0"/>
              <a:t>15.  To prevent scorching, cook milk on </a:t>
            </a:r>
            <a:r>
              <a:rPr lang="en-US" sz="3000" b="1" u="sng" dirty="0" smtClean="0"/>
              <a:t>low heat </a:t>
            </a:r>
            <a:r>
              <a:rPr lang="en-US" sz="3000" dirty="0" smtClean="0"/>
              <a:t>and </a:t>
            </a:r>
            <a:r>
              <a:rPr lang="en-US" sz="3000" b="1" u="sng" dirty="0" smtClean="0"/>
              <a:t>stir it constantly</a:t>
            </a:r>
            <a:r>
              <a:rPr lang="en-US" sz="3000" b="1" dirty="0" smtClean="0"/>
              <a:t> </a:t>
            </a:r>
            <a:r>
              <a:rPr lang="en-US" sz="3000" dirty="0" smtClean="0"/>
              <a:t>to prevent the proteins from collecting on the bottom of the pan.</a:t>
            </a:r>
          </a:p>
          <a:p>
            <a:pPr marL="685800" indent="-658813">
              <a:buClrTx/>
            </a:pPr>
            <a:r>
              <a:rPr lang="en-US" sz="3000" dirty="0" smtClean="0"/>
              <a:t>16.  Heating milk in the </a:t>
            </a:r>
            <a:r>
              <a:rPr lang="en-US" sz="3000" b="1" u="sng" dirty="0" smtClean="0"/>
              <a:t>microwave</a:t>
            </a:r>
            <a:r>
              <a:rPr lang="en-US" sz="3000" dirty="0" smtClean="0"/>
              <a:t> will also prevent scorching. 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33825"/>
            <a:ext cx="38100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Cheese</a:t>
            </a:r>
            <a:endParaRPr lang="en-US" sz="33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5943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Types of Cheese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2192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There are two types of cheese:  </a:t>
            </a:r>
            <a:r>
              <a:rPr lang="en-US" sz="3000" b="1" u="sng" dirty="0" smtClean="0"/>
              <a:t>Natural</a:t>
            </a:r>
            <a:r>
              <a:rPr lang="en-US" sz="3000" dirty="0" smtClean="0"/>
              <a:t> and </a:t>
            </a:r>
            <a:r>
              <a:rPr lang="en-US" sz="3000" b="1" u="sng" dirty="0" smtClean="0"/>
              <a:t>Processed</a:t>
            </a:r>
            <a:r>
              <a:rPr lang="en-US" sz="3000" dirty="0" smtClean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7333"/>
          <a:stretch>
            <a:fillRect/>
          </a:stretch>
        </p:blipFill>
        <p:spPr bwMode="auto">
          <a:xfrm>
            <a:off x="1143000" y="2971800"/>
            <a:ext cx="2895600" cy="305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2162" y="3171825"/>
            <a:ext cx="20792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00" b="26000"/>
          <a:stretch>
            <a:fillRect/>
          </a:stretch>
        </p:blipFill>
        <p:spPr bwMode="auto">
          <a:xfrm>
            <a:off x="6573228" y="2057400"/>
            <a:ext cx="2570771" cy="12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452" y="4800600"/>
            <a:ext cx="1066548" cy="156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4313" y="3195637"/>
            <a:ext cx="951087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343400" y="4038600"/>
            <a:ext cx="1066800" cy="83820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541782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Natural Cheese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2192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2.  Natural cheeses include: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05000"/>
          <a:ext cx="7467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9546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Cheese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 Fresh (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Unripened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Cream Cheese, Feta, Mozzarella, Ricotta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4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b.  Soft Cheeses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Brie,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Boursin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, Camembert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c.  Semi-Soft Cheeses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Fontina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, Gorgonzola, Gouda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d.  Firm Cheeses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Cheddar, Gruyere, Provolone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4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e.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 Hard Cheeses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Asiago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,  Parmesan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7500" u="sng" dirty="0" smtClean="0"/>
              <a:t>Processed Cheese</a:t>
            </a:r>
            <a:endParaRPr lang="en-US" sz="7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27432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3.  Processed cheese is cheese made from natural cheeses, but has had emulsifiers, colorings and </a:t>
            </a:r>
            <a:r>
              <a:rPr lang="en-US" sz="3000" b="1" u="sng" dirty="0" smtClean="0"/>
              <a:t>preservatives</a:t>
            </a:r>
            <a:r>
              <a:rPr lang="en-US" sz="3000" dirty="0" smtClean="0"/>
              <a:t> added to </a:t>
            </a:r>
            <a:r>
              <a:rPr lang="en-US" sz="3000" b="1" u="sng" dirty="0" smtClean="0"/>
              <a:t>increase shelf-life</a:t>
            </a:r>
            <a:r>
              <a:rPr lang="en-US" sz="3000" dirty="0" smtClean="0"/>
              <a:t>.  It is also easier and cheaper to produce.   </a:t>
            </a:r>
          </a:p>
          <a:p>
            <a:pPr marL="541782" indent="-514350">
              <a:buClrTx/>
            </a:pPr>
            <a:r>
              <a:rPr lang="en-US" sz="3000" dirty="0" smtClean="0"/>
              <a:t>4.  Processed cheeses include: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733800"/>
          <a:ext cx="7467600" cy="189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9546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Cheese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a.  Processed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Cheese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American Cheese (Cheese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Singles)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,  Easy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Cheese (Spray Cheese), Velveeta, Powdered Cheese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7406640" cy="108790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Reducing Fat</a:t>
            </a:r>
            <a:r>
              <a:rPr kumimoji="0" lang="en-US" sz="7000" b="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Intake</a:t>
            </a:r>
            <a:endParaRPr kumimoji="0" lang="en-US" sz="7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1011702"/>
            <a:ext cx="8077200" cy="112189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3000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reduce fat intake in the Dairy group, you can: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00200" y="1600200"/>
            <a:ext cx="6781800" cy="19812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Use a lower fat content milk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Use a lower fat content cheese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Substitute yogurt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for mayonnaise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Protein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 lnSpcReduction="10000"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Proteins provide </a:t>
            </a:r>
            <a:r>
              <a:rPr lang="en-US" sz="3000" b="1" u="sng" dirty="0" smtClean="0"/>
              <a:t>4</a:t>
            </a:r>
            <a:r>
              <a:rPr lang="en-US" sz="3000" dirty="0" smtClean="0"/>
              <a:t> calories per gram. 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The main function of protein is to </a:t>
            </a:r>
            <a:r>
              <a:rPr lang="en-US" sz="3000" b="1" u="sng" dirty="0" smtClean="0"/>
              <a:t>build and repair body tissues</a:t>
            </a:r>
            <a:r>
              <a:rPr lang="en-US" sz="3000" dirty="0" smtClean="0"/>
              <a:t>.</a:t>
            </a:r>
          </a:p>
          <a:p>
            <a:pPr marL="971550" lvl="1" indent="-514350">
              <a:buClrTx/>
              <a:buFont typeface="Arial" pitchFamily="34" charset="0"/>
              <a:buChar char="•"/>
            </a:pPr>
            <a:r>
              <a:rPr lang="en-US" sz="3000" i="1" dirty="0" smtClean="0"/>
              <a:t>If carbohydrates and fat are not available, your body will use protein.  Is this a good thing?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You must eat protein </a:t>
            </a:r>
            <a:r>
              <a:rPr lang="en-US" sz="3000" b="1" u="sng" dirty="0" smtClean="0"/>
              <a:t>daily</a:t>
            </a:r>
            <a:r>
              <a:rPr lang="en-US" sz="3000" dirty="0" smtClean="0"/>
              <a:t> to replace the wear and tear on the body tissues.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We get </a:t>
            </a:r>
            <a:r>
              <a:rPr lang="en-US" sz="3000" dirty="0" smtClean="0">
                <a:latin typeface="+mj-lt"/>
              </a:rPr>
              <a:t>most of our protein from the </a:t>
            </a:r>
            <a:r>
              <a:rPr lang="en-US" sz="3000" b="1" u="sng" dirty="0" smtClean="0">
                <a:latin typeface="+mj-lt"/>
              </a:rPr>
              <a:t>Protein Food Group</a:t>
            </a:r>
            <a:r>
              <a:rPr lang="en-US" sz="3000" dirty="0" smtClean="0">
                <a:latin typeface="+mj-lt"/>
              </a:rPr>
              <a:t>.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>
                <a:latin typeface="+mj-lt"/>
              </a:rPr>
              <a:t>It is recommended that we choose </a:t>
            </a:r>
            <a:r>
              <a:rPr lang="en-US" sz="3000" b="1" u="sng" dirty="0" smtClean="0">
                <a:latin typeface="+mj-lt"/>
              </a:rPr>
              <a:t>8 oz. of seafood</a:t>
            </a:r>
            <a:r>
              <a:rPr lang="en-US" sz="3000" dirty="0" smtClean="0">
                <a:latin typeface="+mj-lt"/>
              </a:rPr>
              <a:t> products in the place of some meat and poultry every week.  </a:t>
            </a:r>
          </a:p>
          <a:p>
            <a:pPr marL="541782" indent="-514350">
              <a:buClrTx/>
              <a:buAutoNum type="arabicPeriod"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202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Amino Acids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6.  </a:t>
            </a:r>
            <a:r>
              <a:rPr lang="en-US" sz="3000" b="1" u="sng" dirty="0" smtClean="0"/>
              <a:t>Amino acids </a:t>
            </a:r>
            <a:r>
              <a:rPr lang="en-US" sz="3000" dirty="0" smtClean="0"/>
              <a:t>are the </a:t>
            </a:r>
            <a:r>
              <a:rPr lang="en-US" sz="3000" b="1" u="sng" dirty="0" smtClean="0"/>
              <a:t>“building blocks”</a:t>
            </a:r>
            <a:r>
              <a:rPr lang="en-US" sz="3000" b="1" dirty="0" smtClean="0"/>
              <a:t> </a:t>
            </a:r>
            <a:r>
              <a:rPr lang="en-US" sz="3000" dirty="0" smtClean="0"/>
              <a:t>of protein.  </a:t>
            </a:r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971550" lvl="1" indent="-514350">
              <a:buClrTx/>
            </a:pPr>
            <a:endParaRPr lang="en-US" sz="3200" dirty="0" smtClean="0"/>
          </a:p>
          <a:p>
            <a:pPr marL="541782" indent="-514350">
              <a:buClrTx/>
            </a:pPr>
            <a:r>
              <a:rPr lang="en-US" sz="3000" dirty="0" smtClean="0"/>
              <a:t>7.  There are </a:t>
            </a:r>
            <a:r>
              <a:rPr lang="en-US" sz="3000" b="1" u="sng" dirty="0" smtClean="0"/>
              <a:t>9</a:t>
            </a:r>
            <a:r>
              <a:rPr lang="en-US" sz="3000" dirty="0" smtClean="0"/>
              <a:t> essential amino acids.  </a:t>
            </a:r>
          </a:p>
          <a:p>
            <a:pPr marL="541782" indent="-514350">
              <a:buClrTx/>
            </a:pPr>
            <a:r>
              <a:rPr lang="en-US" sz="3000" dirty="0" smtClean="0"/>
              <a:t>8.  </a:t>
            </a:r>
            <a:r>
              <a:rPr lang="en-US" sz="3000" b="1" u="sng" dirty="0" smtClean="0"/>
              <a:t>Essential</a:t>
            </a:r>
            <a:r>
              <a:rPr lang="en-US" sz="3000" dirty="0" smtClean="0"/>
              <a:t> means that your body MUST have them.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94" t="2247" r="3371" b="5618"/>
          <a:stretch>
            <a:fillRect/>
          </a:stretch>
        </p:blipFill>
        <p:spPr bwMode="auto">
          <a:xfrm>
            <a:off x="3505200" y="1676400"/>
            <a:ext cx="30480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7500" u="sng" dirty="0" smtClean="0"/>
              <a:t>Complete Proteins</a:t>
            </a:r>
            <a:endParaRPr lang="en-US" sz="7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9"/>
            </a:pPr>
            <a:r>
              <a:rPr lang="en-US" sz="3000" b="1" u="sng" dirty="0" smtClean="0"/>
              <a:t>Complete proteins </a:t>
            </a:r>
            <a:r>
              <a:rPr lang="en-US" sz="3000" dirty="0" smtClean="0"/>
              <a:t>contain all 9 of the essential amino acids.</a:t>
            </a:r>
            <a:endParaRPr lang="en-US" sz="3000" b="1" u="sng" dirty="0" smtClean="0"/>
          </a:p>
          <a:p>
            <a:pPr marL="541782" indent="-514350">
              <a:buClrTx/>
              <a:buAutoNum type="arabicPeriod" startAt="9"/>
            </a:pPr>
            <a:r>
              <a:rPr lang="en-US" sz="3000" dirty="0" smtClean="0"/>
              <a:t>Complete proteins come from </a:t>
            </a:r>
            <a:r>
              <a:rPr lang="en-US" sz="3000" b="1" u="sng" dirty="0" smtClean="0"/>
              <a:t>animal</a:t>
            </a:r>
            <a:r>
              <a:rPr lang="en-US" sz="3000" dirty="0" smtClean="0"/>
              <a:t> food sources.  </a:t>
            </a:r>
          </a:p>
          <a:p>
            <a:pPr marL="541782" indent="-514350">
              <a:buClrTx/>
              <a:buAutoNum type="arabicPeriod" startAt="9"/>
            </a:pPr>
            <a:r>
              <a:rPr lang="en-US" sz="3000" b="1" u="sng" dirty="0" smtClean="0"/>
              <a:t>Soy</a:t>
            </a:r>
            <a:r>
              <a:rPr lang="en-US" sz="3000" dirty="0" smtClean="0"/>
              <a:t> foods like tofu, tempeh, soy nuts and edamame are a few plant sources that contain complete proteins.  </a:t>
            </a:r>
          </a:p>
        </p:txBody>
      </p:sp>
      <p:pic>
        <p:nvPicPr>
          <p:cNvPr id="1026" name="Picture 2" descr="http://www.foodsafetynews.com/files/2012/10/tempeh-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093721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580" y="5105400"/>
            <a:ext cx="2204520" cy="1653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419600"/>
            <a:ext cx="2102920" cy="157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 descr="http://www.fitnessvsweightloss.com/wp-content/uploads/2015/04/edamame-nutritive-valu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1342" r="10191" b="880"/>
          <a:stretch/>
        </p:blipFill>
        <p:spPr bwMode="auto">
          <a:xfrm>
            <a:off x="6858000" y="4953000"/>
            <a:ext cx="2209800" cy="18005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909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7300" u="sng" dirty="0" smtClean="0"/>
              <a:t>Incomplete Proteins</a:t>
            </a:r>
            <a:endParaRPr lang="en-US" sz="73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25146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12"/>
            </a:pPr>
            <a:r>
              <a:rPr lang="en-US" sz="3000" b="1" u="sng" dirty="0" smtClean="0"/>
              <a:t>Incomplete proteins</a:t>
            </a:r>
            <a:r>
              <a:rPr lang="en-US" sz="3000" dirty="0" smtClean="0"/>
              <a:t> do NOT contain all of the essential amino acids. </a:t>
            </a:r>
          </a:p>
          <a:p>
            <a:pPr marL="541782" indent="-514350">
              <a:buClrTx/>
              <a:buAutoNum type="arabicPeriod" startAt="12"/>
            </a:pPr>
            <a:r>
              <a:rPr lang="en-US" sz="3000" dirty="0" smtClean="0"/>
              <a:t>Incomplete proteins come from </a:t>
            </a:r>
            <a:r>
              <a:rPr lang="en-US" sz="3000" b="1" u="sng" dirty="0" smtClean="0"/>
              <a:t>plant</a:t>
            </a:r>
            <a:r>
              <a:rPr lang="en-US" sz="3000" dirty="0" smtClean="0"/>
              <a:t> food sources.  </a:t>
            </a:r>
          </a:p>
          <a:p>
            <a:pPr marL="541782" indent="-514350">
              <a:buClrTx/>
              <a:buAutoNum type="arabicPeriod" startAt="12"/>
            </a:pPr>
            <a:r>
              <a:rPr lang="en-US" sz="3000" dirty="0" smtClean="0"/>
              <a:t>Examples of incomplete proteins could be: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3657600"/>
            <a:ext cx="2819400" cy="25146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Grains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Beans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Nuts/Seeds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Rice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Wheat</a:t>
            </a: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 2"/>
              <a:buAutoNum type="arabicPeriod" startAt="12"/>
              <a:tabLst/>
              <a:defRPr/>
            </a:pPr>
            <a:endParaRPr kumimoji="0" lang="en-US" sz="3000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6000" u="sng" dirty="0" smtClean="0"/>
              <a:t>Complimentary Proteins</a:t>
            </a:r>
            <a:endParaRPr lang="en-US" sz="6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752600"/>
          </a:xfrm>
        </p:spPr>
        <p:txBody>
          <a:bodyPr>
            <a:normAutofit fontScale="92500" lnSpcReduction="10000"/>
          </a:bodyPr>
          <a:lstStyle/>
          <a:p>
            <a:pPr marL="541782" indent="-514350">
              <a:buClrTx/>
              <a:buAutoNum type="arabicPeriod" startAt="15"/>
            </a:pPr>
            <a:r>
              <a:rPr lang="en-US" sz="3000" dirty="0" smtClean="0"/>
              <a:t>Incomplete proteins can be </a:t>
            </a:r>
            <a:r>
              <a:rPr lang="en-US" sz="3000" b="1" u="sng" dirty="0" smtClean="0"/>
              <a:t>combined</a:t>
            </a:r>
            <a:r>
              <a:rPr lang="en-US" sz="3000" dirty="0" smtClean="0"/>
              <a:t> to create a </a:t>
            </a:r>
            <a:r>
              <a:rPr lang="en-US" sz="3000" b="1" u="sng" dirty="0" smtClean="0"/>
              <a:t>complimentary</a:t>
            </a:r>
            <a:r>
              <a:rPr lang="en-US" sz="3000" dirty="0" smtClean="0"/>
              <a:t> protein.  (Grains combined with any nut, seed or legume.)  </a:t>
            </a:r>
          </a:p>
          <a:p>
            <a:pPr marL="541782" indent="-514350">
              <a:buClrTx/>
              <a:buAutoNum type="arabicPeriod" startAt="15"/>
            </a:pPr>
            <a:r>
              <a:rPr lang="en-US" sz="3000" dirty="0" smtClean="0"/>
              <a:t>Examples include: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2667000"/>
            <a:ext cx="7315200" cy="2514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Beans and Rice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Peanut Butter and Whole Wheat Toast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Bean Soup with a Wheat Roll</a:t>
            </a:r>
            <a:endParaRPr lang="en-US" sz="28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4876"/>
          <a:stretch>
            <a:fillRect/>
          </a:stretch>
        </p:blipFill>
        <p:spPr bwMode="auto">
          <a:xfrm>
            <a:off x="2590800" y="4138844"/>
            <a:ext cx="4114800" cy="2566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Eggs</a:t>
            </a:r>
            <a:endParaRPr lang="en-US" sz="3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2176462"/>
            <a:ext cx="3562350" cy="445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Eg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2520" y="1066800"/>
            <a:ext cx="391668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Parts of the Egg</a:t>
            </a:r>
            <a:endParaRPr lang="en-US" sz="8000" u="sng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00050" y="3157537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	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00050" y="54752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00050" y="175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00050" y="2547937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	</a:t>
            </a: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400050" y="48656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400050" y="48656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5791200" y="973137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895600" y="1066800"/>
            <a:ext cx="4343400" cy="400110"/>
            <a:chOff x="3733800" y="1276290"/>
            <a:chExt cx="4343400" cy="400110"/>
          </a:xfrm>
        </p:grpSpPr>
        <p:sp>
          <p:nvSpPr>
            <p:cNvPr id="18" name="Line 48"/>
            <p:cNvSpPr>
              <a:spLocks noChangeShapeType="1"/>
            </p:cNvSpPr>
            <p:nvPr/>
          </p:nvSpPr>
          <p:spPr bwMode="auto">
            <a:xfrm>
              <a:off x="3733800" y="1428691"/>
              <a:ext cx="1905000" cy="953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5638800" y="1276290"/>
              <a:ext cx="2438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Air </a:t>
              </a:r>
              <a:r>
                <a:rPr lang="en-US" sz="2000" b="1" u="sng" dirty="0">
                  <a:latin typeface="+mj-lt"/>
                </a:rPr>
                <a:t>Pocket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962400"/>
            <a:ext cx="6172200" cy="861774"/>
            <a:chOff x="3124200" y="3276600"/>
            <a:chExt cx="6172200" cy="861774"/>
          </a:xfrm>
        </p:grpSpPr>
        <p:sp>
          <p:nvSpPr>
            <p:cNvPr id="15" name="Line 45"/>
            <p:cNvSpPr>
              <a:spLocks noChangeShapeType="1"/>
            </p:cNvSpPr>
            <p:nvPr/>
          </p:nvSpPr>
          <p:spPr bwMode="auto">
            <a:xfrm flipV="1">
              <a:off x="3124200" y="3505199"/>
              <a:ext cx="304800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52"/>
            <p:cNvSpPr txBox="1">
              <a:spLocks noChangeArrowheads="1"/>
            </p:cNvSpPr>
            <p:nvPr/>
          </p:nvSpPr>
          <p:spPr bwMode="auto">
            <a:xfrm>
              <a:off x="6172200" y="3276600"/>
              <a:ext cx="31242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Yolk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High </a:t>
              </a:r>
              <a:r>
                <a:rPr lang="en-US" sz="2000" dirty="0">
                  <a:latin typeface="+mj-lt"/>
                </a:rPr>
                <a:t>in fat and </a:t>
              </a:r>
              <a:r>
                <a:rPr lang="en-US" sz="2000" dirty="0" smtClean="0">
                  <a:latin typeface="+mj-lt"/>
                </a:rPr>
                <a:t>cholesterol 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0400" y="4937125"/>
            <a:ext cx="5791200" cy="854075"/>
            <a:chOff x="3429000" y="4495800"/>
            <a:chExt cx="5791200" cy="854075"/>
          </a:xfrm>
        </p:grpSpPr>
        <p:sp>
          <p:nvSpPr>
            <p:cNvPr id="16" name="Line 46"/>
            <p:cNvSpPr>
              <a:spLocks noChangeShapeType="1"/>
            </p:cNvSpPr>
            <p:nvPr/>
          </p:nvSpPr>
          <p:spPr bwMode="auto">
            <a:xfrm flipV="1">
              <a:off x="3429000" y="4724399"/>
              <a:ext cx="2133600" cy="3968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5562600" y="4495800"/>
              <a:ext cx="36576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Chalazae</a:t>
              </a:r>
              <a:endParaRPr lang="en-US" sz="2000" b="1" u="sng" dirty="0">
                <a:latin typeface="+mj-lt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Keeps </a:t>
              </a:r>
              <a:r>
                <a:rPr lang="en-US" sz="2000" dirty="0">
                  <a:latin typeface="+mj-lt"/>
                </a:rPr>
                <a:t>the yolk centered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43400" y="5867400"/>
            <a:ext cx="3733800" cy="914400"/>
            <a:chOff x="4876800" y="5586174"/>
            <a:chExt cx="3733800" cy="914400"/>
          </a:xfrm>
        </p:grpSpPr>
        <p:sp>
          <p:nvSpPr>
            <p:cNvPr id="24" name="Line 54"/>
            <p:cNvSpPr>
              <a:spLocks noChangeShapeType="1"/>
            </p:cNvSpPr>
            <p:nvPr/>
          </p:nvSpPr>
          <p:spPr bwMode="auto">
            <a:xfrm>
              <a:off x="4876800" y="5586174"/>
              <a:ext cx="4572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5"/>
            <p:cNvSpPr txBox="1">
              <a:spLocks noChangeArrowheads="1"/>
            </p:cNvSpPr>
            <p:nvPr/>
          </p:nvSpPr>
          <p:spPr bwMode="auto">
            <a:xfrm>
              <a:off x="5334000" y="5638800"/>
              <a:ext cx="32766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Shell </a:t>
              </a:r>
              <a:endParaRPr lang="en-US" sz="2000" b="1" u="sng" dirty="0">
                <a:latin typeface="+mj-lt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Protects </a:t>
              </a:r>
              <a:r>
                <a:rPr lang="en-US" sz="2000" dirty="0">
                  <a:latin typeface="+mj-lt"/>
                </a:rPr>
                <a:t>the egg contents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0" y="1576626"/>
            <a:ext cx="5257800" cy="937973"/>
            <a:chOff x="4114800" y="1905000"/>
            <a:chExt cx="5257800" cy="937973"/>
          </a:xfrm>
        </p:grpSpPr>
        <p:sp>
          <p:nvSpPr>
            <p:cNvPr id="14" name="Line 44"/>
            <p:cNvSpPr>
              <a:spLocks noChangeShapeType="1"/>
            </p:cNvSpPr>
            <p:nvPr/>
          </p:nvSpPr>
          <p:spPr bwMode="auto">
            <a:xfrm flipV="1">
              <a:off x="4114800" y="2157174"/>
              <a:ext cx="1828800" cy="6857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5943600" y="1905000"/>
              <a:ext cx="34290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Thick Albumin (Egg White)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Around the egg yolk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200" y="2590800"/>
            <a:ext cx="4953000" cy="1169551"/>
            <a:chOff x="4419600" y="1905000"/>
            <a:chExt cx="4953000" cy="1169551"/>
          </a:xfrm>
        </p:grpSpPr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4419600" y="2209799"/>
              <a:ext cx="15240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5943600" y="1905000"/>
              <a:ext cx="34290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Thin Albumin (Egg White)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Between the thick albumin and the shell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774</TotalTime>
  <Words>1184</Words>
  <Application>Microsoft Office PowerPoint</Application>
  <PresentationFormat>On-screen Show (4:3)</PresentationFormat>
  <Paragraphs>174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Gill Sans MT</vt:lpstr>
      <vt:lpstr>Symbol</vt:lpstr>
      <vt:lpstr>Times New Roman</vt:lpstr>
      <vt:lpstr>Verdana</vt:lpstr>
      <vt:lpstr>Wingdings</vt:lpstr>
      <vt:lpstr>Wingdings 2</vt:lpstr>
      <vt:lpstr>Solstice</vt:lpstr>
      <vt:lpstr>PROTEIN</vt:lpstr>
      <vt:lpstr>Classification of Nutrients</vt:lpstr>
      <vt:lpstr>Protein</vt:lpstr>
      <vt:lpstr>Amino Acids</vt:lpstr>
      <vt:lpstr>Complete Proteins</vt:lpstr>
      <vt:lpstr>Incomplete Proteins</vt:lpstr>
      <vt:lpstr>Complimentary Proteins</vt:lpstr>
      <vt:lpstr>Eggs</vt:lpstr>
      <vt:lpstr>Parts of the Egg</vt:lpstr>
      <vt:lpstr>Storing Eggs</vt:lpstr>
      <vt:lpstr>Cooking Eggs</vt:lpstr>
      <vt:lpstr>Functions of Eggs</vt:lpstr>
      <vt:lpstr>PowerPoint Presentation</vt:lpstr>
      <vt:lpstr>PowerPoint Presentation</vt:lpstr>
      <vt:lpstr>Milk</vt:lpstr>
      <vt:lpstr>Milk</vt:lpstr>
      <vt:lpstr>Nutrients In Milk</vt:lpstr>
      <vt:lpstr>Processing Milk</vt:lpstr>
      <vt:lpstr>Raw Milk</vt:lpstr>
      <vt:lpstr>Types of Milk</vt:lpstr>
      <vt:lpstr>Types of Milk, cont.</vt:lpstr>
      <vt:lpstr>Milk Replacements</vt:lpstr>
      <vt:lpstr>Cooking With Milk</vt:lpstr>
      <vt:lpstr>Cooking Milk, cont.</vt:lpstr>
      <vt:lpstr>Cheese</vt:lpstr>
      <vt:lpstr>Types of Cheese</vt:lpstr>
      <vt:lpstr>Natural Cheese</vt:lpstr>
      <vt:lpstr>Processed Cheese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Owner</cp:lastModifiedBy>
  <cp:revision>102</cp:revision>
  <dcterms:created xsi:type="dcterms:W3CDTF">2009-10-31T02:32:45Z</dcterms:created>
  <dcterms:modified xsi:type="dcterms:W3CDTF">2015-08-11T00:35:59Z</dcterms:modified>
</cp:coreProperties>
</file>