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8" d="100"/>
          <a:sy n="48" d="100"/>
        </p:scale>
        <p:origin x="60" y="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77253"/>
            <a:ext cx="8144134" cy="1373070"/>
          </a:xfrm>
        </p:spPr>
        <p:txBody>
          <a:bodyPr anchor="ctr"/>
          <a:lstStyle/>
          <a:p>
            <a:r>
              <a:rPr lang="en-US" sz="14000" dirty="0" smtClean="0"/>
              <a:t>LIPIDS</a:t>
            </a:r>
            <a:endParaRPr lang="en-US" sz="1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Fats and Oils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177429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9" y="733350"/>
            <a:ext cx="10431626" cy="1080938"/>
          </a:xfrm>
        </p:spPr>
        <p:txBody>
          <a:bodyPr>
            <a:noAutofit/>
          </a:bodyPr>
          <a:lstStyle/>
          <a:p>
            <a:r>
              <a:rPr lang="en-US" sz="9000" b="1" dirty="0" smtClean="0"/>
              <a:t>CHOLESTEROL</a:t>
            </a:r>
            <a:endParaRPr lang="en-US" sz="9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50" y="2078452"/>
            <a:ext cx="11882741" cy="4600643"/>
          </a:xfrm>
        </p:spPr>
        <p:txBody>
          <a:bodyPr>
            <a:normAutofit/>
          </a:bodyPr>
          <a:lstStyle/>
          <a:p>
            <a:r>
              <a:rPr lang="en-US" sz="5000" b="1" dirty="0" smtClean="0"/>
              <a:t>Eating </a:t>
            </a:r>
            <a:r>
              <a:rPr lang="en-US" sz="5000" b="1" u="sng" dirty="0" smtClean="0"/>
              <a:t>meat</a:t>
            </a:r>
            <a:r>
              <a:rPr lang="en-US" sz="5000" b="1" dirty="0" smtClean="0"/>
              <a:t>, </a:t>
            </a:r>
            <a:r>
              <a:rPr lang="en-US" sz="5000" b="1" u="sng" dirty="0" smtClean="0"/>
              <a:t>poultry</a:t>
            </a:r>
            <a:r>
              <a:rPr lang="en-US" sz="5000" b="1" dirty="0" smtClean="0"/>
              <a:t> and </a:t>
            </a:r>
            <a:r>
              <a:rPr lang="en-US" sz="5000" b="1" u="sng" dirty="0" smtClean="0"/>
              <a:t>fish</a:t>
            </a:r>
            <a:r>
              <a:rPr lang="en-US" sz="5000" b="1" dirty="0" smtClean="0"/>
              <a:t> means you will consume “extra” or unneeded cholesterol. </a:t>
            </a:r>
          </a:p>
          <a:p>
            <a:endParaRPr lang="en-US" sz="3500" b="1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3850" y="4337945"/>
            <a:ext cx="7608915" cy="24007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b="1" dirty="0" smtClean="0"/>
              <a:t>Foods high in cholesterol:</a:t>
            </a:r>
          </a:p>
          <a:p>
            <a:pPr lvl="1"/>
            <a:r>
              <a:rPr lang="en-US" sz="4600" b="1" dirty="0" smtClean="0"/>
              <a:t>Egg Yolks</a:t>
            </a:r>
          </a:p>
          <a:p>
            <a:pPr lvl="1"/>
            <a:r>
              <a:rPr lang="en-US" sz="4600" b="1" dirty="0" smtClean="0"/>
              <a:t>Liver/Organ Meats</a:t>
            </a:r>
          </a:p>
          <a:p>
            <a:pPr lvl="1"/>
            <a:r>
              <a:rPr lang="en-US" sz="4600" b="1" dirty="0" smtClean="0"/>
              <a:t>Some Shellfish</a:t>
            </a:r>
          </a:p>
          <a:p>
            <a:endParaRPr lang="en-US" sz="3500" b="1" dirty="0" smtClean="0"/>
          </a:p>
        </p:txBody>
      </p:sp>
      <p:pic>
        <p:nvPicPr>
          <p:cNvPr id="8194" name="Picture 2" descr="http://helpingdoc.com/blogs/wp-content/uploads/2014/03/eggyo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643" y="3508514"/>
            <a:ext cx="4227441" cy="317058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05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9" y="733350"/>
            <a:ext cx="10431626" cy="1080938"/>
          </a:xfrm>
        </p:spPr>
        <p:txBody>
          <a:bodyPr>
            <a:noAutofit/>
          </a:bodyPr>
          <a:lstStyle/>
          <a:p>
            <a:r>
              <a:rPr lang="en-US" sz="9000" b="1" dirty="0"/>
              <a:t>L</a:t>
            </a:r>
            <a:r>
              <a:rPr lang="en-US" sz="9000" b="1" dirty="0" smtClean="0"/>
              <a:t>DL’s &amp; HDL’s</a:t>
            </a:r>
            <a:endParaRPr lang="en-US" sz="9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50" y="2078452"/>
            <a:ext cx="11882741" cy="4600643"/>
          </a:xfrm>
        </p:spPr>
        <p:txBody>
          <a:bodyPr>
            <a:normAutofit/>
          </a:bodyPr>
          <a:lstStyle/>
          <a:p>
            <a:r>
              <a:rPr lang="en-US" sz="5000" b="1" dirty="0" smtClean="0"/>
              <a:t>Cholesterol </a:t>
            </a:r>
            <a:r>
              <a:rPr lang="en-US" sz="5000" b="1" u="sng" dirty="0" smtClean="0"/>
              <a:t>circulates</a:t>
            </a:r>
            <a:r>
              <a:rPr lang="en-US" sz="5000" b="1" dirty="0" smtClean="0"/>
              <a:t> in the blood stream in chemical “packages” called </a:t>
            </a:r>
            <a:r>
              <a:rPr lang="en-US" sz="5000" b="1" u="sng" dirty="0" smtClean="0"/>
              <a:t>lipoproteins.</a:t>
            </a:r>
          </a:p>
          <a:p>
            <a:r>
              <a:rPr lang="en-US" sz="5000" b="1" u="sng" dirty="0" smtClean="0"/>
              <a:t>Two Types</a:t>
            </a:r>
            <a:r>
              <a:rPr lang="en-US" sz="5000" b="1" dirty="0" smtClean="0"/>
              <a:t>:</a:t>
            </a:r>
          </a:p>
          <a:p>
            <a:pPr lvl="1"/>
            <a:r>
              <a:rPr lang="en-US" sz="4600" b="1" u="sng" dirty="0" smtClean="0"/>
              <a:t>LDL</a:t>
            </a:r>
            <a:r>
              <a:rPr lang="en-US" sz="4600" b="1" dirty="0" smtClean="0"/>
              <a:t> (Low-Density Lipoprotein)</a:t>
            </a:r>
          </a:p>
          <a:p>
            <a:pPr lvl="1"/>
            <a:r>
              <a:rPr lang="en-US" sz="4600" b="1" u="sng" dirty="0" smtClean="0"/>
              <a:t>HDL</a:t>
            </a:r>
            <a:r>
              <a:rPr lang="en-US" sz="4600" b="1" dirty="0" smtClean="0"/>
              <a:t> (High-Density Lipoprotein)</a:t>
            </a:r>
          </a:p>
          <a:p>
            <a:endParaRPr lang="en-US" sz="3500" b="1" dirty="0" smtClean="0"/>
          </a:p>
        </p:txBody>
      </p:sp>
    </p:spTree>
    <p:extLst>
      <p:ext uri="{BB962C8B-B14F-4D97-AF65-F5344CB8AC3E}">
        <p14:creationId xmlns:p14="http://schemas.microsoft.com/office/powerpoint/2010/main" val="386613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9" y="733350"/>
            <a:ext cx="10431626" cy="1080938"/>
          </a:xfrm>
        </p:spPr>
        <p:txBody>
          <a:bodyPr>
            <a:noAutofit/>
          </a:bodyPr>
          <a:lstStyle/>
          <a:p>
            <a:r>
              <a:rPr lang="en-US" sz="9000" b="1" dirty="0" smtClean="0"/>
              <a:t>LDL’s  “Losers”</a:t>
            </a:r>
            <a:endParaRPr lang="en-US" sz="9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50" y="2078452"/>
            <a:ext cx="11882741" cy="4600643"/>
          </a:xfrm>
        </p:spPr>
        <p:txBody>
          <a:bodyPr>
            <a:normAutofit fontScale="92500" lnSpcReduction="10000"/>
          </a:bodyPr>
          <a:lstStyle/>
          <a:p>
            <a:r>
              <a:rPr lang="en-US" sz="5000" b="1" dirty="0" smtClean="0"/>
              <a:t>Takes cholesterol </a:t>
            </a:r>
            <a:r>
              <a:rPr lang="en-US" sz="5000" b="1" u="sng" dirty="0" smtClean="0"/>
              <a:t>from</a:t>
            </a:r>
            <a:r>
              <a:rPr lang="en-US" sz="5000" b="1" dirty="0" smtClean="0"/>
              <a:t> the </a:t>
            </a:r>
            <a:r>
              <a:rPr lang="en-US" sz="5000" b="1" u="sng" dirty="0" smtClean="0"/>
              <a:t>liver</a:t>
            </a:r>
            <a:r>
              <a:rPr lang="en-US" sz="5000" b="1" dirty="0" smtClean="0"/>
              <a:t> to wherever it’s needed in the body.</a:t>
            </a:r>
          </a:p>
          <a:p>
            <a:r>
              <a:rPr lang="en-US" sz="5000" b="1" dirty="0" smtClean="0"/>
              <a:t>LDL cholesterol is considered bad because if too much is circulating, it </a:t>
            </a:r>
            <a:r>
              <a:rPr lang="en-US" sz="5000" b="1" u="sng" dirty="0" smtClean="0"/>
              <a:t>builds up </a:t>
            </a:r>
            <a:r>
              <a:rPr lang="en-US" sz="5000" b="1" dirty="0" smtClean="0"/>
              <a:t>in the </a:t>
            </a:r>
            <a:r>
              <a:rPr lang="en-US" sz="5000" b="1" u="sng" dirty="0" smtClean="0"/>
              <a:t>artery</a:t>
            </a:r>
            <a:r>
              <a:rPr lang="en-US" sz="5000" b="1" dirty="0" smtClean="0"/>
              <a:t> walls.</a:t>
            </a:r>
          </a:p>
          <a:p>
            <a:r>
              <a:rPr lang="en-US" sz="5000" b="1" u="sng" dirty="0" smtClean="0"/>
              <a:t>Increases</a:t>
            </a:r>
            <a:r>
              <a:rPr lang="en-US" sz="5000" b="1" dirty="0" smtClean="0"/>
              <a:t> the risk of heart disease, stroke and obesity.  </a:t>
            </a:r>
          </a:p>
          <a:p>
            <a:endParaRPr lang="en-US" sz="3500" b="1" dirty="0" smtClean="0"/>
          </a:p>
        </p:txBody>
      </p:sp>
    </p:spTree>
    <p:extLst>
      <p:ext uri="{BB962C8B-B14F-4D97-AF65-F5344CB8AC3E}">
        <p14:creationId xmlns:p14="http://schemas.microsoft.com/office/powerpoint/2010/main" val="366499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0" y="36513"/>
            <a:ext cx="6767512" cy="6781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t3.gstatic.com/images?q=tbn:ANd9GcSNblN_mCb0WSkseahAnnCPeXCx4wqZUgHbczQ6asc5nF-DBOo&amp;t=1&amp;usg=__Lyh7863j5Rbu9AVFftd_kwm_tec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57" y="616676"/>
            <a:ext cx="5751443" cy="562464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967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9" y="733350"/>
            <a:ext cx="10431626" cy="1080938"/>
          </a:xfrm>
        </p:spPr>
        <p:txBody>
          <a:bodyPr>
            <a:noAutofit/>
          </a:bodyPr>
          <a:lstStyle/>
          <a:p>
            <a:r>
              <a:rPr lang="en-US" sz="9000" b="1" dirty="0" smtClean="0"/>
              <a:t>DELIVERY MEN</a:t>
            </a:r>
            <a:endParaRPr lang="en-US" sz="9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50" y="2078452"/>
            <a:ext cx="11882741" cy="46006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b="1" dirty="0" smtClean="0"/>
              <a:t>When LDL’s have too much cholesterol to cart around, it builds up in the arteries and starts to clog them up.  </a:t>
            </a:r>
          </a:p>
          <a:p>
            <a:endParaRPr lang="en-US" sz="3500" b="1" dirty="0" smtClean="0"/>
          </a:p>
        </p:txBody>
      </p:sp>
      <p:pic>
        <p:nvPicPr>
          <p:cNvPr id="4" name="Picture 2" descr="garb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" t="5244" r="9216" b="5244"/>
          <a:stretch>
            <a:fillRect/>
          </a:stretch>
        </p:blipFill>
        <p:spPr bwMode="auto">
          <a:xfrm>
            <a:off x="6539949" y="3103273"/>
            <a:ext cx="4273826" cy="35990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8"/>
          <a:stretch>
            <a:fillRect/>
          </a:stretch>
        </p:blipFill>
        <p:spPr bwMode="auto">
          <a:xfrm>
            <a:off x="1130706" y="3120887"/>
            <a:ext cx="5094504" cy="357161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5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9" y="733350"/>
            <a:ext cx="10431626" cy="1080938"/>
          </a:xfrm>
        </p:spPr>
        <p:txBody>
          <a:bodyPr>
            <a:noAutofit/>
          </a:bodyPr>
          <a:lstStyle/>
          <a:p>
            <a:r>
              <a:rPr lang="en-US" sz="9000" b="1" dirty="0"/>
              <a:t>H</a:t>
            </a:r>
            <a:r>
              <a:rPr lang="en-US" sz="9000" b="1" dirty="0" smtClean="0"/>
              <a:t>DL’s  “Heroes”</a:t>
            </a:r>
            <a:endParaRPr lang="en-US" sz="9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50" y="2078452"/>
            <a:ext cx="11882741" cy="460064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HDL </a:t>
            </a:r>
            <a:r>
              <a:rPr lang="en-US" sz="4000" b="1" dirty="0"/>
              <a:t>cholesterol is considered </a:t>
            </a:r>
            <a:r>
              <a:rPr lang="en-US" sz="4000" b="1" dirty="0" smtClean="0"/>
              <a:t>good </a:t>
            </a:r>
            <a:r>
              <a:rPr lang="en-US" sz="4000" b="1" dirty="0"/>
              <a:t>because </a:t>
            </a:r>
            <a:r>
              <a:rPr lang="en-US" sz="4000" b="1" dirty="0" smtClean="0"/>
              <a:t>it picks up excess cholesterol and take it </a:t>
            </a:r>
            <a:r>
              <a:rPr lang="en-US" sz="4000" b="1" u="sng" dirty="0" smtClean="0"/>
              <a:t>back</a:t>
            </a:r>
            <a:r>
              <a:rPr lang="en-US" sz="4000" b="1" dirty="0" smtClean="0"/>
              <a:t> to the </a:t>
            </a:r>
            <a:r>
              <a:rPr lang="en-US" sz="4000" b="1" u="sng" dirty="0" smtClean="0"/>
              <a:t>liver</a:t>
            </a:r>
            <a:r>
              <a:rPr lang="en-US" sz="4000" b="1" dirty="0" smtClean="0"/>
              <a:t> keeping it from causing harm. </a:t>
            </a:r>
            <a:endParaRPr lang="en-US" sz="4000" b="1" dirty="0"/>
          </a:p>
          <a:p>
            <a:endParaRPr lang="en-US" sz="4000" b="1" dirty="0" smtClean="0"/>
          </a:p>
          <a:p>
            <a:endParaRPr lang="en-US" sz="40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4" t="46867" r="50606" b="28081"/>
          <a:stretch>
            <a:fillRect/>
          </a:stretch>
        </p:blipFill>
        <p:spPr bwMode="auto">
          <a:xfrm>
            <a:off x="2717821" y="4498992"/>
            <a:ext cx="5811037" cy="223829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7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9" y="733350"/>
            <a:ext cx="10431626" cy="1080938"/>
          </a:xfrm>
        </p:spPr>
        <p:txBody>
          <a:bodyPr>
            <a:noAutofit/>
          </a:bodyPr>
          <a:lstStyle/>
          <a:p>
            <a:r>
              <a:rPr lang="en-US" sz="9000" b="1" dirty="0" smtClean="0"/>
              <a:t>GARBAGE MEN</a:t>
            </a:r>
            <a:endParaRPr lang="en-US" sz="9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50" y="2078452"/>
            <a:ext cx="12088150" cy="46006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300" b="1" dirty="0" smtClean="0"/>
              <a:t>The HDL’s go around and pick up all the excess cholesterol clogging up the arteries and take it back to the liver.  </a:t>
            </a:r>
          </a:p>
          <a:p>
            <a:endParaRPr lang="en-US" sz="3500" b="1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881" y="3176726"/>
            <a:ext cx="4200824" cy="350236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86" y="3176726"/>
            <a:ext cx="5248087" cy="350236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1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9" y="733350"/>
            <a:ext cx="10431626" cy="1080938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TOO MUCH FAT</a:t>
            </a:r>
            <a:endParaRPr lang="en-US" sz="8000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3850" y="2078452"/>
            <a:ext cx="11882741" cy="460064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High lipid/fat diets are linked to:</a:t>
            </a:r>
          </a:p>
          <a:p>
            <a:pPr lvl="1"/>
            <a:r>
              <a:rPr lang="en-US" sz="3600" b="1" dirty="0" smtClean="0"/>
              <a:t>Increased </a:t>
            </a:r>
            <a:r>
              <a:rPr lang="en-US" sz="3600" b="1" u="sng" dirty="0" smtClean="0"/>
              <a:t>Cholesterol</a:t>
            </a:r>
          </a:p>
          <a:p>
            <a:pPr lvl="1"/>
            <a:r>
              <a:rPr lang="en-US" sz="3600" b="1" dirty="0" smtClean="0"/>
              <a:t>Heart Disease</a:t>
            </a:r>
          </a:p>
          <a:p>
            <a:pPr lvl="1"/>
            <a:r>
              <a:rPr lang="en-US" sz="3600" b="1" u="sng" dirty="0" smtClean="0"/>
              <a:t>Obesity</a:t>
            </a:r>
          </a:p>
          <a:p>
            <a:pPr lvl="1"/>
            <a:r>
              <a:rPr lang="en-US" sz="3600" b="1" dirty="0" smtClean="0"/>
              <a:t>Cardiovascular Related Problems </a:t>
            </a:r>
            <a:endParaRPr lang="en-US" sz="3600" b="1" dirty="0"/>
          </a:p>
          <a:p>
            <a:endParaRPr lang="en-US" sz="4000" b="1" dirty="0" smtClean="0"/>
          </a:p>
          <a:p>
            <a:endParaRPr lang="en-US" sz="4000" b="1" dirty="0" smtClean="0"/>
          </a:p>
        </p:txBody>
      </p:sp>
      <p:pic>
        <p:nvPicPr>
          <p:cNvPr id="4" name="Picture 7" descr="fat-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4" b="4733"/>
          <a:stretch>
            <a:fillRect/>
          </a:stretch>
        </p:blipFill>
        <p:spPr bwMode="auto">
          <a:xfrm>
            <a:off x="8367934" y="2295938"/>
            <a:ext cx="3665340" cy="427829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68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9" y="733350"/>
            <a:ext cx="10431626" cy="1080938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LOWERING FAT &amp; CHOLESTEROL</a:t>
            </a:r>
            <a:endParaRPr lang="en-US" sz="5400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3850" y="2078452"/>
            <a:ext cx="11882741" cy="4600643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Exercise</a:t>
            </a:r>
          </a:p>
          <a:p>
            <a:r>
              <a:rPr lang="en-US" sz="4000" b="1" dirty="0" smtClean="0"/>
              <a:t>Replace solid fats with oils</a:t>
            </a:r>
          </a:p>
          <a:p>
            <a:r>
              <a:rPr lang="en-US" sz="4000" b="1" dirty="0" smtClean="0"/>
              <a:t>Choose </a:t>
            </a:r>
            <a:r>
              <a:rPr lang="en-US" sz="4000" b="1" u="sng" dirty="0" smtClean="0"/>
              <a:t>lean</a:t>
            </a:r>
            <a:r>
              <a:rPr lang="en-US" sz="4000" b="1" dirty="0" smtClean="0"/>
              <a:t> cuts of meat</a:t>
            </a:r>
          </a:p>
          <a:p>
            <a:r>
              <a:rPr lang="en-US" sz="4000" b="1" u="sng" dirty="0" smtClean="0"/>
              <a:t>Steam</a:t>
            </a:r>
            <a:r>
              <a:rPr lang="en-US" sz="4000" b="1" dirty="0" smtClean="0"/>
              <a:t>, boil or bake foods instead of cooking them in oil or fat</a:t>
            </a:r>
          </a:p>
          <a:p>
            <a:r>
              <a:rPr lang="en-US" sz="4000" b="1" dirty="0" smtClean="0"/>
              <a:t>Season vegetables with herbs and spices rather than with sauces, butter or margarine </a:t>
            </a:r>
            <a:endParaRPr lang="en-US" sz="4000" b="1" dirty="0"/>
          </a:p>
          <a:p>
            <a:endParaRPr lang="en-US" sz="4000" b="1" dirty="0" smtClean="0"/>
          </a:p>
          <a:p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37108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9" y="733350"/>
            <a:ext cx="10431626" cy="1080938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LOWERING FAT &amp; CHOLESTEROL</a:t>
            </a:r>
            <a:endParaRPr lang="en-US" sz="5400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3850" y="2078452"/>
            <a:ext cx="11882741" cy="460064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Try lemon juice or oil based salad dressing instead of cream based ones</a:t>
            </a:r>
            <a:endParaRPr lang="en-US" sz="4000" b="1" dirty="0"/>
          </a:p>
          <a:p>
            <a:r>
              <a:rPr lang="en-US" sz="4000" b="1" u="sng" dirty="0" smtClean="0"/>
              <a:t>Switch</a:t>
            </a:r>
            <a:r>
              <a:rPr lang="en-US" sz="4000" b="1" dirty="0" smtClean="0"/>
              <a:t> to low-fat or fat-free milk</a:t>
            </a:r>
          </a:p>
          <a:p>
            <a:r>
              <a:rPr lang="en-US" sz="4000" b="1" dirty="0" smtClean="0"/>
              <a:t>Substitute low-fat yogurt in recipes that call for sour cream or mayonnaise </a:t>
            </a:r>
          </a:p>
          <a:p>
            <a:r>
              <a:rPr lang="en-US" sz="4000" b="1" u="sng" dirty="0" smtClean="0"/>
              <a:t>Remove</a:t>
            </a:r>
            <a:r>
              <a:rPr lang="en-US" sz="4000" b="1" dirty="0" smtClean="0"/>
              <a:t> skin from poultry before cooking</a:t>
            </a:r>
          </a:p>
          <a:p>
            <a:r>
              <a:rPr lang="en-US" sz="4000" b="1" u="sng" dirty="0" smtClean="0"/>
              <a:t>Replace</a:t>
            </a:r>
            <a:r>
              <a:rPr lang="en-US" sz="4000" b="1" dirty="0" smtClean="0"/>
              <a:t> egg yolks with egg whites</a:t>
            </a:r>
          </a:p>
          <a:p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7504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" y="753228"/>
            <a:ext cx="10431624" cy="1080938"/>
          </a:xfrm>
        </p:spPr>
        <p:txBody>
          <a:bodyPr>
            <a:noAutofit/>
          </a:bodyPr>
          <a:lstStyle/>
          <a:p>
            <a:r>
              <a:rPr lang="en-US" sz="6500" b="1" dirty="0" smtClean="0"/>
              <a:t>Classification of Nutrients</a:t>
            </a:r>
            <a:endParaRPr lang="en-US" sz="6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3" y="1998942"/>
            <a:ext cx="11509512" cy="477954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500" b="1" dirty="0" smtClean="0"/>
              <a:t> Carbohydrates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7000" b="1" dirty="0" smtClean="0"/>
              <a:t> Lipids</a:t>
            </a:r>
            <a:r>
              <a:rPr lang="en-US" sz="6000" b="1" dirty="0" smtClean="0"/>
              <a:t> – </a:t>
            </a:r>
            <a:r>
              <a:rPr lang="en-US" sz="5000" b="1" dirty="0" smtClean="0"/>
              <a:t>9 calories per gram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500" b="1" dirty="0" smtClean="0"/>
              <a:t> Protein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500" b="1" dirty="0" smtClean="0"/>
              <a:t> Vitamins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500" b="1" dirty="0" smtClean="0"/>
              <a:t> Minerals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500" b="1" dirty="0" smtClean="0"/>
              <a:t> Water</a:t>
            </a:r>
          </a:p>
        </p:txBody>
      </p:sp>
    </p:spTree>
    <p:extLst>
      <p:ext uri="{BB962C8B-B14F-4D97-AF65-F5344CB8AC3E}">
        <p14:creationId xmlns:p14="http://schemas.microsoft.com/office/powerpoint/2010/main" val="2976506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9" y="733350"/>
            <a:ext cx="10431626" cy="1080938"/>
          </a:xfrm>
        </p:spPr>
        <p:txBody>
          <a:bodyPr>
            <a:noAutofit/>
          </a:bodyPr>
          <a:lstStyle/>
          <a:p>
            <a:r>
              <a:rPr lang="en-US" sz="10000" b="1" dirty="0" smtClean="0"/>
              <a:t>LIPIDS</a:t>
            </a:r>
            <a:endParaRPr lang="en-US" sz="10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50" y="2078452"/>
            <a:ext cx="6833663" cy="4600643"/>
          </a:xfrm>
        </p:spPr>
        <p:txBody>
          <a:bodyPr>
            <a:normAutofit/>
          </a:bodyPr>
          <a:lstStyle/>
          <a:p>
            <a:r>
              <a:rPr lang="en-US" sz="6000" dirty="0"/>
              <a:t>Most </a:t>
            </a:r>
            <a:r>
              <a:rPr lang="en-US" sz="6000" u="sng" dirty="0"/>
              <a:t>concentrated</a:t>
            </a:r>
            <a:r>
              <a:rPr lang="en-US" sz="6000" dirty="0"/>
              <a:t> source of food energy</a:t>
            </a:r>
          </a:p>
          <a:p>
            <a:r>
              <a:rPr lang="en-US" sz="6000" dirty="0" smtClean="0"/>
              <a:t>Provide </a:t>
            </a:r>
            <a:r>
              <a:rPr lang="en-US" sz="6000" u="sng" dirty="0" smtClean="0"/>
              <a:t>9</a:t>
            </a:r>
            <a:r>
              <a:rPr lang="en-US" sz="6000" dirty="0" smtClean="0"/>
              <a:t> calories per gram</a:t>
            </a:r>
          </a:p>
        </p:txBody>
      </p:sp>
      <p:pic>
        <p:nvPicPr>
          <p:cNvPr id="1026" name="Picture 2" descr="http://www.dc-canyon.com/images/good_oi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514" y="2221995"/>
            <a:ext cx="3521903" cy="44571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462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9" y="733350"/>
            <a:ext cx="10431626" cy="1080938"/>
          </a:xfrm>
        </p:spPr>
        <p:txBody>
          <a:bodyPr>
            <a:noAutofit/>
          </a:bodyPr>
          <a:lstStyle/>
          <a:p>
            <a:r>
              <a:rPr lang="en-US" sz="10000" b="1" dirty="0" smtClean="0"/>
              <a:t>FATS &amp; OILS</a:t>
            </a:r>
            <a:endParaRPr lang="en-US" sz="10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49" y="2078452"/>
            <a:ext cx="9318447" cy="4600643"/>
          </a:xfrm>
        </p:spPr>
        <p:txBody>
          <a:bodyPr>
            <a:normAutofit/>
          </a:bodyPr>
          <a:lstStyle/>
          <a:p>
            <a:r>
              <a:rPr lang="en-US" sz="4500" dirty="0" smtClean="0"/>
              <a:t>Lipids that are </a:t>
            </a:r>
            <a:r>
              <a:rPr lang="en-US" sz="4500" b="1" i="1" u="sng" dirty="0" smtClean="0"/>
              <a:t>liquid</a:t>
            </a:r>
            <a:r>
              <a:rPr lang="en-US" sz="4500" dirty="0" smtClean="0"/>
              <a:t> at room temperature are called </a:t>
            </a:r>
            <a:r>
              <a:rPr lang="en-US" sz="4500" b="1" i="1" u="sng" dirty="0" smtClean="0"/>
              <a:t>oils</a:t>
            </a:r>
            <a:r>
              <a:rPr lang="en-US" sz="4500" dirty="0" smtClean="0"/>
              <a:t>.  </a:t>
            </a:r>
          </a:p>
          <a:p>
            <a:pPr lvl="1"/>
            <a:r>
              <a:rPr lang="en-US" sz="3500" dirty="0" smtClean="0"/>
              <a:t>Examples:  vegetable oil, canola oil,  olive oil, etc. </a:t>
            </a:r>
          </a:p>
          <a:p>
            <a:r>
              <a:rPr lang="en-US" sz="4500" dirty="0" smtClean="0"/>
              <a:t>Lipids that are </a:t>
            </a:r>
            <a:r>
              <a:rPr lang="en-US" sz="4500" b="1" i="1" u="sng" dirty="0" smtClean="0"/>
              <a:t>firm</a:t>
            </a:r>
            <a:r>
              <a:rPr lang="en-US" sz="4500" dirty="0" smtClean="0"/>
              <a:t> at room temperature are called </a:t>
            </a:r>
            <a:r>
              <a:rPr lang="en-US" sz="4500" b="1" i="1" u="sng" dirty="0" smtClean="0"/>
              <a:t>solid fats</a:t>
            </a:r>
            <a:r>
              <a:rPr lang="en-US" sz="4500" dirty="0" smtClean="0"/>
              <a:t>.  </a:t>
            </a:r>
          </a:p>
          <a:p>
            <a:pPr lvl="1"/>
            <a:r>
              <a:rPr lang="en-US" sz="3500" dirty="0" smtClean="0"/>
              <a:t>Examples:  lard, butter, shortening, etc. </a:t>
            </a:r>
          </a:p>
        </p:txBody>
      </p:sp>
      <p:pic>
        <p:nvPicPr>
          <p:cNvPr id="5" name="Picture 7" descr="fats-o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296" y="2106025"/>
            <a:ext cx="2107095" cy="212254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a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6"/>
          <a:stretch>
            <a:fillRect/>
          </a:stretch>
        </p:blipFill>
        <p:spPr bwMode="auto">
          <a:xfrm>
            <a:off x="9521686" y="4378773"/>
            <a:ext cx="1888434" cy="225470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2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9" y="733350"/>
            <a:ext cx="10431626" cy="1080938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FUNCTIONS OF LIPIDS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49" y="2078452"/>
            <a:ext cx="7469770" cy="4600643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Carries Vitamins </a:t>
            </a:r>
            <a:r>
              <a:rPr lang="en-US" sz="4500" b="1" u="sng" dirty="0" smtClean="0"/>
              <a:t>K, A, D, E</a:t>
            </a:r>
          </a:p>
          <a:p>
            <a:r>
              <a:rPr lang="en-US" sz="4500" b="1" dirty="0" smtClean="0"/>
              <a:t>Provides a </a:t>
            </a:r>
            <a:r>
              <a:rPr lang="en-US" sz="4500" b="1" u="sng" dirty="0" smtClean="0"/>
              <a:t>reserve</a:t>
            </a:r>
            <a:r>
              <a:rPr lang="en-US" sz="4500" b="1" dirty="0" smtClean="0"/>
              <a:t> store of energy </a:t>
            </a:r>
          </a:p>
          <a:p>
            <a:r>
              <a:rPr lang="en-US" sz="4500" b="1" dirty="0" smtClean="0"/>
              <a:t>Promotes healthy </a:t>
            </a:r>
            <a:r>
              <a:rPr lang="en-US" sz="4500" b="1" u="sng" dirty="0" smtClean="0"/>
              <a:t>skin</a:t>
            </a:r>
          </a:p>
          <a:p>
            <a:r>
              <a:rPr lang="en-US" sz="4500" b="1" dirty="0" smtClean="0"/>
              <a:t>Promotes </a:t>
            </a:r>
            <a:r>
              <a:rPr lang="en-US" sz="4500" b="1" u="sng" dirty="0" smtClean="0"/>
              <a:t>normal</a:t>
            </a:r>
            <a:r>
              <a:rPr lang="en-US" sz="4500" b="1" dirty="0" smtClean="0"/>
              <a:t> cell growth </a:t>
            </a:r>
          </a:p>
          <a:p>
            <a:endParaRPr lang="en-US" sz="3500" b="1" dirty="0" smtClean="0"/>
          </a:p>
        </p:txBody>
      </p:sp>
      <p:pic>
        <p:nvPicPr>
          <p:cNvPr id="3074" name="Picture 2" descr="http://img2.timeinc.net/health/images/slides/skin-magnifying-glass-4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522" y="2172287"/>
            <a:ext cx="4214192" cy="421419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12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9" y="733350"/>
            <a:ext cx="10431626" cy="1080938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FUNCTIONS OF LIPIDS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50" y="2078452"/>
            <a:ext cx="5640968" cy="4600643"/>
          </a:xfrm>
        </p:spPr>
        <p:txBody>
          <a:bodyPr>
            <a:normAutofit/>
          </a:bodyPr>
          <a:lstStyle/>
          <a:p>
            <a:r>
              <a:rPr lang="en-US" sz="5000" b="1" dirty="0" smtClean="0"/>
              <a:t>Acts like a “</a:t>
            </a:r>
            <a:r>
              <a:rPr lang="en-US" sz="5000" b="1" u="sng" dirty="0" smtClean="0"/>
              <a:t>cushion</a:t>
            </a:r>
            <a:r>
              <a:rPr lang="en-US" sz="5000" b="1" dirty="0" smtClean="0"/>
              <a:t>” to protect organs</a:t>
            </a:r>
          </a:p>
          <a:p>
            <a:r>
              <a:rPr lang="en-US" sz="5000" b="1" dirty="0" smtClean="0"/>
              <a:t>Acts like a heat regulator and </a:t>
            </a:r>
            <a:r>
              <a:rPr lang="en-US" sz="5000" b="1" u="sng" dirty="0" smtClean="0"/>
              <a:t>insulator </a:t>
            </a:r>
          </a:p>
          <a:p>
            <a:endParaRPr lang="en-US" sz="3500" b="1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8" t="30907" r="14285" b="13460"/>
          <a:stretch>
            <a:fillRect/>
          </a:stretch>
        </p:blipFill>
        <p:spPr bwMode="auto">
          <a:xfrm>
            <a:off x="6099519" y="2252869"/>
            <a:ext cx="5905961" cy="408829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58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9" y="733350"/>
            <a:ext cx="10431626" cy="1080938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FUNCTIONS OF LIPIDS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50" y="2078452"/>
            <a:ext cx="5640968" cy="4600643"/>
          </a:xfrm>
        </p:spPr>
        <p:txBody>
          <a:bodyPr>
            <a:normAutofit/>
          </a:bodyPr>
          <a:lstStyle/>
          <a:p>
            <a:r>
              <a:rPr lang="en-US" sz="5000" b="1" dirty="0" smtClean="0"/>
              <a:t>Adds </a:t>
            </a:r>
            <a:r>
              <a:rPr lang="en-US" sz="5000" b="1" u="sng" dirty="0" smtClean="0"/>
              <a:t>flavor</a:t>
            </a:r>
            <a:r>
              <a:rPr lang="en-US" sz="5000" b="1" dirty="0" smtClean="0"/>
              <a:t> to food</a:t>
            </a:r>
          </a:p>
          <a:p>
            <a:r>
              <a:rPr lang="en-US" sz="5000" b="1" dirty="0" smtClean="0"/>
              <a:t>Satisfies hunger and helps you feel </a:t>
            </a:r>
            <a:r>
              <a:rPr lang="en-US" sz="5000" b="1" u="sng" dirty="0" smtClean="0"/>
              <a:t>full</a:t>
            </a:r>
            <a:r>
              <a:rPr lang="en-US" sz="5000" b="1" dirty="0" smtClean="0"/>
              <a:t> longer </a:t>
            </a:r>
          </a:p>
          <a:p>
            <a:endParaRPr lang="en-US" sz="3500" b="1" dirty="0" smtClean="0"/>
          </a:p>
        </p:txBody>
      </p:sp>
      <p:pic>
        <p:nvPicPr>
          <p:cNvPr id="5122" name="Picture 2" descr="http://i.imgur.com/gKUwUN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67" y="2318094"/>
            <a:ext cx="5568876" cy="396343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94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9" y="733350"/>
            <a:ext cx="10431626" cy="1080938"/>
          </a:xfrm>
        </p:spPr>
        <p:txBody>
          <a:bodyPr>
            <a:noAutofit/>
          </a:bodyPr>
          <a:lstStyle/>
          <a:p>
            <a:r>
              <a:rPr lang="en-US" sz="9000" b="1" dirty="0" smtClean="0"/>
              <a:t>CHOLESTEROL</a:t>
            </a:r>
            <a:endParaRPr lang="en-US" sz="9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50" y="2078452"/>
            <a:ext cx="6038533" cy="4600643"/>
          </a:xfrm>
        </p:spPr>
        <p:txBody>
          <a:bodyPr>
            <a:normAutofit fontScale="92500" lnSpcReduction="10000"/>
          </a:bodyPr>
          <a:lstStyle/>
          <a:p>
            <a:r>
              <a:rPr lang="en-US" sz="5000" b="1" dirty="0" smtClean="0"/>
              <a:t>A </a:t>
            </a:r>
            <a:r>
              <a:rPr lang="en-US" sz="5000" b="1" u="sng" dirty="0" smtClean="0"/>
              <a:t>fat-like</a:t>
            </a:r>
            <a:r>
              <a:rPr lang="en-US" sz="5000" b="1" dirty="0" smtClean="0"/>
              <a:t> substance needed for essential body processes.</a:t>
            </a:r>
          </a:p>
          <a:p>
            <a:r>
              <a:rPr lang="en-US" sz="5000" b="1" dirty="0" smtClean="0"/>
              <a:t>Helps with the </a:t>
            </a:r>
            <a:r>
              <a:rPr lang="en-US" sz="5000" b="1" u="sng" dirty="0" smtClean="0"/>
              <a:t>digestion</a:t>
            </a:r>
            <a:r>
              <a:rPr lang="en-US" sz="5000" b="1" dirty="0" smtClean="0"/>
              <a:t> of fat and production of Vitamin D. </a:t>
            </a:r>
          </a:p>
        </p:txBody>
      </p:sp>
      <p:pic>
        <p:nvPicPr>
          <p:cNvPr id="6148" name="Picture 4" descr="http://media1.onsugar.com/files/2013/10/03/914/n/1922729/7334f8f1936b75f2_holding-bell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r="14179" b="13340"/>
          <a:stretch/>
        </p:blipFill>
        <p:spPr bwMode="auto">
          <a:xfrm>
            <a:off x="6380921" y="2580514"/>
            <a:ext cx="5590596" cy="374077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28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9" y="733350"/>
            <a:ext cx="10431626" cy="1080938"/>
          </a:xfrm>
        </p:spPr>
        <p:txBody>
          <a:bodyPr>
            <a:noAutofit/>
          </a:bodyPr>
          <a:lstStyle/>
          <a:p>
            <a:r>
              <a:rPr lang="en-US" sz="9000" b="1" dirty="0" smtClean="0"/>
              <a:t>CHOLESTEROL</a:t>
            </a:r>
            <a:endParaRPr lang="en-US" sz="9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50" y="2078452"/>
            <a:ext cx="6314965" cy="4600643"/>
          </a:xfrm>
        </p:spPr>
        <p:txBody>
          <a:bodyPr>
            <a:normAutofit/>
          </a:bodyPr>
          <a:lstStyle/>
          <a:p>
            <a:r>
              <a:rPr lang="en-US" sz="5000" b="1" dirty="0" smtClean="0"/>
              <a:t>Adults </a:t>
            </a:r>
            <a:r>
              <a:rPr lang="en-US" sz="5000" b="1" u="sng" dirty="0" smtClean="0"/>
              <a:t>make</a:t>
            </a:r>
            <a:r>
              <a:rPr lang="en-US" sz="5000" b="1" dirty="0" smtClean="0"/>
              <a:t> all the cholesterol they need, mostly in the liver.</a:t>
            </a:r>
          </a:p>
          <a:p>
            <a:r>
              <a:rPr lang="en-US" sz="5000" b="1" dirty="0" smtClean="0"/>
              <a:t>All </a:t>
            </a:r>
            <a:r>
              <a:rPr lang="en-US" sz="5000" b="1" u="sng" dirty="0" smtClean="0"/>
              <a:t>animals</a:t>
            </a:r>
            <a:r>
              <a:rPr lang="en-US" sz="5000" b="1" dirty="0" smtClean="0"/>
              <a:t> also make cholesterol. </a:t>
            </a:r>
          </a:p>
          <a:p>
            <a:endParaRPr lang="en-US" sz="35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815" y="2225088"/>
            <a:ext cx="5568537" cy="430737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555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229</TotalTime>
  <Words>479</Words>
  <Application>Microsoft Office PowerPoint</Application>
  <PresentationFormat>Widescreen</PresentationFormat>
  <Paragraphs>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Trebuchet MS</vt:lpstr>
      <vt:lpstr>Berlin</vt:lpstr>
      <vt:lpstr>LIPIDS</vt:lpstr>
      <vt:lpstr>Classification of Nutrients</vt:lpstr>
      <vt:lpstr>LIPIDS</vt:lpstr>
      <vt:lpstr>FATS &amp; OILS</vt:lpstr>
      <vt:lpstr>FUNCTIONS OF LIPIDS</vt:lpstr>
      <vt:lpstr>FUNCTIONS OF LIPIDS</vt:lpstr>
      <vt:lpstr>FUNCTIONS OF LIPIDS</vt:lpstr>
      <vt:lpstr>CHOLESTEROL</vt:lpstr>
      <vt:lpstr>CHOLESTEROL</vt:lpstr>
      <vt:lpstr>CHOLESTEROL</vt:lpstr>
      <vt:lpstr>LDL’s &amp; HDL’s</vt:lpstr>
      <vt:lpstr>LDL’s  “Losers”</vt:lpstr>
      <vt:lpstr>PowerPoint Presentation</vt:lpstr>
      <vt:lpstr>DELIVERY MEN</vt:lpstr>
      <vt:lpstr>HDL’s  “Heroes”</vt:lpstr>
      <vt:lpstr>GARBAGE MEN</vt:lpstr>
      <vt:lpstr>TOO MUCH FAT</vt:lpstr>
      <vt:lpstr>LOWERING FAT &amp; CHOLESTEROL</vt:lpstr>
      <vt:lpstr>LOWERING FAT &amp; CHOLESTEROL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</dc:title>
  <dc:creator>Owner</dc:creator>
  <cp:lastModifiedBy>Owner</cp:lastModifiedBy>
  <cp:revision>58</cp:revision>
  <dcterms:created xsi:type="dcterms:W3CDTF">2015-06-12T02:04:00Z</dcterms:created>
  <dcterms:modified xsi:type="dcterms:W3CDTF">2015-08-11T00:34:36Z</dcterms:modified>
</cp:coreProperties>
</file>