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1"/>
  </p:notesMasterIdLst>
  <p:sldIdLst>
    <p:sldId id="256" r:id="rId2"/>
    <p:sldId id="290" r:id="rId3"/>
    <p:sldId id="283" r:id="rId4"/>
    <p:sldId id="282" r:id="rId5"/>
    <p:sldId id="285" r:id="rId6"/>
    <p:sldId id="286" r:id="rId7"/>
    <p:sldId id="289" r:id="rId8"/>
    <p:sldId id="287" r:id="rId9"/>
    <p:sldId id="291" r:id="rId10"/>
    <p:sldId id="257" r:id="rId11"/>
    <p:sldId id="258" r:id="rId12"/>
    <p:sldId id="259" r:id="rId13"/>
    <p:sldId id="260" r:id="rId14"/>
    <p:sldId id="261" r:id="rId15"/>
    <p:sldId id="288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92" r:id="rId28"/>
    <p:sldId id="273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67" autoAdjust="0"/>
  </p:normalViewPr>
  <p:slideViewPr>
    <p:cSldViewPr>
      <p:cViewPr varScale="1">
        <p:scale>
          <a:sx n="46" d="100"/>
          <a:sy n="46" d="100"/>
        </p:scale>
        <p:origin x="-4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5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B0BDD-B175-4155-B9D5-2D81A589DCCC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5DE96-D0FB-470B-972B-4110130F59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Tofu is a complete protein because of the way it is processed. Soy beans alone are not a complete protein.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5DE96-D0FB-470B-972B-4110130F592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92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A0FC-BCE4-4146-B0C6-769D63CFBBB4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A0FC-BCE4-4146-B0C6-769D63CFBBB4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A0FC-BCE4-4146-B0C6-769D63CFBBB4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A0FC-BCE4-4146-B0C6-769D63CFBBB4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A0FC-BCE4-4146-B0C6-769D63CFBBB4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A0FC-BCE4-4146-B0C6-769D63CFBBB4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A0FC-BCE4-4146-B0C6-769D63CFBBB4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A0FC-BCE4-4146-B0C6-769D63CFBBB4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A0FC-BCE4-4146-B0C6-769D63CFBBB4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A0FC-BCE4-4146-B0C6-769D63CFBBB4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A0FC-BCE4-4146-B0C6-769D63CFBBB4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439A0FC-BCE4-4146-B0C6-769D63CFBBB4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406640" cy="2002302"/>
          </a:xfrm>
        </p:spPr>
        <p:txBody>
          <a:bodyPr>
            <a:normAutofit/>
          </a:bodyPr>
          <a:lstStyle/>
          <a:p>
            <a:pPr algn="ctr"/>
            <a:r>
              <a:rPr lang="en-US" sz="10000" u="sng" dirty="0" smtClean="0"/>
              <a:t>PROTEIN</a:t>
            </a:r>
            <a:endParaRPr lang="en-US" sz="3300" dirty="0"/>
          </a:p>
        </p:txBody>
      </p:sp>
      <p:pic>
        <p:nvPicPr>
          <p:cNvPr id="1026" name="Picture 2" descr="FD0099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8420" y="2341418"/>
            <a:ext cx="4953000" cy="428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Protein</a:t>
            </a:r>
            <a:endParaRPr lang="en-US" sz="8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5638800"/>
          </a:xfrm>
        </p:spPr>
        <p:txBody>
          <a:bodyPr>
            <a:normAutofit fontScale="92500" lnSpcReduction="20000"/>
          </a:bodyPr>
          <a:lstStyle/>
          <a:p>
            <a:pPr marL="541782" indent="-514350">
              <a:buClrTx/>
              <a:buAutoNum type="arabicPeriod"/>
            </a:pPr>
            <a:r>
              <a:rPr lang="en-US" sz="3000" dirty="0" smtClean="0"/>
              <a:t>Proteins provide </a:t>
            </a:r>
            <a:r>
              <a:rPr lang="en-US" sz="3000" b="1" u="sng" dirty="0" smtClean="0"/>
              <a:t>4</a:t>
            </a:r>
            <a:r>
              <a:rPr lang="en-US" sz="3000" dirty="0" smtClean="0"/>
              <a:t> calories per gram.  </a:t>
            </a:r>
          </a:p>
          <a:p>
            <a:pPr marL="541782" indent="-514350">
              <a:buClrTx/>
              <a:buAutoNum type="arabicPeriod"/>
            </a:pPr>
            <a:r>
              <a:rPr lang="en-US" sz="3000" dirty="0" smtClean="0"/>
              <a:t>The main function of protein is to </a:t>
            </a:r>
            <a:r>
              <a:rPr lang="en-US" sz="3000" b="1" u="sng" dirty="0" smtClean="0"/>
              <a:t>build and repair body tissues</a:t>
            </a:r>
            <a:r>
              <a:rPr lang="en-US" sz="3000" dirty="0" smtClean="0"/>
              <a:t>.</a:t>
            </a:r>
          </a:p>
          <a:p>
            <a:pPr marL="971550" lvl="1" indent="-514350">
              <a:buClrTx/>
              <a:buFont typeface="Arial" pitchFamily="34" charset="0"/>
              <a:buChar char="•"/>
            </a:pPr>
            <a:r>
              <a:rPr lang="en-US" sz="3000" i="1" dirty="0" smtClean="0">
                <a:solidFill>
                  <a:schemeClr val="bg2">
                    <a:lumMod val="25000"/>
                  </a:schemeClr>
                </a:solidFill>
              </a:rPr>
              <a:t>If carbohydrates and fat are not available, your body will use protein.  Is this a good thing? </a:t>
            </a:r>
          </a:p>
          <a:p>
            <a:pPr marL="541782" indent="-514350">
              <a:buClrTx/>
              <a:buAutoNum type="arabicPeriod"/>
            </a:pPr>
            <a:r>
              <a:rPr lang="en-US" sz="3000" dirty="0" smtClean="0"/>
              <a:t>You must eat protein </a:t>
            </a:r>
            <a:r>
              <a:rPr lang="en-US" sz="3000" b="1" u="sng" dirty="0" smtClean="0"/>
              <a:t>daily</a:t>
            </a:r>
            <a:r>
              <a:rPr lang="en-US" sz="3000" dirty="0" smtClean="0"/>
              <a:t> to replace the wear and tear on the body tissues. </a:t>
            </a:r>
          </a:p>
          <a:p>
            <a:pPr marL="541782" indent="-514350">
              <a:buClrTx/>
              <a:buAutoNum type="arabicPeriod"/>
            </a:pPr>
            <a:r>
              <a:rPr lang="en-US" sz="3000" dirty="0" smtClean="0"/>
              <a:t>We get most of our protein from the </a:t>
            </a:r>
            <a:r>
              <a:rPr lang="en-US" sz="3000" b="1" u="sng" dirty="0" smtClean="0"/>
              <a:t>PROTEINS </a:t>
            </a:r>
            <a:r>
              <a:rPr lang="en-US" sz="3000" b="1" dirty="0" smtClean="0"/>
              <a:t>(duh!) </a:t>
            </a:r>
            <a:r>
              <a:rPr lang="en-US" sz="3000" dirty="0" smtClean="0"/>
              <a:t>food </a:t>
            </a:r>
            <a:r>
              <a:rPr lang="en-US" sz="3000" dirty="0" smtClean="0"/>
              <a:t>group</a:t>
            </a:r>
            <a:r>
              <a:rPr lang="en-US" sz="3000" dirty="0" smtClean="0"/>
              <a:t>.</a:t>
            </a: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Amino Acids</a:t>
            </a:r>
            <a:endParaRPr lang="en-US" sz="8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5638800"/>
          </a:xfrm>
        </p:spPr>
        <p:txBody>
          <a:bodyPr>
            <a:normAutofit lnSpcReduction="10000"/>
          </a:bodyPr>
          <a:lstStyle/>
          <a:p>
            <a:pPr marL="27432">
              <a:buClrTx/>
            </a:pPr>
            <a:r>
              <a:rPr lang="en-US" sz="3000" b="1" u="sng" dirty="0" smtClean="0"/>
              <a:t>5. Amino </a:t>
            </a:r>
            <a:r>
              <a:rPr lang="en-US" sz="3000" b="1" u="sng" dirty="0" smtClean="0"/>
              <a:t>acids </a:t>
            </a:r>
            <a:r>
              <a:rPr lang="en-US" sz="3000" dirty="0" smtClean="0"/>
              <a:t>are the </a:t>
            </a:r>
            <a:r>
              <a:rPr lang="en-US" sz="3000" b="1" u="sng" dirty="0" smtClean="0"/>
              <a:t>“building blocks”</a:t>
            </a:r>
            <a:r>
              <a:rPr lang="en-US" sz="3000" b="1" dirty="0" smtClean="0"/>
              <a:t> </a:t>
            </a:r>
            <a:r>
              <a:rPr lang="en-US" sz="3000" dirty="0" smtClean="0"/>
              <a:t>of protein.  </a:t>
            </a:r>
          </a:p>
          <a:p>
            <a:pPr marL="541782" indent="-514350">
              <a:buClrTx/>
              <a:buAutoNum type="arabicPeriod" startAt="6"/>
            </a:pPr>
            <a:endParaRPr lang="en-US" sz="3000" dirty="0" smtClean="0"/>
          </a:p>
          <a:p>
            <a:pPr marL="541782" indent="-514350">
              <a:buClrTx/>
              <a:buAutoNum type="arabicPeriod" startAt="6"/>
            </a:pPr>
            <a:endParaRPr lang="en-US" sz="3000" dirty="0" smtClean="0"/>
          </a:p>
          <a:p>
            <a:pPr marL="541782" indent="-514350">
              <a:buClrTx/>
              <a:buAutoNum type="arabicPeriod" startAt="6"/>
            </a:pPr>
            <a:endParaRPr lang="en-US" sz="3000" dirty="0" smtClean="0"/>
          </a:p>
          <a:p>
            <a:pPr marL="541782" indent="-514350">
              <a:buClrTx/>
              <a:buAutoNum type="arabicPeriod" startAt="6"/>
            </a:pPr>
            <a:endParaRPr lang="en-US" sz="3000" dirty="0" smtClean="0"/>
          </a:p>
          <a:p>
            <a:pPr marL="971550" lvl="1" indent="-514350">
              <a:buClrTx/>
            </a:pPr>
            <a:endParaRPr lang="en-US" sz="3200" dirty="0" smtClean="0"/>
          </a:p>
          <a:p>
            <a:pPr marL="541782" indent="-514350">
              <a:buClrTx/>
              <a:buAutoNum type="arabicPeriod" startAt="6"/>
            </a:pPr>
            <a:r>
              <a:rPr lang="en-US" sz="3000" dirty="0" smtClean="0"/>
              <a:t>There are </a:t>
            </a:r>
            <a:r>
              <a:rPr lang="en-US" sz="3000" b="1" u="sng" dirty="0" smtClean="0"/>
              <a:t>9</a:t>
            </a:r>
            <a:r>
              <a:rPr lang="en-US" sz="3000" dirty="0" smtClean="0"/>
              <a:t> essential amino acids.  </a:t>
            </a:r>
          </a:p>
          <a:p>
            <a:pPr marL="541782" indent="-514350">
              <a:buClrTx/>
              <a:buAutoNum type="arabicPeriod" startAt="6"/>
            </a:pPr>
            <a:r>
              <a:rPr lang="en-US" sz="3000" b="1" u="sng" dirty="0" smtClean="0"/>
              <a:t>Essential</a:t>
            </a:r>
            <a:r>
              <a:rPr lang="en-US" sz="3000" dirty="0" smtClean="0"/>
              <a:t> means that your body MUST have them.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4494" t="2247" r="3371" b="5618"/>
          <a:stretch>
            <a:fillRect/>
          </a:stretch>
        </p:blipFill>
        <p:spPr bwMode="auto">
          <a:xfrm>
            <a:off x="5707039" y="2057400"/>
            <a:ext cx="2362200" cy="2362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924800" cy="1087902"/>
          </a:xfrm>
        </p:spPr>
        <p:txBody>
          <a:bodyPr>
            <a:noAutofit/>
          </a:bodyPr>
          <a:lstStyle/>
          <a:p>
            <a:r>
              <a:rPr lang="en-US" sz="5000" b="1" u="sng" dirty="0" smtClean="0"/>
              <a:t>Complete Proteins</a:t>
            </a:r>
            <a:endParaRPr lang="en-US" sz="50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5638800"/>
          </a:xfrm>
        </p:spPr>
        <p:txBody>
          <a:bodyPr>
            <a:normAutofit/>
          </a:bodyPr>
          <a:lstStyle/>
          <a:p>
            <a:pPr marL="27432">
              <a:buClrTx/>
            </a:pPr>
            <a:r>
              <a:rPr lang="en-US" sz="3000" b="1" dirty="0" smtClean="0"/>
              <a:t>8. </a:t>
            </a:r>
            <a:r>
              <a:rPr lang="en-US" sz="3000" b="1" u="sng" dirty="0" smtClean="0"/>
              <a:t>Complete </a:t>
            </a:r>
            <a:r>
              <a:rPr lang="en-US" sz="3000" b="1" u="sng" dirty="0" smtClean="0"/>
              <a:t>proteins </a:t>
            </a:r>
            <a:r>
              <a:rPr lang="en-US" sz="3000" dirty="0" smtClean="0"/>
              <a:t>contain all 9 of the essential amino acids.</a:t>
            </a:r>
            <a:endParaRPr lang="en-US" sz="3000" b="1" u="sng" dirty="0" smtClean="0"/>
          </a:p>
          <a:p>
            <a:pPr marL="541782" indent="-514350">
              <a:buClrTx/>
              <a:buAutoNum type="arabicPeriod" startAt="9"/>
            </a:pPr>
            <a:r>
              <a:rPr lang="en-US" sz="3000" dirty="0" smtClean="0"/>
              <a:t>Complete proteins come from </a:t>
            </a:r>
            <a:r>
              <a:rPr lang="en-US" sz="3000" b="1" u="sng" dirty="0" smtClean="0"/>
              <a:t>animal</a:t>
            </a:r>
            <a:r>
              <a:rPr lang="en-US" sz="3000" dirty="0" smtClean="0"/>
              <a:t> food sources.  </a:t>
            </a:r>
          </a:p>
          <a:p>
            <a:pPr marL="541782" indent="-514350">
              <a:buClrTx/>
              <a:buAutoNum type="arabicPeriod" startAt="9"/>
            </a:pPr>
            <a:r>
              <a:rPr lang="en-US" sz="3000" b="1" u="sng" dirty="0" smtClean="0"/>
              <a:t>Tofu</a:t>
            </a:r>
            <a:r>
              <a:rPr lang="en-US" sz="3000" dirty="0" smtClean="0"/>
              <a:t> (from soybeans) and </a:t>
            </a:r>
            <a:r>
              <a:rPr lang="en-US" sz="3000" b="1" u="sng" dirty="0" smtClean="0"/>
              <a:t>Quinoa</a:t>
            </a:r>
            <a:r>
              <a:rPr lang="en-US" sz="3000" dirty="0" smtClean="0"/>
              <a:t> are the only complete proteins from a plant source.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991669"/>
            <a:ext cx="24384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4803" y="4991669"/>
            <a:ext cx="2535451" cy="1901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390900"/>
            <a:ext cx="33909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5098"/>
            <a:ext cx="8686800" cy="1087902"/>
          </a:xfrm>
        </p:spPr>
        <p:txBody>
          <a:bodyPr>
            <a:noAutofit/>
          </a:bodyPr>
          <a:lstStyle/>
          <a:p>
            <a:r>
              <a:rPr lang="en-US" sz="5000" b="1" u="sng" dirty="0" smtClean="0"/>
              <a:t>Incomplete Proteins</a:t>
            </a:r>
            <a:endParaRPr lang="en-US" sz="50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2514600"/>
          </a:xfrm>
        </p:spPr>
        <p:txBody>
          <a:bodyPr>
            <a:normAutofit fontScale="85000" lnSpcReduction="20000"/>
          </a:bodyPr>
          <a:lstStyle/>
          <a:p>
            <a:pPr marL="27432">
              <a:buClrTx/>
            </a:pPr>
            <a:r>
              <a:rPr lang="en-US" sz="3000" b="1" dirty="0" smtClean="0"/>
              <a:t>11. </a:t>
            </a:r>
            <a:r>
              <a:rPr lang="en-US" sz="3000" b="1" u="sng" dirty="0" smtClean="0"/>
              <a:t>Incomplete </a:t>
            </a:r>
            <a:r>
              <a:rPr lang="en-US" sz="3000" b="1" u="sng" dirty="0" smtClean="0"/>
              <a:t>proteins</a:t>
            </a:r>
            <a:r>
              <a:rPr lang="en-US" sz="3000" dirty="0" smtClean="0"/>
              <a:t> do NOT contain all of the essential amino acids. </a:t>
            </a:r>
          </a:p>
          <a:p>
            <a:pPr marL="541782" indent="-514350">
              <a:buClrTx/>
              <a:buAutoNum type="arabicPeriod" startAt="12"/>
            </a:pPr>
            <a:r>
              <a:rPr lang="en-US" sz="3000" dirty="0" smtClean="0"/>
              <a:t>Incomplete proteins come from </a:t>
            </a:r>
            <a:r>
              <a:rPr lang="en-US" sz="3000" b="1" u="sng" dirty="0" smtClean="0"/>
              <a:t>plant</a:t>
            </a:r>
            <a:r>
              <a:rPr lang="en-US" sz="3000" dirty="0" smtClean="0"/>
              <a:t> food sources.  </a:t>
            </a:r>
          </a:p>
          <a:p>
            <a:pPr marL="541782" indent="-514350">
              <a:buClrTx/>
              <a:buAutoNum type="arabicPeriod" startAt="12"/>
            </a:pPr>
            <a:r>
              <a:rPr lang="en-US" sz="3000" dirty="0" smtClean="0"/>
              <a:t>Examples of incomplete proteins could be: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57400" y="3657600"/>
            <a:ext cx="2819400" cy="2514600"/>
          </a:xfrm>
          <a:prstGeom prst="rect">
            <a:avLst/>
          </a:prstGeom>
        </p:spPr>
        <p:txBody>
          <a:bodyPr tIns="0">
            <a:normAutofit lnSpcReduction="10000"/>
          </a:bodyPr>
          <a:lstStyle/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Grains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lang="en-US" sz="3000" b="1" u="sng" noProof="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Beans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kumimoji="0" lang="en-US" sz="3000" b="1" i="0" u="sng" strike="noStrike" kern="1200" cap="none" spc="0" normalizeH="0" baseline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Nuts/Seeds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lang="en-US" sz="3000" b="1" u="sng" noProof="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Rice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kumimoji="0" lang="en-US" sz="3000" b="1" i="0" u="sng" strike="noStrike" kern="1200" cap="none" spc="0" normalizeH="0" baseline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Wheat</a:t>
            </a:r>
            <a:endParaRPr kumimoji="0" lang="en-US" sz="3000" b="1" i="0" u="sng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Wingdings 2"/>
              <a:buAutoNum type="arabicPeriod" startAt="12"/>
              <a:tabLst/>
              <a:defRPr/>
            </a:pPr>
            <a:endParaRPr kumimoji="0" lang="en-US" sz="3000" i="0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0"/>
            <a:ext cx="8305800" cy="1087902"/>
          </a:xfrm>
        </p:spPr>
        <p:txBody>
          <a:bodyPr>
            <a:noAutofit/>
          </a:bodyPr>
          <a:lstStyle/>
          <a:p>
            <a:r>
              <a:rPr lang="en-US" sz="5000" b="1" u="sng" dirty="0" smtClean="0"/>
              <a:t>COMPLEMENTARY PROTEINS</a:t>
            </a:r>
            <a:endParaRPr lang="en-US" sz="50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1600200"/>
          </a:xfrm>
        </p:spPr>
        <p:txBody>
          <a:bodyPr>
            <a:normAutofit fontScale="92500" lnSpcReduction="20000"/>
          </a:bodyPr>
          <a:lstStyle/>
          <a:p>
            <a:pPr marL="27432">
              <a:buClrTx/>
            </a:pPr>
            <a:r>
              <a:rPr lang="en-US" sz="3000" dirty="0" smtClean="0"/>
              <a:t>14. Incomplete </a:t>
            </a:r>
            <a:r>
              <a:rPr lang="en-US" sz="3000" dirty="0" smtClean="0"/>
              <a:t>proteins can be </a:t>
            </a:r>
            <a:r>
              <a:rPr lang="en-US" sz="3000" b="1" u="sng" dirty="0" smtClean="0"/>
              <a:t>combined</a:t>
            </a:r>
            <a:r>
              <a:rPr lang="en-US" sz="3000" dirty="0" smtClean="0"/>
              <a:t> to create a </a:t>
            </a:r>
            <a:r>
              <a:rPr lang="en-US" sz="3000" dirty="0" smtClean="0"/>
              <a:t>Complementary </a:t>
            </a:r>
            <a:r>
              <a:rPr lang="en-US" sz="3000" dirty="0" smtClean="0"/>
              <a:t>protein. </a:t>
            </a:r>
          </a:p>
          <a:p>
            <a:pPr marL="541782" indent="-514350">
              <a:buClrTx/>
              <a:buAutoNum type="arabicPeriod" startAt="15"/>
            </a:pPr>
            <a:r>
              <a:rPr lang="en-US" sz="3000" dirty="0" smtClean="0"/>
              <a:t>Examples include:  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752600" y="2667000"/>
            <a:ext cx="7315200" cy="251460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Beans and Rice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lang="en-US" sz="2800" b="1" u="sng" noProof="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Peanut Butter and Whole Wheat Toast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lang="en-US" sz="28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Bean Soup with a Wheat Roll</a:t>
            </a:r>
            <a:endParaRPr lang="en-US" sz="2800" b="1" u="sng" noProof="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4876"/>
          <a:stretch>
            <a:fillRect/>
          </a:stretch>
        </p:blipFill>
        <p:spPr bwMode="auto">
          <a:xfrm>
            <a:off x="2590800" y="4138844"/>
            <a:ext cx="4114800" cy="25667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0444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Protein supplements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-Help build muscle (muscle work builds muscle; protein supplements do not)</a:t>
            </a:r>
            <a:br>
              <a:rPr lang="en-US" dirty="0" smtClean="0"/>
            </a:br>
            <a:r>
              <a:rPr lang="en-US" dirty="0" smtClean="0"/>
              <a:t>-spare bodies protein while loosing weight</a:t>
            </a:r>
            <a:br>
              <a:rPr lang="en-US" dirty="0" smtClean="0"/>
            </a:br>
            <a:r>
              <a:rPr lang="en-US" dirty="0" smtClean="0"/>
              <a:t>-strengthen fingernails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406640" cy="2002302"/>
          </a:xfrm>
        </p:spPr>
        <p:txBody>
          <a:bodyPr>
            <a:normAutofit/>
          </a:bodyPr>
          <a:lstStyle/>
          <a:p>
            <a:pPr algn="ctr"/>
            <a:r>
              <a:rPr lang="en-US" sz="10000" u="sng" dirty="0" smtClean="0"/>
              <a:t>Eggs</a:t>
            </a:r>
            <a:endParaRPr lang="en-US" sz="33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8050" y="2176462"/>
            <a:ext cx="3562350" cy="4452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066800" y="1582737"/>
            <a:ext cx="3883025" cy="4648200"/>
            <a:chOff x="1066800" y="1582737"/>
            <a:chExt cx="3883025" cy="4648200"/>
          </a:xfrm>
        </p:grpSpPr>
        <p:pic>
          <p:nvPicPr>
            <p:cNvPr id="8" name="Picture 23" descr="Egg%20Pic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6800" y="1582737"/>
              <a:ext cx="3883025" cy="464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3" descr="Egg%20Pic"/>
            <p:cNvPicPr>
              <a:picLocks noChangeAspect="1" noChangeArrowheads="1"/>
            </p:cNvPicPr>
            <p:nvPr/>
          </p:nvPicPr>
          <p:blipFill>
            <a:blip r:embed="rId2" cstate="print"/>
            <a:srcRect l="33361" t="36441" r="48978" b="43887"/>
            <a:stretch>
              <a:fillRect/>
            </a:stretch>
          </p:blipFill>
          <p:spPr bwMode="auto">
            <a:xfrm>
              <a:off x="3048000" y="3124200"/>
              <a:ext cx="7620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Parts of the Egg</a:t>
            </a:r>
            <a:endParaRPr lang="en-US" sz="8000" u="sng" dirty="0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400050" y="3157537"/>
            <a:ext cx="109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pitchFamily="34" charset="0"/>
            </a:endParaRPr>
          </a:p>
          <a:p>
            <a:r>
              <a:rPr lang="en-US">
                <a:latin typeface="Arial" pitchFamily="34" charset="0"/>
              </a:rPr>
              <a:t>	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400050" y="547528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400050" y="1755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Rectangle 40"/>
          <p:cNvSpPr>
            <a:spLocks noChangeArrowheads="1"/>
          </p:cNvSpPr>
          <p:nvPr/>
        </p:nvSpPr>
        <p:spPr bwMode="auto">
          <a:xfrm>
            <a:off x="400050" y="2547937"/>
            <a:ext cx="109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pitchFamily="34" charset="0"/>
            </a:endParaRPr>
          </a:p>
          <a:p>
            <a:r>
              <a:rPr lang="en-US">
                <a:latin typeface="Arial" pitchFamily="34" charset="0"/>
              </a:rPr>
              <a:t>	</a:t>
            </a:r>
          </a:p>
        </p:txBody>
      </p:sp>
      <p:sp>
        <p:nvSpPr>
          <p:cNvPr id="12" name="Rectangle 41"/>
          <p:cNvSpPr>
            <a:spLocks noChangeArrowheads="1"/>
          </p:cNvSpPr>
          <p:nvPr/>
        </p:nvSpPr>
        <p:spPr bwMode="auto">
          <a:xfrm>
            <a:off x="400050" y="486568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13" name="Rectangle 42"/>
          <p:cNvSpPr>
            <a:spLocks noChangeArrowheads="1"/>
          </p:cNvSpPr>
          <p:nvPr/>
        </p:nvSpPr>
        <p:spPr bwMode="auto">
          <a:xfrm>
            <a:off x="400050" y="486568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19" name="Text Box 49"/>
          <p:cNvSpPr txBox="1">
            <a:spLocks noChangeArrowheads="1"/>
          </p:cNvSpPr>
          <p:nvPr/>
        </p:nvSpPr>
        <p:spPr bwMode="auto">
          <a:xfrm>
            <a:off x="5791200" y="973137"/>
            <a:ext cx="2073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048000" y="1276290"/>
            <a:ext cx="5029200" cy="628708"/>
            <a:chOff x="3048000" y="1276290"/>
            <a:chExt cx="5029200" cy="628708"/>
          </a:xfrm>
        </p:grpSpPr>
        <p:sp>
          <p:nvSpPr>
            <p:cNvPr id="18" name="Line 48"/>
            <p:cNvSpPr>
              <a:spLocks noChangeShapeType="1"/>
            </p:cNvSpPr>
            <p:nvPr/>
          </p:nvSpPr>
          <p:spPr bwMode="auto">
            <a:xfrm flipV="1">
              <a:off x="3048000" y="1523999"/>
              <a:ext cx="2590800" cy="38099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50"/>
            <p:cNvSpPr txBox="1">
              <a:spLocks noChangeArrowheads="1"/>
            </p:cNvSpPr>
            <p:nvPr/>
          </p:nvSpPr>
          <p:spPr bwMode="auto">
            <a:xfrm>
              <a:off x="5638800" y="1276290"/>
              <a:ext cx="2438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u="sng" dirty="0" smtClean="0">
                  <a:latin typeface="+mj-lt"/>
                </a:rPr>
                <a:t>Air </a:t>
              </a:r>
              <a:r>
                <a:rPr lang="en-US" sz="2000" b="1" u="sng" dirty="0">
                  <a:latin typeface="+mj-lt"/>
                </a:rPr>
                <a:t>Pocket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895600" y="3276600"/>
            <a:ext cx="6400800" cy="861774"/>
            <a:chOff x="2895600" y="3276600"/>
            <a:chExt cx="6400800" cy="861774"/>
          </a:xfrm>
        </p:grpSpPr>
        <p:sp>
          <p:nvSpPr>
            <p:cNvPr id="15" name="Line 45"/>
            <p:cNvSpPr>
              <a:spLocks noChangeShapeType="1"/>
            </p:cNvSpPr>
            <p:nvPr/>
          </p:nvSpPr>
          <p:spPr bwMode="auto">
            <a:xfrm flipV="1">
              <a:off x="2895600" y="3505199"/>
              <a:ext cx="3276600" cy="304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52"/>
            <p:cNvSpPr txBox="1">
              <a:spLocks noChangeArrowheads="1"/>
            </p:cNvSpPr>
            <p:nvPr/>
          </p:nvSpPr>
          <p:spPr bwMode="auto">
            <a:xfrm>
              <a:off x="6172200" y="3276600"/>
              <a:ext cx="3124200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u="sng" dirty="0" smtClean="0">
                  <a:latin typeface="+mj-lt"/>
                </a:rPr>
                <a:t>Yolk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+mj-lt"/>
                </a:rPr>
                <a:t>High </a:t>
              </a:r>
              <a:r>
                <a:rPr lang="en-US" sz="2000" dirty="0">
                  <a:latin typeface="+mj-lt"/>
                </a:rPr>
                <a:t>in fat and Cholesterol 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200400" y="4495800"/>
            <a:ext cx="6019800" cy="854075"/>
            <a:chOff x="3200400" y="4495800"/>
            <a:chExt cx="6019800" cy="854075"/>
          </a:xfrm>
        </p:grpSpPr>
        <p:sp>
          <p:nvSpPr>
            <p:cNvPr id="16" name="Line 46"/>
            <p:cNvSpPr>
              <a:spLocks noChangeShapeType="1"/>
            </p:cNvSpPr>
            <p:nvPr/>
          </p:nvSpPr>
          <p:spPr bwMode="auto">
            <a:xfrm flipV="1">
              <a:off x="3200400" y="4724400"/>
              <a:ext cx="2362200" cy="304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53"/>
            <p:cNvSpPr txBox="1">
              <a:spLocks noChangeArrowheads="1"/>
            </p:cNvSpPr>
            <p:nvPr/>
          </p:nvSpPr>
          <p:spPr bwMode="auto">
            <a:xfrm>
              <a:off x="5562600" y="4495800"/>
              <a:ext cx="3657600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u="sng" dirty="0" smtClean="0">
                  <a:latin typeface="+mj-lt"/>
                </a:rPr>
                <a:t>Chalazae</a:t>
              </a:r>
              <a:endParaRPr lang="en-US" sz="2000" b="1" u="sng" dirty="0">
                <a:latin typeface="+mj-lt"/>
              </a:endParaRPr>
            </a:p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+mj-lt"/>
                </a:rPr>
                <a:t>Keeps </a:t>
              </a:r>
              <a:r>
                <a:rPr lang="en-US" sz="2000" dirty="0">
                  <a:latin typeface="+mj-lt"/>
                </a:rPr>
                <a:t>the yolk centered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86200" y="5638800"/>
            <a:ext cx="4724400" cy="861774"/>
            <a:chOff x="3886200" y="5638800"/>
            <a:chExt cx="4724400" cy="861774"/>
          </a:xfrm>
        </p:grpSpPr>
        <p:sp>
          <p:nvSpPr>
            <p:cNvPr id="24" name="Line 54"/>
            <p:cNvSpPr>
              <a:spLocks noChangeShapeType="1"/>
            </p:cNvSpPr>
            <p:nvPr/>
          </p:nvSpPr>
          <p:spPr bwMode="auto">
            <a:xfrm>
              <a:off x="3886200" y="5821680"/>
              <a:ext cx="1447800" cy="4571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55"/>
            <p:cNvSpPr txBox="1">
              <a:spLocks noChangeArrowheads="1"/>
            </p:cNvSpPr>
            <p:nvPr/>
          </p:nvSpPr>
          <p:spPr bwMode="auto">
            <a:xfrm>
              <a:off x="5334000" y="5638800"/>
              <a:ext cx="3276600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u="sng" dirty="0" smtClean="0">
                  <a:latin typeface="+mj-lt"/>
                </a:rPr>
                <a:t>Shell </a:t>
              </a:r>
              <a:endParaRPr lang="en-US" sz="2000" b="1" u="sng" dirty="0">
                <a:latin typeface="+mj-lt"/>
              </a:endParaRPr>
            </a:p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+mj-lt"/>
                </a:rPr>
                <a:t>Protects </a:t>
              </a:r>
              <a:r>
                <a:rPr lang="en-US" sz="2000" dirty="0">
                  <a:latin typeface="+mj-lt"/>
                </a:rPr>
                <a:t>the egg contents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62400" y="1905000"/>
            <a:ext cx="5410200" cy="861774"/>
            <a:chOff x="3962400" y="1905000"/>
            <a:chExt cx="5410200" cy="861774"/>
          </a:xfrm>
        </p:grpSpPr>
        <p:sp>
          <p:nvSpPr>
            <p:cNvPr id="14" name="Line 44"/>
            <p:cNvSpPr>
              <a:spLocks noChangeShapeType="1"/>
            </p:cNvSpPr>
            <p:nvPr/>
          </p:nvSpPr>
          <p:spPr bwMode="auto">
            <a:xfrm flipV="1">
              <a:off x="3962400" y="2209799"/>
              <a:ext cx="2209800" cy="457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52"/>
            <p:cNvSpPr txBox="1">
              <a:spLocks noChangeArrowheads="1"/>
            </p:cNvSpPr>
            <p:nvPr/>
          </p:nvSpPr>
          <p:spPr bwMode="auto">
            <a:xfrm>
              <a:off x="6248400" y="1905000"/>
              <a:ext cx="3124200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u="sng" dirty="0" smtClean="0">
                  <a:latin typeface="+mj-lt"/>
                </a:rPr>
                <a:t>Albumin (Egg White)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+mj-lt"/>
                </a:rPr>
                <a:t>Two parts: thin and thick </a:t>
              </a:r>
              <a:endParaRPr lang="en-US" sz="20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90800" y="3733800"/>
            <a:ext cx="435200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Storing Eggs</a:t>
            </a:r>
            <a:endParaRPr lang="en-US" sz="8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5638800"/>
          </a:xfrm>
        </p:spPr>
        <p:txBody>
          <a:bodyPr>
            <a:normAutofit/>
          </a:bodyPr>
          <a:lstStyle/>
          <a:p>
            <a:pPr marL="541782" indent="-514350">
              <a:buClrTx/>
              <a:buAutoNum type="arabicPeriod"/>
            </a:pPr>
            <a:r>
              <a:rPr lang="en-US" sz="3000" dirty="0" smtClean="0"/>
              <a:t>Eggs are very porous.  They should be </a:t>
            </a:r>
            <a:r>
              <a:rPr lang="en-US" sz="3000" b="1" u="sng" dirty="0" smtClean="0"/>
              <a:t>stored</a:t>
            </a:r>
            <a:r>
              <a:rPr lang="en-US" sz="3000" dirty="0" smtClean="0"/>
              <a:t> in their </a:t>
            </a:r>
            <a:r>
              <a:rPr lang="en-US" sz="3000" b="1" u="sng" dirty="0" smtClean="0"/>
              <a:t>original carton</a:t>
            </a:r>
            <a:r>
              <a:rPr lang="en-US" sz="3000" dirty="0" smtClean="0"/>
              <a:t>.  The cardboard helps block unwanted odors from seeping into the eggs.   </a:t>
            </a:r>
          </a:p>
          <a:p>
            <a:pPr marL="541782" indent="-514350">
              <a:buClrTx/>
              <a:buAutoNum type="arabicPeriod"/>
            </a:pPr>
            <a:r>
              <a:rPr lang="en-US" sz="3000" dirty="0" smtClean="0"/>
              <a:t>Eggs have an expiration date printed on the carton.  They usually last </a:t>
            </a:r>
            <a:r>
              <a:rPr lang="en-US" sz="3000" b="1" u="sng" dirty="0" smtClean="0"/>
              <a:t>several weeks</a:t>
            </a:r>
            <a:r>
              <a:rPr lang="en-US" sz="3000" dirty="0" smtClean="0"/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Cooking Eggs</a:t>
            </a:r>
            <a:endParaRPr lang="en-US" sz="8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5638800"/>
          </a:xfrm>
        </p:spPr>
        <p:txBody>
          <a:bodyPr>
            <a:normAutofit fontScale="92500"/>
          </a:bodyPr>
          <a:lstStyle/>
          <a:p>
            <a:pPr marL="541782" indent="-514350">
              <a:buClrTx/>
              <a:buAutoNum type="arabicPeriod" startAt="3"/>
            </a:pPr>
            <a:r>
              <a:rPr lang="en-US" sz="3000" dirty="0" smtClean="0"/>
              <a:t>Methods of cooking eggs include:</a:t>
            </a:r>
          </a:p>
          <a:p>
            <a:pPr marL="541782" indent="-514350">
              <a:buClrTx/>
              <a:buAutoNum type="arabicPeriod" startAt="3"/>
            </a:pPr>
            <a:endParaRPr lang="en-US" sz="3000" dirty="0" smtClean="0"/>
          </a:p>
          <a:p>
            <a:pPr marL="541782" indent="-514350">
              <a:buClrTx/>
              <a:buAutoNum type="arabicPeriod" startAt="3"/>
            </a:pPr>
            <a:endParaRPr lang="en-US" sz="3000" dirty="0" smtClean="0"/>
          </a:p>
          <a:p>
            <a:pPr marL="541782" indent="-514350">
              <a:buClrTx/>
              <a:buAutoNum type="arabicPeriod" startAt="3"/>
            </a:pPr>
            <a:endParaRPr lang="en-US" sz="3000" dirty="0" smtClean="0"/>
          </a:p>
          <a:p>
            <a:pPr marL="541782" indent="-514350">
              <a:buClrTx/>
              <a:buAutoNum type="arabicPeriod" startAt="3"/>
            </a:pPr>
            <a:endParaRPr lang="en-US" sz="3000" dirty="0" smtClean="0"/>
          </a:p>
          <a:p>
            <a:pPr marL="541782" indent="-514350">
              <a:buClrTx/>
              <a:buAutoNum type="arabicPeriod" startAt="3"/>
            </a:pPr>
            <a:endParaRPr lang="en-US" sz="3000" dirty="0" smtClean="0"/>
          </a:p>
          <a:p>
            <a:pPr marL="541782" indent="-514350">
              <a:buClrTx/>
              <a:buAutoNum type="arabicPeriod" startAt="3"/>
            </a:pPr>
            <a:endParaRPr lang="en-US" sz="3000" dirty="0" smtClean="0"/>
          </a:p>
          <a:p>
            <a:pPr marL="541782" indent="-514350">
              <a:buClrTx/>
              <a:buAutoNum type="arabicPeriod" startAt="3"/>
            </a:pPr>
            <a:r>
              <a:rPr lang="en-US" sz="3000" dirty="0" smtClean="0"/>
              <a:t>When eggs are cooked, they </a:t>
            </a:r>
            <a:r>
              <a:rPr lang="en-US" sz="3000" b="1" u="sng" dirty="0" smtClean="0"/>
              <a:t>coagulate</a:t>
            </a:r>
            <a:r>
              <a:rPr lang="en-US" sz="3000" dirty="0" smtClean="0"/>
              <a:t>.  This means that the liquid transforms into a solid. 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57400" y="1981200"/>
            <a:ext cx="5562600" cy="297180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Hard Cooked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lang="en-US" sz="30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Soft Cooked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lang="en-US" sz="3000" b="1" u="sng" noProof="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Scrambled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lang="en-US" sz="30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Fried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lang="en-US" sz="3000" b="1" u="sng" noProof="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Poached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762000"/>
            <a:ext cx="7559040" cy="3928572"/>
          </a:xfrm>
        </p:spPr>
        <p:txBody>
          <a:bodyPr>
            <a:noAutofit/>
          </a:bodyPr>
          <a:lstStyle/>
          <a:p>
            <a:r>
              <a:rPr lang="en-US" sz="4500" dirty="0" smtClean="0"/>
              <a:t>Proteins contain 4 calories per gram.</a:t>
            </a:r>
          </a:p>
          <a:p>
            <a:r>
              <a:rPr lang="en-US" sz="4500" dirty="0" smtClean="0"/>
              <a:t>Protein </a:t>
            </a:r>
            <a:r>
              <a:rPr lang="en-US" sz="4500" dirty="0"/>
              <a:t>is a very important nutrient. It makes up most of our body cells, tissues and fluids</a:t>
            </a:r>
            <a:r>
              <a:rPr lang="en-US" sz="4500" dirty="0" smtClean="0"/>
              <a:t>.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72520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Functions of Eggs</a:t>
            </a:r>
            <a:endParaRPr lang="en-US" sz="8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990600"/>
          </a:xfrm>
        </p:spPr>
        <p:txBody>
          <a:bodyPr>
            <a:normAutofit fontScale="85000" lnSpcReduction="10000"/>
          </a:bodyPr>
          <a:lstStyle/>
          <a:p>
            <a:pPr marL="541782" indent="-514350">
              <a:buClrTx/>
            </a:pPr>
            <a:r>
              <a:rPr lang="en-US" sz="3000" dirty="0" smtClean="0"/>
              <a:t>5.  Eggs perform different jobs in different foods.  These include: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81200" y="2057400"/>
            <a:ext cx="6705600" cy="441960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Binder</a:t>
            </a:r>
            <a:r>
              <a:rPr kumimoji="0" lang="en-US" sz="3000" i="0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en-US" sz="30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Example:  </a:t>
            </a:r>
            <a:r>
              <a:rPr lang="en-US" sz="30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Meat Loaf</a:t>
            </a:r>
            <a:endParaRPr lang="en-US" sz="3000" b="1" u="sng" noProof="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57404"/>
            <a:ext cx="5143500" cy="30385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219200" y="381000"/>
            <a:ext cx="7696200" cy="441960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AutoNum type="alphaLcPeriod" startAt="2"/>
              <a:tabLst/>
              <a:defRPr/>
            </a:pPr>
            <a:r>
              <a:rPr lang="en-US" sz="30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Thickener</a:t>
            </a:r>
            <a:r>
              <a:rPr kumimoji="0" lang="en-US" sz="3000" i="0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en-US" sz="30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Example:  </a:t>
            </a:r>
            <a:r>
              <a:rPr lang="en-US" sz="30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Pudding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AutoNum type="alphaLcPeriod" startAt="2"/>
              <a:tabLst/>
              <a:defRPr/>
            </a:pPr>
            <a:endParaRPr lang="en-US" sz="3000" b="1" u="sng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AutoNum type="alphaLcPeriod" startAt="2"/>
              <a:tabLst/>
              <a:defRPr/>
            </a:pPr>
            <a:endParaRPr lang="en-US" sz="3000" b="1" u="sng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AutoNum type="alphaLcPeriod" startAt="2"/>
              <a:tabLst/>
              <a:defRPr/>
            </a:pPr>
            <a:endParaRPr lang="en-US" sz="3000" b="1" u="sng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AutoNum type="alphaLcPeriod" startAt="2"/>
              <a:tabLst/>
              <a:defRPr/>
            </a:pPr>
            <a:endParaRPr lang="en-US" sz="3000" b="1" u="sng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AutoNum type="alphaLcPeriod" startAt="2"/>
              <a:tabLst/>
              <a:defRPr/>
            </a:pPr>
            <a:endParaRPr lang="en-US" sz="3000" b="1" u="sng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541782" indent="-514350">
              <a:spcBef>
                <a:spcPts val="600"/>
              </a:spcBef>
              <a:buSzPct val="80000"/>
              <a:buFontTx/>
              <a:buAutoNum type="alphaLcPeriod" startAt="2"/>
            </a:pPr>
            <a:r>
              <a:rPr lang="en-US" sz="30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Coating</a:t>
            </a:r>
            <a:r>
              <a:rPr lang="en-US" sz="30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  Example:  </a:t>
            </a:r>
            <a:r>
              <a:rPr lang="en-US" sz="30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Breaded Chicken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tabLst/>
              <a:defRPr/>
            </a:pPr>
            <a:endParaRPr lang="en-US" sz="3000" b="1" u="sng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AutoNum type="alphaLcPeriod" startAt="2"/>
              <a:tabLst/>
              <a:defRPr/>
            </a:pPr>
            <a:endParaRPr lang="en-US" sz="3000" b="1" u="sng" noProof="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6646" y="914400"/>
            <a:ext cx="2033008" cy="2596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7200" y="4089670"/>
            <a:ext cx="3771900" cy="26794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990600" y="381000"/>
            <a:ext cx="8153400" cy="441960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AutoNum type="alphaLcPeriod" startAt="4"/>
              <a:tabLst/>
              <a:defRPr/>
            </a:pPr>
            <a:r>
              <a:rPr lang="en-US" sz="3000" b="1" u="sng" noProof="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Leavening Agent</a:t>
            </a:r>
            <a:r>
              <a:rPr kumimoji="0" lang="en-US" sz="3000" i="0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en-US" sz="30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Example:  </a:t>
            </a:r>
            <a:r>
              <a:rPr lang="en-US" sz="25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Angel Food Cake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AutoNum type="alphaLcPeriod" startAt="4"/>
              <a:tabLst/>
              <a:defRPr/>
            </a:pPr>
            <a:endParaRPr lang="en-US" sz="3000" b="1" u="sng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AutoNum type="alphaLcPeriod" startAt="4"/>
              <a:tabLst/>
              <a:defRPr/>
            </a:pPr>
            <a:endParaRPr lang="en-US" sz="3000" b="1" u="sng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AutoNum type="alphaLcPeriod" startAt="4"/>
              <a:tabLst/>
              <a:defRPr/>
            </a:pPr>
            <a:endParaRPr lang="en-US" sz="3000" b="1" u="sng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AutoNum type="alphaLcPeriod" startAt="4"/>
              <a:tabLst/>
              <a:defRPr/>
            </a:pPr>
            <a:endParaRPr lang="en-US" sz="3000" b="1" u="sng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541782" indent="-514350">
              <a:spcBef>
                <a:spcPts val="600"/>
              </a:spcBef>
              <a:buSzPct val="80000"/>
              <a:buFontTx/>
              <a:buAutoNum type="alphaLcPeriod" startAt="4"/>
            </a:pPr>
            <a:r>
              <a:rPr lang="en-US" sz="30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Emulsifier</a:t>
            </a:r>
            <a:r>
              <a:rPr lang="en-US" sz="30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  Example:  </a:t>
            </a:r>
            <a:r>
              <a:rPr lang="en-US" sz="30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Mayonnaise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905000" y="3505200"/>
            <a:ext cx="7162800" cy="533400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tabLst/>
              <a:defRPr/>
            </a:pPr>
            <a:r>
              <a:rPr lang="en-US" sz="2000" noProof="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*Emulsifiers make two unmixable substances mix.  (Oil and vinegar, grease and dish soap</a:t>
            </a:r>
            <a:r>
              <a:rPr lang="en-US" sz="20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) 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8563" y="914400"/>
            <a:ext cx="2505075" cy="20810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749265" y="4191000"/>
            <a:ext cx="2483670" cy="25032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406640" cy="2002302"/>
          </a:xfrm>
        </p:spPr>
        <p:txBody>
          <a:bodyPr>
            <a:normAutofit/>
          </a:bodyPr>
          <a:lstStyle/>
          <a:p>
            <a:pPr algn="ctr"/>
            <a:r>
              <a:rPr lang="en-US" sz="10000" u="sng" dirty="0" smtClean="0"/>
              <a:t>Milk</a:t>
            </a:r>
            <a:endParaRPr lang="en-US" sz="33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3636"/>
          <a:stretch>
            <a:fillRect/>
          </a:stretch>
        </p:blipFill>
        <p:spPr bwMode="auto">
          <a:xfrm>
            <a:off x="3352800" y="2307306"/>
            <a:ext cx="3581400" cy="40172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390900"/>
            <a:ext cx="4267200" cy="340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DAIRY</a:t>
            </a:r>
            <a:endParaRPr lang="en-US" sz="8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5638800"/>
          </a:xfrm>
        </p:spPr>
        <p:txBody>
          <a:bodyPr>
            <a:normAutofit/>
          </a:bodyPr>
          <a:lstStyle/>
          <a:p>
            <a:pPr marL="27432">
              <a:buClrTx/>
            </a:pPr>
            <a:r>
              <a:rPr lang="en-US" sz="3000" dirty="0" smtClean="0"/>
              <a:t>1. Milk </a:t>
            </a:r>
            <a:r>
              <a:rPr lang="en-US" sz="3000" dirty="0" smtClean="0"/>
              <a:t>and </a:t>
            </a:r>
            <a:r>
              <a:rPr lang="en-US" sz="3000" dirty="0" smtClean="0"/>
              <a:t>DAIRY </a:t>
            </a:r>
            <a:r>
              <a:rPr lang="en-US" sz="3000" dirty="0" smtClean="0"/>
              <a:t>products, (yogurt, cheese, etc.) are excellent sources of </a:t>
            </a:r>
            <a:r>
              <a:rPr lang="en-US" sz="3000" b="1" u="sng" dirty="0" smtClean="0"/>
              <a:t>complete proteins </a:t>
            </a:r>
            <a:r>
              <a:rPr lang="en-US" sz="3000" dirty="0" smtClean="0"/>
              <a:t>because they come from animal sources.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6000" u="sng" dirty="0" smtClean="0"/>
              <a:t>Nutrients In Milk</a:t>
            </a:r>
            <a:endParaRPr lang="en-US" sz="6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5638800"/>
          </a:xfrm>
        </p:spPr>
        <p:txBody>
          <a:bodyPr>
            <a:normAutofit fontScale="92500" lnSpcReduction="10000"/>
          </a:bodyPr>
          <a:lstStyle/>
          <a:p>
            <a:pPr marL="27432">
              <a:buClrTx/>
            </a:pPr>
            <a:r>
              <a:rPr lang="en-US" sz="3000" dirty="0" smtClean="0"/>
              <a:t>2. By </a:t>
            </a:r>
            <a:r>
              <a:rPr lang="en-US" sz="3000" dirty="0" smtClean="0"/>
              <a:t>law, milk must be fortified with </a:t>
            </a:r>
            <a:r>
              <a:rPr lang="en-US" sz="3000" b="1" u="sng" dirty="0" smtClean="0"/>
              <a:t>Vitamins A and D. </a:t>
            </a:r>
          </a:p>
          <a:p>
            <a:pPr marL="541782" indent="-514350">
              <a:buClrTx/>
              <a:buAutoNum type="arabicPeriod" startAt="3"/>
            </a:pPr>
            <a:r>
              <a:rPr lang="en-US" sz="3000" b="1" u="sng" dirty="0" smtClean="0"/>
              <a:t>Fortified</a:t>
            </a:r>
            <a:r>
              <a:rPr lang="en-US" sz="3000" dirty="0" smtClean="0"/>
              <a:t> means that “</a:t>
            </a:r>
            <a:r>
              <a:rPr lang="en-US" sz="3000" b="1" u="sng" dirty="0" smtClean="0"/>
              <a:t>extra</a:t>
            </a:r>
            <a:r>
              <a:rPr lang="en-US" sz="3000" dirty="0" smtClean="0"/>
              <a:t>” has been added to the product.  </a:t>
            </a:r>
          </a:p>
          <a:p>
            <a:pPr marL="541782" indent="-514350">
              <a:buClrTx/>
              <a:buAutoNum type="arabicPeriod" startAt="3"/>
            </a:pPr>
            <a:r>
              <a:rPr lang="en-US" sz="3000" dirty="0" smtClean="0"/>
              <a:t>You can also get Vitamin D from </a:t>
            </a:r>
            <a:r>
              <a:rPr lang="en-US" sz="3000" b="1" u="sng" dirty="0" smtClean="0"/>
              <a:t>sunlight</a:t>
            </a:r>
            <a:r>
              <a:rPr lang="en-US" sz="3000" dirty="0" smtClean="0"/>
              <a:t>.  That is why it is sometimes called the “</a:t>
            </a:r>
            <a:r>
              <a:rPr lang="en-US" sz="3000" b="1" u="sng" dirty="0" smtClean="0"/>
              <a:t>Sunshine Vitamin</a:t>
            </a:r>
            <a:r>
              <a:rPr lang="en-US" sz="3000" dirty="0" smtClean="0"/>
              <a:t>.”</a:t>
            </a:r>
          </a:p>
          <a:p>
            <a:pPr marL="541782" indent="-514350">
              <a:buClrTx/>
              <a:buAutoNum type="arabicPeriod" startAt="3"/>
            </a:pPr>
            <a:r>
              <a:rPr lang="en-US" sz="3000" dirty="0" smtClean="0"/>
              <a:t>Milk products also provide important minerals like </a:t>
            </a:r>
            <a:r>
              <a:rPr lang="en-US" sz="3000" b="1" u="sng" dirty="0" smtClean="0"/>
              <a:t>Calcium, Iron and Phosphorus</a:t>
            </a:r>
            <a:r>
              <a:rPr lang="en-US" sz="3000" dirty="0" smtClean="0"/>
              <a:t> to help build healthy bones and teeth. </a:t>
            </a:r>
          </a:p>
          <a:p>
            <a:pPr marL="541782" indent="-514350">
              <a:buClrTx/>
              <a:buAutoNum type="arabicPeriod" startAt="3"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6000" u="sng" dirty="0" smtClean="0"/>
              <a:t>Processing Milk</a:t>
            </a:r>
            <a:endParaRPr lang="en-US" sz="6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990600"/>
          </a:xfrm>
        </p:spPr>
        <p:txBody>
          <a:bodyPr>
            <a:normAutofit fontScale="77500" lnSpcReduction="20000"/>
          </a:bodyPr>
          <a:lstStyle/>
          <a:p>
            <a:pPr marL="541782" indent="-514350">
              <a:buClrTx/>
            </a:pPr>
            <a:r>
              <a:rPr lang="en-US" sz="3000" dirty="0" smtClean="0"/>
              <a:t>6. </a:t>
            </a:r>
            <a:r>
              <a:rPr lang="en-US" sz="3000" dirty="0" smtClean="0"/>
              <a:t>Milk </a:t>
            </a:r>
            <a:r>
              <a:rPr lang="en-US" sz="3000" dirty="0" smtClean="0"/>
              <a:t>goes through several treatments before it is safe to drink.  Two of these processes are: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19200" y="2438400"/>
            <a:ext cx="7772400" cy="365760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Pasteurization:</a:t>
            </a:r>
            <a:r>
              <a:rPr kumimoji="0" lang="en-US" sz="3000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milk that has been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heat treated </a:t>
            </a:r>
            <a:r>
              <a:rPr kumimoji="0" lang="en-US" sz="3000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remove or kill harmful organisms.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endParaRPr lang="en-US" sz="30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lang="en-US" sz="3000" b="1" u="sng" baseline="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Homogenization:</a:t>
            </a:r>
            <a:r>
              <a:rPr lang="en-US" sz="3000" baseline="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 the</a:t>
            </a:r>
            <a:r>
              <a:rPr lang="en-US" sz="30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fat particles in milk have been </a:t>
            </a:r>
            <a:r>
              <a:rPr lang="en-US" sz="30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broken down </a:t>
            </a:r>
            <a:r>
              <a:rPr lang="en-US" sz="30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and evenly distributed so they cannot join together again. 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lang="en-US" sz="3000" b="1" u="sng" noProof="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u="sng" dirty="0" err="1" smtClean="0"/>
              <a:t>MyPlate</a:t>
            </a:r>
            <a:r>
              <a:rPr lang="en-US" sz="6000" b="1" u="sng" dirty="0" smtClean="0"/>
              <a:t> &amp; DAIRY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7. </a:t>
            </a:r>
            <a:r>
              <a:rPr lang="en-US" sz="3000" dirty="0" err="1" smtClean="0"/>
              <a:t>MyPlate</a:t>
            </a:r>
            <a:r>
              <a:rPr lang="en-US" sz="3000" dirty="0" smtClean="0"/>
              <a:t> teaches us to choose </a:t>
            </a:r>
            <a:r>
              <a:rPr lang="en-US" sz="3000" u="sng" dirty="0" smtClean="0"/>
              <a:t>LOWFAT</a:t>
            </a:r>
            <a:r>
              <a:rPr lang="en-US" sz="3000" dirty="0" smtClean="0"/>
              <a:t> dairy.. </a:t>
            </a:r>
            <a:r>
              <a:rPr lang="en-US" sz="3000" dirty="0" err="1" smtClean="0"/>
              <a:t>Lowfat</a:t>
            </a:r>
            <a:r>
              <a:rPr lang="en-US" sz="3000" dirty="0" smtClean="0"/>
              <a:t> dairy is considered </a:t>
            </a:r>
            <a:r>
              <a:rPr lang="en-US" sz="3000" u="sng" dirty="0" smtClean="0"/>
              <a:t>1%</a:t>
            </a:r>
            <a:r>
              <a:rPr lang="en-US" sz="3000" dirty="0" smtClean="0"/>
              <a:t> .</a:t>
            </a:r>
          </a:p>
          <a:p>
            <a:endParaRPr lang="en-US" sz="3000" dirty="0" smtClean="0"/>
          </a:p>
          <a:p>
            <a:r>
              <a:rPr lang="en-US" sz="3000" dirty="0" smtClean="0"/>
              <a:t>8. </a:t>
            </a:r>
            <a:r>
              <a:rPr lang="en-US" sz="3000" dirty="0" err="1" smtClean="0"/>
              <a:t>Lowfat</a:t>
            </a:r>
            <a:r>
              <a:rPr lang="en-US" sz="3000" dirty="0" smtClean="0"/>
              <a:t> dairy products have the </a:t>
            </a:r>
            <a:r>
              <a:rPr lang="en-US" sz="3000" u="sng" dirty="0" smtClean="0"/>
              <a:t>SAME</a:t>
            </a:r>
            <a:r>
              <a:rPr lang="en-US" sz="3000" dirty="0" smtClean="0"/>
              <a:t> amount of calcium and vitamins/minerals as whole milk products. </a:t>
            </a:r>
            <a:endParaRPr lang="en-US" sz="3000" dirty="0"/>
          </a:p>
        </p:txBody>
      </p:sp>
      <p:pic>
        <p:nvPicPr>
          <p:cNvPr id="1026" name="Picture 2" descr="http://t0.gstatic.com/images?q=tbn:ANd9GcSrCnWDroli2B3aB-9HjO2-Rqd6PhQSZf9dF5M24ayVR-3N1CvI:www.delish.com/cm/delish/images/MI/myplate-logo-dairy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0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Cooking Milk</a:t>
            </a:r>
            <a:endParaRPr lang="en-US" sz="8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66800"/>
            <a:ext cx="7315200" cy="2514600"/>
          </a:xfrm>
        </p:spPr>
        <p:txBody>
          <a:bodyPr>
            <a:normAutofit fontScale="85000" lnSpcReduction="20000"/>
          </a:bodyPr>
          <a:lstStyle/>
          <a:p>
            <a:pPr marL="27432">
              <a:buClrTx/>
            </a:pPr>
            <a:r>
              <a:rPr lang="en-US" sz="3000" dirty="0" smtClean="0"/>
              <a:t>9.</a:t>
            </a:r>
            <a:r>
              <a:rPr lang="en-US" sz="3000" dirty="0" smtClean="0"/>
              <a:t> Milk </a:t>
            </a:r>
            <a:r>
              <a:rPr lang="en-US" sz="3000" dirty="0" smtClean="0"/>
              <a:t>products </a:t>
            </a:r>
            <a:r>
              <a:rPr lang="en-US" sz="3000" b="1" u="sng" dirty="0" smtClean="0"/>
              <a:t>scorch</a:t>
            </a:r>
            <a:r>
              <a:rPr lang="en-US" sz="3000" dirty="0" smtClean="0"/>
              <a:t> </a:t>
            </a:r>
            <a:r>
              <a:rPr lang="en-US" sz="3000" dirty="0" smtClean="0"/>
              <a:t>easily.</a:t>
            </a:r>
          </a:p>
          <a:p>
            <a:pPr marL="27432">
              <a:buClrTx/>
            </a:pPr>
            <a:r>
              <a:rPr lang="en-US" sz="3000" dirty="0" smtClean="0"/>
              <a:t>10. </a:t>
            </a:r>
            <a:r>
              <a:rPr lang="en-US" sz="3000" dirty="0" smtClean="0"/>
              <a:t>Scorching </a:t>
            </a:r>
            <a:r>
              <a:rPr lang="en-US" sz="3000" dirty="0" smtClean="0"/>
              <a:t>occurs when the proteins in milk are </a:t>
            </a:r>
            <a:r>
              <a:rPr lang="en-US" sz="3000" b="1" u="sng" dirty="0" smtClean="0"/>
              <a:t>overcooked</a:t>
            </a:r>
            <a:r>
              <a:rPr lang="en-US" sz="3000" dirty="0" smtClean="0"/>
              <a:t>.  They fall and cling to the bottom of the pan.  They create a thick, black layer that is difficult to remove.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7500" r="12500"/>
          <a:stretch>
            <a:fillRect/>
          </a:stretch>
        </p:blipFill>
        <p:spPr bwMode="auto">
          <a:xfrm>
            <a:off x="3200400" y="3544044"/>
            <a:ext cx="3733800" cy="31139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8077200" cy="1087902"/>
          </a:xfrm>
        </p:spPr>
        <p:txBody>
          <a:bodyPr>
            <a:noAutofit/>
          </a:bodyPr>
          <a:lstStyle/>
          <a:p>
            <a:r>
              <a:rPr lang="en-US" sz="5000" b="1" u="sng" dirty="0" smtClean="0"/>
              <a:t>Cooking Milk, cont.</a:t>
            </a:r>
            <a:endParaRPr lang="en-US" sz="50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7315200" cy="5562600"/>
          </a:xfrm>
        </p:spPr>
        <p:txBody>
          <a:bodyPr>
            <a:normAutofit/>
          </a:bodyPr>
          <a:lstStyle/>
          <a:p>
            <a:pPr marL="27432">
              <a:buClrTx/>
            </a:pPr>
            <a:r>
              <a:rPr lang="en-US" sz="3000" dirty="0" smtClean="0"/>
              <a:t>11. To </a:t>
            </a:r>
            <a:r>
              <a:rPr lang="en-US" sz="3000" dirty="0" smtClean="0"/>
              <a:t>prevent scorching, cook milk on </a:t>
            </a:r>
            <a:r>
              <a:rPr lang="en-US" sz="3000" b="1" u="sng" dirty="0" smtClean="0"/>
              <a:t>low heat </a:t>
            </a:r>
            <a:r>
              <a:rPr lang="en-US" sz="3000" dirty="0" smtClean="0"/>
              <a:t>and </a:t>
            </a:r>
            <a:r>
              <a:rPr lang="en-US" sz="3000" b="1" u="sng" dirty="0" smtClean="0"/>
              <a:t>stir it constantly</a:t>
            </a:r>
            <a:r>
              <a:rPr lang="en-US" sz="3000" b="1" dirty="0" smtClean="0"/>
              <a:t> </a:t>
            </a:r>
            <a:r>
              <a:rPr lang="en-US" sz="3000" dirty="0" smtClean="0"/>
              <a:t>to prevent the proteins from collecting on the bottom of the </a:t>
            </a:r>
            <a:r>
              <a:rPr lang="en-US" sz="3000" dirty="0" smtClean="0"/>
              <a:t>pan.</a:t>
            </a:r>
          </a:p>
          <a:p>
            <a:pPr marL="27432">
              <a:buClrTx/>
            </a:pPr>
            <a:r>
              <a:rPr lang="en-US" sz="3000" dirty="0" smtClean="0"/>
              <a:t>12. </a:t>
            </a:r>
            <a:r>
              <a:rPr lang="en-US" sz="3000" dirty="0" smtClean="0"/>
              <a:t>Heating </a:t>
            </a:r>
            <a:r>
              <a:rPr lang="en-US" sz="3000" dirty="0" smtClean="0"/>
              <a:t>milk in the </a:t>
            </a:r>
            <a:r>
              <a:rPr lang="en-US" sz="3000" b="1" u="sng" dirty="0" smtClean="0"/>
              <a:t>microwave</a:t>
            </a:r>
            <a:r>
              <a:rPr lang="en-US" sz="3000" dirty="0" smtClean="0"/>
              <a:t> will also prevent scorching.  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461163"/>
            <a:ext cx="3058193" cy="2285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916680"/>
          </a:xfrm>
        </p:spPr>
        <p:txBody>
          <a:bodyPr>
            <a:normAutofit/>
          </a:bodyPr>
          <a:lstStyle/>
          <a:p>
            <a:r>
              <a:rPr lang="en-US" dirty="0"/>
              <a:t>Protein </a:t>
            </a:r>
            <a:r>
              <a:rPr lang="en-US" dirty="0" smtClean="0"/>
              <a:t>Deficiency</a:t>
            </a:r>
            <a:br>
              <a:rPr lang="en-US" dirty="0" smtClean="0"/>
            </a:br>
            <a:r>
              <a:rPr lang="en-US" dirty="0" smtClean="0"/>
              <a:t>-Leads to Kwashiorkor in children Happens mostly in impoverished countries where there is a lack of protein rich foods.  </a:t>
            </a:r>
            <a:br>
              <a:rPr lang="en-US" dirty="0" smtClean="0"/>
            </a:br>
            <a:r>
              <a:rPr lang="en-US" dirty="0" smtClean="0"/>
              <a:t>-It also can lead to stunted growth.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23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Kwashiorkor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65" y="2133600"/>
            <a:ext cx="18669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37815"/>
            <a:ext cx="4547286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46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602480"/>
          </a:xfrm>
        </p:spPr>
        <p:txBody>
          <a:bodyPr>
            <a:normAutofit/>
          </a:bodyPr>
          <a:lstStyle/>
          <a:p>
            <a:r>
              <a:rPr lang="en-US" dirty="0" smtClean="0"/>
              <a:t>Protein deficiency in adults could lead to:</a:t>
            </a:r>
            <a:br>
              <a:rPr lang="en-US" dirty="0" smtClean="0"/>
            </a:br>
            <a:r>
              <a:rPr lang="en-US" dirty="0" smtClean="0"/>
              <a:t>-ANEMIA</a:t>
            </a:r>
            <a:br>
              <a:rPr lang="en-US" dirty="0" smtClean="0"/>
            </a:br>
            <a:r>
              <a:rPr lang="en-US" dirty="0" smtClean="0"/>
              <a:t>-Marasmus-the Greek word for “dying away”</a:t>
            </a:r>
            <a:br>
              <a:rPr lang="en-US" dirty="0" smtClean="0"/>
            </a:br>
            <a:r>
              <a:rPr lang="en-US" dirty="0" smtClean="0"/>
              <a:t>-Infections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Marasmus Greek for “dying away”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521970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7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2682240"/>
          </a:xfrm>
        </p:spPr>
        <p:txBody>
          <a:bodyPr/>
          <a:lstStyle/>
          <a:p>
            <a:r>
              <a:rPr lang="en-US" smtClean="0"/>
              <a:t>-10-15 </a:t>
            </a:r>
            <a:r>
              <a:rPr lang="en-US" dirty="0" smtClean="0"/>
              <a:t>% of calories come from protein each day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745480"/>
          </a:xfrm>
        </p:spPr>
        <p:txBody>
          <a:bodyPr>
            <a:normAutofit/>
          </a:bodyPr>
          <a:lstStyle/>
          <a:p>
            <a:r>
              <a:rPr lang="en-US" dirty="0" smtClean="0"/>
              <a:t>From the moment of conception, proteins form the building blocks of most body structures.  For example, to build a bone or a tooth, cells first lay down a matrix of the protein collagen and then fill it with crystals of calcium, phosphorus, magnesium, fluoride, and other minerals.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-152400"/>
            <a:ext cx="8229600" cy="1143000"/>
          </a:xfrm>
        </p:spPr>
        <p:txBody>
          <a:bodyPr/>
          <a:lstStyle/>
          <a:p>
            <a:r>
              <a:rPr lang="en-US" dirty="0" smtClean="0"/>
              <a:t>Functions of Proteins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0"/>
            <a:ext cx="7162800" cy="57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2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2325</TotalTime>
  <Words>811</Words>
  <Application>Microsoft Office PowerPoint</Application>
  <PresentationFormat>On-screen Show (4:3)</PresentationFormat>
  <Paragraphs>120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Angles</vt:lpstr>
      <vt:lpstr>PROTEIN</vt:lpstr>
      <vt:lpstr>Food fact</vt:lpstr>
      <vt:lpstr>Protein Deficiency -Leads to Kwashiorkor in children Happens mostly in impoverished countries where there is a lack of protein rich foods.   -It also can lead to stunted growth. </vt:lpstr>
      <vt:lpstr>Kwashiorkor </vt:lpstr>
      <vt:lpstr>Protein deficiency in adults could lead to: -ANEMIA -Marasmus-the Greek word for “dying away” -Infections </vt:lpstr>
      <vt:lpstr>Marasmus Greek for “dying away”</vt:lpstr>
      <vt:lpstr>-10-15 % of calories come from protein each day </vt:lpstr>
      <vt:lpstr>From the moment of conception, proteins form the building blocks of most body structures.  For example, to build a bone or a tooth, cells first lay down a matrix of the protein collagen and then fill it with crystals of calcium, phosphorus, magnesium, fluoride, and other minerals.  </vt:lpstr>
      <vt:lpstr>Functions of Proteins</vt:lpstr>
      <vt:lpstr>Protein</vt:lpstr>
      <vt:lpstr>Amino Acids</vt:lpstr>
      <vt:lpstr>Complete Proteins</vt:lpstr>
      <vt:lpstr>Incomplete Proteins</vt:lpstr>
      <vt:lpstr>COMPLEMENTARY PROTEINS</vt:lpstr>
      <vt:lpstr>Protein supplements -Help build muscle (muscle work builds muscle; protein supplements do not) -spare bodies protein while loosing weight -strengthen fingernails   </vt:lpstr>
      <vt:lpstr>Eggs</vt:lpstr>
      <vt:lpstr>Parts of the Egg</vt:lpstr>
      <vt:lpstr>Storing Eggs</vt:lpstr>
      <vt:lpstr>Cooking Eggs</vt:lpstr>
      <vt:lpstr>Functions of Eggs</vt:lpstr>
      <vt:lpstr>PowerPoint Presentation</vt:lpstr>
      <vt:lpstr>PowerPoint Presentation</vt:lpstr>
      <vt:lpstr>Milk</vt:lpstr>
      <vt:lpstr>DAIRY</vt:lpstr>
      <vt:lpstr>Nutrients In Milk</vt:lpstr>
      <vt:lpstr>Processing Milk</vt:lpstr>
      <vt:lpstr>MyPlate &amp; DAIRY</vt:lpstr>
      <vt:lpstr>Cooking Milk</vt:lpstr>
      <vt:lpstr>Cooking Milk, cont.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lschiers</dc:creator>
  <cp:lastModifiedBy>mmilburn</cp:lastModifiedBy>
  <cp:revision>97</cp:revision>
  <dcterms:created xsi:type="dcterms:W3CDTF">2009-10-31T02:32:45Z</dcterms:created>
  <dcterms:modified xsi:type="dcterms:W3CDTF">2013-10-16T21:28:50Z</dcterms:modified>
</cp:coreProperties>
</file>