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7"/>
  </p:notesMasterIdLst>
  <p:handoutMasterIdLst>
    <p:handoutMasterId r:id="rId8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23" r:id="rId12"/>
    <p:sldId id="324" r:id="rId13"/>
    <p:sldId id="325" r:id="rId14"/>
    <p:sldId id="326" r:id="rId15"/>
    <p:sldId id="327" r:id="rId16"/>
    <p:sldId id="267" r:id="rId17"/>
    <p:sldId id="328" r:id="rId18"/>
    <p:sldId id="268" r:id="rId19"/>
    <p:sldId id="329" r:id="rId20"/>
    <p:sldId id="330" r:id="rId21"/>
    <p:sldId id="269" r:id="rId22"/>
    <p:sldId id="331" r:id="rId23"/>
    <p:sldId id="270" r:id="rId24"/>
    <p:sldId id="332" r:id="rId25"/>
    <p:sldId id="333" r:id="rId26"/>
    <p:sldId id="334" r:id="rId27"/>
    <p:sldId id="271" r:id="rId28"/>
    <p:sldId id="272" r:id="rId29"/>
    <p:sldId id="335" r:id="rId30"/>
    <p:sldId id="273" r:id="rId31"/>
    <p:sldId id="274" r:id="rId32"/>
    <p:sldId id="276" r:id="rId33"/>
    <p:sldId id="277" r:id="rId34"/>
    <p:sldId id="319" r:id="rId35"/>
    <p:sldId id="320" r:id="rId36"/>
    <p:sldId id="278" r:id="rId37"/>
    <p:sldId id="346" r:id="rId38"/>
    <p:sldId id="347" r:id="rId39"/>
    <p:sldId id="283" r:id="rId40"/>
    <p:sldId id="286" r:id="rId41"/>
    <p:sldId id="348" r:id="rId42"/>
    <p:sldId id="284" r:id="rId43"/>
    <p:sldId id="285" r:id="rId44"/>
    <p:sldId id="349" r:id="rId45"/>
    <p:sldId id="350" r:id="rId46"/>
    <p:sldId id="289" r:id="rId47"/>
    <p:sldId id="336" r:id="rId48"/>
    <p:sldId id="290" r:id="rId49"/>
    <p:sldId id="291" r:id="rId50"/>
    <p:sldId id="337" r:id="rId51"/>
    <p:sldId id="292" r:id="rId52"/>
    <p:sldId id="293" r:id="rId53"/>
    <p:sldId id="294" r:id="rId54"/>
    <p:sldId id="342" r:id="rId55"/>
    <p:sldId id="295" r:id="rId56"/>
    <p:sldId id="296" r:id="rId57"/>
    <p:sldId id="341" r:id="rId58"/>
    <p:sldId id="298" r:id="rId59"/>
    <p:sldId id="343" r:id="rId60"/>
    <p:sldId id="299" r:id="rId61"/>
    <p:sldId id="344" r:id="rId62"/>
    <p:sldId id="345" r:id="rId63"/>
    <p:sldId id="300" r:id="rId64"/>
    <p:sldId id="338" r:id="rId65"/>
    <p:sldId id="301" r:id="rId66"/>
    <p:sldId id="339" r:id="rId67"/>
    <p:sldId id="302" r:id="rId68"/>
    <p:sldId id="340" r:id="rId69"/>
    <p:sldId id="303" r:id="rId70"/>
    <p:sldId id="304" r:id="rId71"/>
    <p:sldId id="305" r:id="rId72"/>
    <p:sldId id="306" r:id="rId73"/>
    <p:sldId id="307" r:id="rId74"/>
    <p:sldId id="321" r:id="rId75"/>
    <p:sldId id="322" r:id="rId76"/>
    <p:sldId id="308" r:id="rId77"/>
    <p:sldId id="309" r:id="rId78"/>
    <p:sldId id="311" r:id="rId79"/>
    <p:sldId id="312" r:id="rId80"/>
    <p:sldId id="313" r:id="rId81"/>
    <p:sldId id="314" r:id="rId82"/>
    <p:sldId id="315" r:id="rId83"/>
    <p:sldId id="316" r:id="rId84"/>
    <p:sldId id="318" r:id="rId85"/>
    <p:sldId id="317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346" autoAdjust="0"/>
  </p:normalViewPr>
  <p:slideViewPr>
    <p:cSldViewPr>
      <p:cViewPr varScale="1">
        <p:scale>
          <a:sx n="61" d="100"/>
          <a:sy n="61" d="100"/>
        </p:scale>
        <p:origin x="78" y="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1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C12B7-D4E2-4670-A57A-3F663855F0B3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D4CF6-BBC6-45D0-9B0D-D5C6F2C3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1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98532-B226-41B5-A924-A4B52E6C9FDD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6AFDB-7F38-4249-A949-8B96D508B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9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DF6E8A-6B49-4124-8DB5-829CB8F949FB}" type="slidenum">
              <a:rPr lang="en-US" smtClean="0">
                <a:latin typeface="Tahoma" pitchFamily="34" charset="0"/>
              </a:rPr>
              <a:pPr/>
              <a:t>76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475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F7A11D-1FC2-4933-9CC9-B596C345EEF1}" type="slidenum">
              <a:rPr lang="en-US" smtClean="0">
                <a:latin typeface="Tahoma" pitchFamily="34" charset="0"/>
              </a:rPr>
              <a:pPr/>
              <a:t>77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243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2A223E-F8B6-4B63-8EF7-F307F8BE419E}" type="slidenum">
              <a:rPr lang="en-US" smtClean="0">
                <a:latin typeface="Tahoma" pitchFamily="34" charset="0"/>
              </a:rPr>
              <a:pPr/>
              <a:t>78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750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E670BE-E0C9-4503-8C5D-85881B20BF9D}" type="slidenum">
              <a:rPr lang="en-US" smtClean="0">
                <a:latin typeface="Tahoma" pitchFamily="34" charset="0"/>
              </a:rPr>
              <a:pPr/>
              <a:t>79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770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0114F1-FFD0-4747-83CA-439AF55EB88E}" type="slidenum">
              <a:rPr lang="en-US" smtClean="0">
                <a:latin typeface="Tahoma" pitchFamily="34" charset="0"/>
              </a:rPr>
              <a:pPr/>
              <a:t>80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3641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62250E-4E3C-4156-963F-AFD4473C7CB1}" type="slidenum">
              <a:rPr lang="en-US" smtClean="0">
                <a:latin typeface="Tahoma" pitchFamily="34" charset="0"/>
              </a:rPr>
              <a:pPr/>
              <a:t>81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5111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CFEFF1-FA0A-44CF-BB8A-BB2F65039F8F}" type="slidenum">
              <a:rPr lang="en-US" smtClean="0">
                <a:latin typeface="Tahoma" pitchFamily="34" charset="0"/>
              </a:rPr>
              <a:pPr/>
              <a:t>82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Chlorine Gas C12 is very dangerous!  If you remember it was used as a </a:t>
            </a:r>
            <a:r>
              <a:rPr lang="en-US" b="1" smtClean="0"/>
              <a:t>chemical weapon</a:t>
            </a:r>
            <a:r>
              <a:rPr lang="en-US" smtClean="0"/>
              <a:t> during WWI and by the Nazis during WW II.  </a:t>
            </a:r>
          </a:p>
        </p:txBody>
      </p:sp>
    </p:spTree>
    <p:extLst>
      <p:ext uri="{BB962C8B-B14F-4D97-AF65-F5344CB8AC3E}">
        <p14:creationId xmlns:p14="http://schemas.microsoft.com/office/powerpoint/2010/main" val="1295112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F1E10C-8FBA-48B1-9390-BB150AC44AF6}" type="slidenum">
              <a:rPr lang="en-US" smtClean="0">
                <a:latin typeface="Tahoma" pitchFamily="34" charset="0"/>
              </a:rPr>
              <a:pPr/>
              <a:t>83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683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582CCE-F7C6-465A-AF52-0F95FD5ABC04}" type="slidenum">
              <a:rPr lang="en-US" smtClean="0">
                <a:latin typeface="Tahoma" pitchFamily="34" charset="0"/>
              </a:rPr>
              <a:pPr/>
              <a:t>84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329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5B3A-4A46-4CD2-9C58-FEB79981AD32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EE0B-F7A2-4193-9ECD-F00E56D0C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5B3A-4A46-4CD2-9C58-FEB79981AD32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EE0B-F7A2-4193-9ECD-F00E56D0C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5B3A-4A46-4CD2-9C58-FEB79981AD32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EE0B-F7A2-4193-9ECD-F00E56D0C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5B3A-4A46-4CD2-9C58-FEB79981AD32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EE0B-F7A2-4193-9ECD-F00E56D0C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5B3A-4A46-4CD2-9C58-FEB79981AD32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EE0B-F7A2-4193-9ECD-F00E56D0C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5B3A-4A46-4CD2-9C58-FEB79981AD32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EE0B-F7A2-4193-9ECD-F00E56D0C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5B3A-4A46-4CD2-9C58-FEB79981AD32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EE0B-F7A2-4193-9ECD-F00E56D0C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5B3A-4A46-4CD2-9C58-FEB79981AD32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EE0B-F7A2-4193-9ECD-F00E56D0C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5B3A-4A46-4CD2-9C58-FEB79981AD32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EE0B-F7A2-4193-9ECD-F00E56D0C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5B3A-4A46-4CD2-9C58-FEB79981AD32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EE0B-F7A2-4193-9ECD-F00E56D0C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5B3A-4A46-4CD2-9C58-FEB79981AD32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87EE0B-F7A2-4193-9ECD-F00E56D0C5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365B3A-4A46-4CD2-9C58-FEB79981AD32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87EE0B-F7A2-4193-9ECD-F00E56D0C56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/imgres?imgurl=http://germes-online.com/direct/dbimage/50260089/Fire_Extinguisher.jpg&amp;imgrefurl=http://germes-online.com/catalog/70/112/239652/fire_extinguisher_cylinder.html&amp;h=360&amp;w=360&amp;sz=20&amp;hl=en&amp;start=18&amp;tbnid=jyHOAhl_zXCWLM:&amp;tbnh=121&amp;tbnw=121&amp;prev=/images?q=fire+extinguisher&amp;gbv=2&amp;svnum=10&amp;hl=en&amp;safe=active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images.google.com/imgres?imgurl=http://www.barrettine.co.uk/rte_img10.jpg&amp;imgrefurl=http://www.barrettine.co.uk/woodman/&amp;h=425&amp;w=380&amp;sz=26&amp;hl=en&amp;start=49&amp;tbnid=Au50wIYk4DITOM:&amp;tbnh=126&amp;tbnw=113&amp;prev=/images?q=cleaning+products+with+ammonia&amp;start=40&amp;gbv=2&amp;ndsp=20&amp;svnum=10&amp;hl=en&amp;safe=active&amp;sa=N" TargetMode="External"/><Relationship Id="rId7" Type="http://schemas.openxmlformats.org/officeDocument/2006/relationships/hyperlink" Target="http://images.google.com/imgres?imgurl=http://a257.g.akamaitech.net/7/257/2422/04mar20050800/www.access.gpo.gov/ecfr/graphics/er22jy97.022.gif&amp;imgrefurl=http://ecfr.gpoaccess.gov/cgi/t/text/text-idx?c=ecfr&amp;sid=5127f18f5f1a0eed46b3c27e3b4b019c&amp;rgn=div6&amp;view=text&amp;node=49:2.1.1.3.7.5&amp;idno=49&amp;h=336&amp;w=340&amp;sz=8&amp;hl=en&amp;start=6&amp;tbnid=brRkbB47hI6TbM:&amp;tbnh=118&amp;tbnw=119&amp;prev=/images?q=poisonous+gas&amp;gbv=2&amp;svnum=10&amp;hl=en&amp;safe=activ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images.google.com/imgres?imgurl=http://pested.unl.edu/pesticide/UserFiles/Image/wildpics/clorox.jpg&amp;imgrefurl=http://pested.unl.edu/pesticide/pages/index.jsp?what=pageObjD&amp;pageObjId=52&amp;h=200&amp;w=150&amp;sz=10&amp;hl=en&amp;start=37&amp;tbnid=0S9IKYLrt92vMM:&amp;tbnh=104&amp;tbnw=78&amp;prev=/images?q=clorox+bleach&amp;start=20&amp;gbv=2&amp;ndsp=20&amp;svnum=10&amp;hl=en&amp;safe=active&amp;sa=N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images.google.com/imgres?imgurl=http://mypage.yhti.net/~fcema/Cat%20a.gif&amp;imgrefurl=http://mypage.yhti.net/~fcema/Handbook.html&amp;h=296&amp;w=300&amp;sz=26&amp;hl=en&amp;start=45&amp;tbnid=7fPCwaVIBSSMXM:&amp;tbnh=114&amp;tbnw=116&amp;prev=/images?q=poisonous+gas&amp;start=40&amp;gbv=2&amp;ndsp=20&amp;svnum=10&amp;hl=en&amp;safe=active&amp;sa=N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Food and Nutrition 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State Test Review</a:t>
            </a:r>
          </a:p>
          <a:p>
            <a:pPr eaLnBrk="1" hangingPunct="1">
              <a:defRPr/>
            </a:pPr>
            <a:r>
              <a:rPr lang="en-US" dirty="0" smtClean="0"/>
              <a:t>Day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6007" y="152400"/>
            <a:ext cx="82296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Sanitation Standards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458200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/>
              <a:t>Hand Washing: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500" dirty="0" smtClean="0"/>
              <a:t>Wash with soap &amp; hot water </a:t>
            </a:r>
            <a:r>
              <a:rPr lang="en-US" sz="2500" b="1" dirty="0" smtClean="0"/>
              <a:t>20 seconds </a:t>
            </a:r>
            <a:r>
              <a:rPr lang="en-US" sz="2500" dirty="0" smtClean="0"/>
              <a:t>minimum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500" dirty="0" smtClean="0"/>
              <a:t>Wash after sneezing, using the restroom, coughing or touching the face, changing diapers,  and touching raw meat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500" dirty="0" smtClean="0"/>
              <a:t>Wear gloves when cut on hand or open sores are present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500" dirty="0" smtClean="0"/>
              <a:t>Wear gloves when you aren’t going to cook food after touching it.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/>
              <a:t>Work Surfaces: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500" dirty="0"/>
              <a:t>Keep all work surfaces clean.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500" dirty="0" smtClean="0"/>
              <a:t>Disinfect </a:t>
            </a:r>
            <a:r>
              <a:rPr lang="en-US" sz="2500" dirty="0"/>
              <a:t>work surfaces to prevent cross-contamination</a:t>
            </a:r>
            <a:r>
              <a:rPr lang="en-US" sz="2500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700" dirty="0"/>
              <a:t>Clothing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500" dirty="0"/>
              <a:t>Change dirty aprons often-carries bacteria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500" dirty="0"/>
              <a:t>Appropriate clothing includes clean clothing and apron. Cover or tie back hair </a:t>
            </a:r>
            <a:r>
              <a:rPr lang="en-US" sz="2500" dirty="0" smtClean="0"/>
              <a:t>with appropriate </a:t>
            </a:r>
            <a:r>
              <a:rPr lang="en-US" sz="2500" dirty="0"/>
              <a:t>hair restraints before working with food.</a:t>
            </a:r>
          </a:p>
          <a:p>
            <a:pPr lvl="1">
              <a:lnSpc>
                <a:spcPct val="80000"/>
              </a:lnSpc>
              <a:defRPr/>
            </a:pPr>
            <a:endParaRPr lang="en-US" sz="2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Sanitation </a:t>
            </a:r>
            <a:r>
              <a:rPr lang="en-US" sz="5400" dirty="0" smtClean="0"/>
              <a:t>Standards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500" dirty="0"/>
              <a:t>Tasting Foods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500" dirty="0"/>
              <a:t>Use clean spoon and use only </a:t>
            </a:r>
            <a:r>
              <a:rPr lang="en-US" sz="2500" dirty="0" smtClean="0"/>
              <a:t>once</a:t>
            </a: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Pests </a:t>
            </a:r>
            <a:r>
              <a:rPr lang="en-US" sz="2800" dirty="0"/>
              <a:t>and insects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Avoid crumbs or spills    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Keep staples in airtight container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Dispose of garbage properly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Dish Washing Order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Rinse and scrape first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Glassware 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Silverware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Dinnerware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Wash pots and pans last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5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838200"/>
            <a:ext cx="7163004" cy="551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2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Cleaning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use cleaners and sanitizers according to </a:t>
            </a:r>
            <a:r>
              <a:rPr lang="en-US" dirty="0" smtClean="0"/>
              <a:t>manufacturers’ </a:t>
            </a:r>
            <a:r>
              <a:rPr lang="en-US" dirty="0"/>
              <a:t>directions.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Clean </a:t>
            </a:r>
            <a:r>
              <a:rPr lang="en-US" dirty="0"/>
              <a:t>the surface.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Rinse the surface.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Sanitize </a:t>
            </a:r>
            <a:r>
              <a:rPr lang="en-US" dirty="0"/>
              <a:t>the surface,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allow </a:t>
            </a:r>
            <a:r>
              <a:rPr lang="en-US" dirty="0"/>
              <a:t>the surface to air dry.</a:t>
            </a:r>
          </a:p>
        </p:txBody>
      </p:sp>
    </p:spTree>
    <p:extLst>
      <p:ext uri="{BB962C8B-B14F-4D97-AF65-F5344CB8AC3E}">
        <p14:creationId xmlns:p14="http://schemas.microsoft.com/office/powerpoint/2010/main" val="363363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>
            <a:normAutofit/>
          </a:bodyPr>
          <a:lstStyle/>
          <a:p>
            <a:r>
              <a:rPr lang="en-US" sz="4300" dirty="0" smtClean="0"/>
              <a:t>Procedure </a:t>
            </a:r>
            <a:r>
              <a:rPr lang="en-US" sz="4300" dirty="0"/>
              <a:t>for storing dishes </a:t>
            </a:r>
            <a:r>
              <a:rPr lang="en-US" sz="4300" dirty="0" smtClean="0"/>
              <a:t>&amp; </a:t>
            </a:r>
            <a:r>
              <a:rPr lang="en-US" sz="4300" dirty="0"/>
              <a:t>utensils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Utensils and equipment should be stored in ways that prevent contamination.</a:t>
            </a:r>
          </a:p>
          <a:p>
            <a:r>
              <a:rPr lang="en-US" sz="3200" dirty="0" smtClean="0"/>
              <a:t>Store </a:t>
            </a:r>
            <a:r>
              <a:rPr lang="en-US" sz="3200" dirty="0"/>
              <a:t>utensils and equipment that touches food at least six inches off the floor.</a:t>
            </a:r>
          </a:p>
          <a:p>
            <a:r>
              <a:rPr lang="en-US" sz="3200" dirty="0" smtClean="0"/>
              <a:t>Store </a:t>
            </a:r>
            <a:r>
              <a:rPr lang="en-US" sz="3200" dirty="0"/>
              <a:t>glasses and cups upside down on a clean, sanitized surface, and store utensils </a:t>
            </a:r>
            <a:r>
              <a:rPr lang="en-US" sz="3200" dirty="0" smtClean="0"/>
              <a:t>with handles </a:t>
            </a:r>
            <a:r>
              <a:rPr lang="en-US" sz="3200" dirty="0"/>
              <a:t>up.</a:t>
            </a:r>
          </a:p>
        </p:txBody>
      </p:sp>
    </p:spTree>
    <p:extLst>
      <p:ext uri="{BB962C8B-B14F-4D97-AF65-F5344CB8AC3E}">
        <p14:creationId xmlns:p14="http://schemas.microsoft.com/office/powerpoint/2010/main" val="100519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Trash &amp; Garbage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Garbage can contaminate food and equipment if it isn’t handled safely. Remove </a:t>
            </a:r>
            <a:r>
              <a:rPr lang="en-US" sz="3000" dirty="0" smtClean="0"/>
              <a:t>garbage from </a:t>
            </a:r>
            <a:r>
              <a:rPr lang="en-US" sz="3000" dirty="0"/>
              <a:t>prep areas as quickly as possible.</a:t>
            </a:r>
          </a:p>
          <a:p>
            <a:r>
              <a:rPr lang="en-US" sz="3000" dirty="0" smtClean="0"/>
              <a:t>Do </a:t>
            </a:r>
            <a:r>
              <a:rPr lang="en-US" sz="3000" dirty="0"/>
              <a:t>not clean garbage containers near food prep or food storage areas. </a:t>
            </a:r>
            <a:endParaRPr lang="en-US" sz="3000" dirty="0" smtClean="0"/>
          </a:p>
          <a:p>
            <a:r>
              <a:rPr lang="en-US" sz="3000" dirty="0" smtClean="0"/>
              <a:t>Clean </a:t>
            </a:r>
            <a:r>
              <a:rPr lang="en-US" sz="3000" dirty="0"/>
              <a:t>the inside </a:t>
            </a:r>
            <a:r>
              <a:rPr lang="en-US" sz="3000" dirty="0" smtClean="0"/>
              <a:t>and outside </a:t>
            </a:r>
            <a:r>
              <a:rPr lang="en-US" sz="3000" dirty="0"/>
              <a:t>of garbage cans often.</a:t>
            </a:r>
          </a:p>
          <a:p>
            <a:r>
              <a:rPr lang="en-US" sz="3000" dirty="0" smtClean="0"/>
              <a:t>Close </a:t>
            </a:r>
            <a:r>
              <a:rPr lang="en-US" sz="3000" dirty="0"/>
              <a:t>the lids on outdoor containers.</a:t>
            </a:r>
          </a:p>
        </p:txBody>
      </p:sp>
    </p:spTree>
    <p:extLst>
      <p:ext uri="{BB962C8B-B14F-4D97-AF65-F5344CB8AC3E}">
        <p14:creationId xmlns:p14="http://schemas.microsoft.com/office/powerpoint/2010/main" val="186987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Food-Borne Illness: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/>
              <a:t>Result from eating contaminated foods containing poisonous toxins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Fever, headache and digestive troubles are symptoms of food-borne illness.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General conditions for bacteria growth: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Warmth, food, moisture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Food with food-borne illness: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Not always off-odor or off-flavor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Often look and smell normal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When in doubt, Throw it out!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microbe is anything too small to be visible to the naked eye.</a:t>
            </a:r>
          </a:p>
          <a:p>
            <a:r>
              <a:rPr lang="en-US" dirty="0"/>
              <a:t>Three types of microbes found in food are bacteria, viruses and fungi (yeast and mold).</a:t>
            </a:r>
          </a:p>
          <a:p>
            <a:r>
              <a:rPr lang="en-US" dirty="0"/>
              <a:t>Foods like milk/dairy, meat, fish, eggs, poultry, shellfish/crustaceans, baked potatoes, </a:t>
            </a:r>
            <a:r>
              <a:rPr lang="en-US" dirty="0" smtClean="0"/>
              <a:t>tofu, sprouts</a:t>
            </a:r>
            <a:r>
              <a:rPr lang="en-US" dirty="0"/>
              <a:t>, cooked rice, beans and vegetables, sliced melons or tomatoes and lettuce </a:t>
            </a:r>
            <a:r>
              <a:rPr lang="en-US" dirty="0" smtClean="0"/>
              <a:t>are susceptible </a:t>
            </a:r>
            <a:r>
              <a:rPr lang="en-US" dirty="0"/>
              <a:t>to bacterial growth.</a:t>
            </a:r>
          </a:p>
        </p:txBody>
      </p:sp>
    </p:spTree>
    <p:extLst>
      <p:ext uri="{BB962C8B-B14F-4D97-AF65-F5344CB8AC3E}">
        <p14:creationId xmlns:p14="http://schemas.microsoft.com/office/powerpoint/2010/main" val="148855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82869" y="381000"/>
            <a:ext cx="7772400" cy="762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Types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001000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Botulism: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Associated with improperly canned foods, specifically low-acid foods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E-coli</a:t>
            </a:r>
            <a:r>
              <a:rPr lang="en-US" sz="2600" dirty="0" smtClean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Bacteria spread by air from soil, ground and fecal matter to food sources. </a:t>
            </a:r>
            <a:r>
              <a:rPr lang="en-US" dirty="0" smtClean="0"/>
              <a:t>Usually found </a:t>
            </a:r>
            <a:r>
              <a:rPr lang="en-US" dirty="0"/>
              <a:t>in undercooked ground beef, unpasteurized milk, fruit juices, fresh fruits </a:t>
            </a:r>
            <a:r>
              <a:rPr lang="en-US" dirty="0" smtClean="0"/>
              <a:t>and vegetables</a:t>
            </a:r>
            <a:r>
              <a:rPr lang="en-US" dirty="0"/>
              <a:t>. E-coli will be killed by cooking or heating to a high enough temperature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Hepatitis A</a:t>
            </a:r>
            <a:r>
              <a:rPr lang="en-US" sz="2600" dirty="0" smtClean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Virus from fecal matter transferred by human contact, usually through improper </a:t>
            </a:r>
            <a:r>
              <a:rPr lang="en-US" dirty="0" smtClean="0"/>
              <a:t>hand washing.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Salmonella</a:t>
            </a:r>
            <a:r>
              <a:rPr lang="en-US" sz="2600" dirty="0" smtClean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Bacteria often found in </a:t>
            </a:r>
            <a:r>
              <a:rPr lang="en-US" i="1" dirty="0"/>
              <a:t>raw poultry and eggs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Staphylococci: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Bacteria spread through human mucous contact to food sources.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Types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Norovirus</a:t>
            </a:r>
          </a:p>
          <a:p>
            <a:pPr lvl="1"/>
            <a:r>
              <a:rPr lang="en-US" dirty="0" smtClean="0"/>
              <a:t>Associated </a:t>
            </a:r>
            <a:r>
              <a:rPr lang="en-US" dirty="0"/>
              <a:t>with raw produce, contaminated water, and foods that are not </a:t>
            </a:r>
            <a:r>
              <a:rPr lang="en-US" dirty="0" smtClean="0"/>
              <a:t>reheated after </a:t>
            </a:r>
            <a:r>
              <a:rPr lang="en-US" dirty="0"/>
              <a:t>contact with an </a:t>
            </a:r>
            <a:r>
              <a:rPr lang="en-US" i="1" dirty="0"/>
              <a:t>infected </a:t>
            </a:r>
            <a:r>
              <a:rPr lang="en-US" i="1" dirty="0" smtClean="0"/>
              <a:t>handler</a:t>
            </a:r>
            <a:r>
              <a:rPr lang="en-US" dirty="0" smtClean="0"/>
              <a:t>.</a:t>
            </a:r>
          </a:p>
          <a:p>
            <a:r>
              <a:rPr lang="en-US" dirty="0"/>
              <a:t>Clostridium </a:t>
            </a:r>
            <a:r>
              <a:rPr lang="en-US" dirty="0" err="1"/>
              <a:t>Perfringens</a:t>
            </a:r>
            <a:endParaRPr lang="en-US" dirty="0"/>
          </a:p>
          <a:p>
            <a:pPr lvl="1"/>
            <a:r>
              <a:rPr lang="en-US" dirty="0" smtClean="0"/>
              <a:t>Associated </a:t>
            </a:r>
            <a:r>
              <a:rPr lang="en-US" dirty="0"/>
              <a:t>with meats, poultry, gravy, dried or precooked foods, </a:t>
            </a:r>
            <a:r>
              <a:rPr lang="en-US" i="1" dirty="0" smtClean="0"/>
              <a:t>time/temperature abused foods</a:t>
            </a:r>
            <a:r>
              <a:rPr lang="en-US" dirty="0" smtClean="0"/>
              <a:t>.</a:t>
            </a:r>
          </a:p>
          <a:p>
            <a:r>
              <a:rPr lang="en-US" dirty="0"/>
              <a:t>Campylobacter SPP</a:t>
            </a:r>
          </a:p>
          <a:p>
            <a:pPr lvl="1"/>
            <a:r>
              <a:rPr lang="en-US" dirty="0" smtClean="0"/>
              <a:t>Usually </a:t>
            </a:r>
            <a:r>
              <a:rPr lang="en-US" dirty="0"/>
              <a:t>found in raw and undercooked poultry, </a:t>
            </a:r>
            <a:r>
              <a:rPr lang="en-US" i="1" dirty="0"/>
              <a:t>unpasteurized milk</a:t>
            </a:r>
            <a:r>
              <a:rPr lang="en-US" dirty="0"/>
              <a:t>, and </a:t>
            </a:r>
            <a:r>
              <a:rPr lang="en-US" i="1" dirty="0" smtClean="0"/>
              <a:t>contaminated water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314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Kitchen Equipment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Bread knife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Serrated edge for cutting bread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Colander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Drains liquids; has larger holes than a strainer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Cutting board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Protects counter when cutting and chopping foods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For proper sanitation should be plastic instead of wood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French/chef’s knife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Large triangular blade, wide at handle and narrow at the tip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Used for slicing, cutting, chopping and dicing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most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groups most vulnerable to food borne illness </a:t>
            </a:r>
            <a:r>
              <a:rPr lang="en-US" dirty="0" smtClean="0"/>
              <a:t>include: </a:t>
            </a:r>
          </a:p>
          <a:p>
            <a:r>
              <a:rPr lang="en-US" dirty="0"/>
              <a:t>Y</a:t>
            </a:r>
            <a:r>
              <a:rPr lang="en-US" dirty="0" smtClean="0"/>
              <a:t>oung children </a:t>
            </a:r>
          </a:p>
          <a:p>
            <a:r>
              <a:rPr lang="en-US" dirty="0" smtClean="0"/>
              <a:t>Older </a:t>
            </a:r>
            <a:r>
              <a:rPr lang="en-US" dirty="0"/>
              <a:t>adults,</a:t>
            </a:r>
          </a:p>
          <a:p>
            <a:r>
              <a:rPr lang="en-US" dirty="0"/>
              <a:t>P</a:t>
            </a:r>
            <a:r>
              <a:rPr lang="en-US" dirty="0" smtClean="0"/>
              <a:t>regnant </a:t>
            </a:r>
            <a:r>
              <a:rPr lang="en-US" dirty="0"/>
              <a:t>women, </a:t>
            </a:r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dirty="0"/>
              <a:t>with </a:t>
            </a:r>
            <a:r>
              <a:rPr lang="en-US" dirty="0" smtClean="0"/>
              <a:t>Immune </a:t>
            </a:r>
            <a:r>
              <a:rPr lang="en-US" dirty="0"/>
              <a:t>systems weakened by disease or </a:t>
            </a:r>
            <a:r>
              <a:rPr lang="en-US" dirty="0" smtClean="0"/>
              <a:t>medical treatment- </a:t>
            </a:r>
          </a:p>
          <a:p>
            <a:r>
              <a:rPr lang="en-US" dirty="0" smtClean="0"/>
              <a:t>"</a:t>
            </a:r>
            <a:r>
              <a:rPr lang="en-US" dirty="0"/>
              <a:t>YOPI's" [Young, Old, Pregnant, and Immune-Compromised].</a:t>
            </a:r>
          </a:p>
        </p:txBody>
      </p:sp>
    </p:spTree>
    <p:extLst>
      <p:ext uri="{BB962C8B-B14F-4D97-AF65-F5344CB8AC3E}">
        <p14:creationId xmlns:p14="http://schemas.microsoft.com/office/powerpoint/2010/main" val="361763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455" y="36786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Prevention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2455" y="1179786"/>
            <a:ext cx="8229600" cy="514481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Preparation:</a:t>
            </a:r>
          </a:p>
          <a:p>
            <a:pPr lvl="1" eaLnBrk="1" hangingPunct="1">
              <a:defRPr/>
            </a:pPr>
            <a:r>
              <a:rPr lang="en-US" dirty="0" smtClean="0"/>
              <a:t>Proper hand washing</a:t>
            </a:r>
          </a:p>
          <a:p>
            <a:pPr lvl="1" eaLnBrk="1" hangingPunct="1">
              <a:defRPr/>
            </a:pPr>
            <a:r>
              <a:rPr lang="en-US" dirty="0" smtClean="0"/>
              <a:t>Washing cutting boards with soap and hot water</a:t>
            </a:r>
          </a:p>
          <a:p>
            <a:pPr eaLnBrk="1" hangingPunct="1">
              <a:defRPr/>
            </a:pPr>
            <a:r>
              <a:rPr lang="en-US" dirty="0" smtClean="0"/>
              <a:t>Storage</a:t>
            </a:r>
          </a:p>
          <a:p>
            <a:pPr lvl="1" eaLnBrk="1" hangingPunct="1">
              <a:defRPr/>
            </a:pPr>
            <a:r>
              <a:rPr lang="en-US" dirty="0" smtClean="0"/>
              <a:t>Store raw meat, poultry in refrigerator so they do not drip or touch other foods</a:t>
            </a:r>
          </a:p>
          <a:p>
            <a:pPr lvl="1" eaLnBrk="1" hangingPunct="1">
              <a:defRPr/>
            </a:pPr>
            <a:r>
              <a:rPr lang="en-US" dirty="0" smtClean="0"/>
              <a:t>Never place cooked food on plates that held raw meat, poultry or seafood.</a:t>
            </a:r>
          </a:p>
          <a:p>
            <a:pPr lvl="1"/>
            <a:r>
              <a:rPr lang="en-US" dirty="0"/>
              <a:t>Throw away any food with an off odor and do not taste or use.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not buy or use bulging cans</a:t>
            </a:r>
            <a:r>
              <a:rPr lang="en-US" dirty="0" smtClean="0"/>
              <a:t>.</a:t>
            </a:r>
          </a:p>
          <a:p>
            <a:r>
              <a:rPr lang="en-US" dirty="0"/>
              <a:t>Frequently clean and sanitize work surfaces</a:t>
            </a:r>
            <a:r>
              <a:rPr lang="en-US" dirty="0" smtClean="0"/>
              <a:t>.</a:t>
            </a:r>
          </a:p>
          <a:p>
            <a:r>
              <a:rPr lang="en-US" dirty="0"/>
              <a:t>Always wash hands, cutting boards, etc. with hot soapy water after they come </a:t>
            </a:r>
            <a:r>
              <a:rPr lang="en-US" dirty="0" smtClean="0"/>
              <a:t>in contact </a:t>
            </a:r>
            <a:r>
              <a:rPr lang="en-US" dirty="0"/>
              <a:t>with raw meat, poultry or seafood.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Prevent Food-borne Illness 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Wash hands before putting on gloves and when changing to a new pair of gloves.</a:t>
            </a:r>
          </a:p>
          <a:p>
            <a:r>
              <a:rPr lang="en-US" dirty="0" smtClean="0"/>
              <a:t>Only </a:t>
            </a:r>
            <a:r>
              <a:rPr lang="en-US" dirty="0"/>
              <a:t>use single-use gloves when handling food. Gloves should fit your hand.</a:t>
            </a:r>
          </a:p>
          <a:p>
            <a:r>
              <a:rPr lang="en-US" dirty="0" smtClean="0"/>
              <a:t>Change </a:t>
            </a:r>
            <a:r>
              <a:rPr lang="en-US" dirty="0"/>
              <a:t>gloves when they get dirty or torn, before beginning a new task, or after handling </a:t>
            </a:r>
            <a:r>
              <a:rPr lang="en-US" dirty="0" smtClean="0"/>
              <a:t>raw meat</a:t>
            </a:r>
            <a:r>
              <a:rPr lang="en-US" dirty="0"/>
              <a:t>, seafood, and poultry.</a:t>
            </a:r>
          </a:p>
          <a:p>
            <a:r>
              <a:rPr lang="en-US" dirty="0"/>
              <a:t>Wear bandages over wounds and use a water-proof finger-cover over bandages and </a:t>
            </a:r>
            <a:r>
              <a:rPr lang="en-US" dirty="0" smtClean="0"/>
              <a:t>under gloves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7681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0338" y="45720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/>
              <a:t>Temperature Zones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0338" y="1066800"/>
            <a:ext cx="8216462" cy="5715000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100" dirty="0" smtClean="0"/>
              <a:t>Danger zone: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100" dirty="0" smtClean="0"/>
              <a:t>Between 41-135° F.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100" dirty="0" smtClean="0"/>
              <a:t>Foods should not be left in danger zone for more than 2 hours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en-US" sz="2100" dirty="0"/>
              <a:t>Foods held in the danger zone for longer than 4 hours should be thrown out. In </a:t>
            </a:r>
            <a:r>
              <a:rPr lang="en-US" sz="2100" dirty="0" smtClean="0"/>
              <a:t>the industry</a:t>
            </a:r>
            <a:r>
              <a:rPr lang="en-US" sz="2100" dirty="0"/>
              <a:t>, restaurants get 4 hours since food is delivered in a refrigerated truck </a:t>
            </a:r>
            <a:r>
              <a:rPr lang="en-US" sz="2100" dirty="0" smtClean="0"/>
              <a:t>and moved </a:t>
            </a:r>
            <a:r>
              <a:rPr lang="en-US" sz="2100" dirty="0"/>
              <a:t>directly to the refrigerator in the restaurant. Home use it is 2 hours.</a:t>
            </a:r>
            <a:endParaRPr lang="en-US" sz="21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100" dirty="0" smtClean="0"/>
              <a:t>Cooking: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100" dirty="0" smtClean="0"/>
              <a:t>Cook to proper internal temperatures (use meat thermometer)</a:t>
            </a:r>
          </a:p>
          <a:p>
            <a:pPr marL="1371600" lvl="2" indent="-457200">
              <a:lnSpc>
                <a:spcPct val="80000"/>
              </a:lnSpc>
              <a:defRPr/>
            </a:pPr>
            <a:r>
              <a:rPr lang="en-US" dirty="0"/>
              <a:t>Ground meats (pork, beef, veal, lamb</a:t>
            </a:r>
            <a:r>
              <a:rPr lang="en-US" dirty="0" smtClean="0"/>
              <a:t>) to 155°F</a:t>
            </a:r>
          </a:p>
          <a:p>
            <a:pPr marL="1371600" lvl="2" indent="-457200">
              <a:lnSpc>
                <a:spcPct val="80000"/>
              </a:lnSpc>
              <a:defRPr/>
            </a:pPr>
            <a:r>
              <a:rPr lang="en-US" dirty="0"/>
              <a:t>All poultry (whole or ground): </a:t>
            </a:r>
            <a:r>
              <a:rPr lang="en-US" dirty="0" smtClean="0"/>
              <a:t>to 165°F</a:t>
            </a:r>
          </a:p>
          <a:p>
            <a:pPr marL="1371600" lvl="2" indent="-457200">
              <a:lnSpc>
                <a:spcPct val="80000"/>
              </a:lnSpc>
              <a:defRPr/>
            </a:pPr>
            <a:r>
              <a:rPr lang="en-US" dirty="0"/>
              <a:t>Seafood, beef, veal, lamb, pork: at least </a:t>
            </a:r>
            <a:r>
              <a:rPr lang="en-US" dirty="0" smtClean="0"/>
              <a:t>145°F</a:t>
            </a:r>
          </a:p>
          <a:p>
            <a:pPr marL="1371600" lvl="2" indent="-457200">
              <a:lnSpc>
                <a:spcPct val="80000"/>
              </a:lnSpc>
              <a:defRPr/>
            </a:pPr>
            <a:r>
              <a:rPr lang="en-US" dirty="0" smtClean="0"/>
              <a:t>Egg yolks and whites cooked until firm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100" dirty="0" smtClean="0"/>
              <a:t>Reheating  foods: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100" dirty="0" smtClean="0"/>
              <a:t>Bring sauces, soups, to a boil when reheating; heat other leftovers to 165° 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storage of foods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defRPr/>
            </a:pPr>
            <a:r>
              <a:rPr lang="en-US" sz="2800" dirty="0" smtClean="0"/>
              <a:t>40° </a:t>
            </a:r>
            <a:r>
              <a:rPr lang="en-US" sz="2800" dirty="0"/>
              <a:t>F</a:t>
            </a:r>
            <a:r>
              <a:rPr lang="en-US" sz="2800" dirty="0" smtClean="0"/>
              <a:t> </a:t>
            </a:r>
            <a:r>
              <a:rPr lang="en-US" sz="2800" dirty="0"/>
              <a:t>or below</a:t>
            </a:r>
            <a:endParaRPr lang="en-US" sz="2800" dirty="0" smtClean="0"/>
          </a:p>
          <a:p>
            <a:pPr marL="609600" indent="-609600">
              <a:lnSpc>
                <a:spcPct val="80000"/>
              </a:lnSpc>
              <a:defRPr/>
            </a:pPr>
            <a:r>
              <a:rPr lang="en-US" sz="2800" dirty="0" smtClean="0"/>
              <a:t>Cooling </a:t>
            </a:r>
            <a:r>
              <a:rPr lang="en-US" sz="2800" dirty="0"/>
              <a:t>foods: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en-US" sz="2700" dirty="0"/>
              <a:t>Place food in shallow dishes and refrigerate </a:t>
            </a:r>
            <a:r>
              <a:rPr lang="en-US" sz="2700" dirty="0" smtClean="0"/>
              <a:t>immediately</a:t>
            </a:r>
          </a:p>
          <a:p>
            <a:r>
              <a:rPr lang="en-US" sz="2800" dirty="0"/>
              <a:t>Keep freezer temperature at 0 degrees Fahrenheit to keep foods frozen solid.</a:t>
            </a:r>
          </a:p>
          <a:p>
            <a:r>
              <a:rPr lang="en-US" sz="2800" dirty="0" smtClean="0"/>
              <a:t>Keep </a:t>
            </a:r>
            <a:r>
              <a:rPr lang="en-US" sz="2800" dirty="0"/>
              <a:t>hot foods hot and cold foods cold.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67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Thawing </a:t>
            </a:r>
            <a:r>
              <a:rPr lang="en-US" sz="5400" dirty="0" smtClean="0"/>
              <a:t>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refrigerator for 2-3 days. This is the safest method.</a:t>
            </a:r>
          </a:p>
          <a:p>
            <a:r>
              <a:rPr lang="en-US" dirty="0" smtClean="0"/>
              <a:t>In </a:t>
            </a:r>
            <a:r>
              <a:rPr lang="en-US" dirty="0"/>
              <a:t>a sink of cold, running water. Or a sink full of cold water, changing the water every </a:t>
            </a:r>
            <a:r>
              <a:rPr lang="en-US" dirty="0" smtClean="0"/>
              <a:t>30 minutes</a:t>
            </a:r>
            <a:r>
              <a:rPr lang="en-US" dirty="0"/>
              <a:t>. Use food immediately.</a:t>
            </a:r>
          </a:p>
          <a:p>
            <a:r>
              <a:rPr lang="en-US" dirty="0" smtClean="0"/>
              <a:t>In </a:t>
            </a:r>
            <a:r>
              <a:rPr lang="en-US" dirty="0"/>
              <a:t>the microwave, if using the food </a:t>
            </a:r>
            <a:r>
              <a:rPr lang="en-US" dirty="0" smtClean="0"/>
              <a:t>immediately.</a:t>
            </a:r>
          </a:p>
          <a:p>
            <a:r>
              <a:rPr lang="en-US" dirty="0" smtClean="0"/>
              <a:t>Never </a:t>
            </a:r>
            <a:r>
              <a:rPr lang="en-US" dirty="0"/>
              <a:t>defrost frozen foods at room temperature.</a:t>
            </a:r>
          </a:p>
        </p:txBody>
      </p:sp>
    </p:spTree>
    <p:extLst>
      <p:ext uri="{BB962C8B-B14F-4D97-AF65-F5344CB8AC3E}">
        <p14:creationId xmlns:p14="http://schemas.microsoft.com/office/powerpoint/2010/main" val="251813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Foods </a:t>
            </a:r>
            <a:r>
              <a:rPr lang="en-US" dirty="0"/>
              <a:t>that require time or temperature controls for safety </a:t>
            </a:r>
            <a:r>
              <a:rPr lang="en-US" dirty="0" smtClean="0"/>
              <a:t>are (TCS) foods (temperature controls for safety)</a:t>
            </a:r>
          </a:p>
          <a:p>
            <a:r>
              <a:rPr lang="en-US" dirty="0"/>
              <a:t>Any type of food can be contaminated, but some types allow more microbe/pathogen growth.</a:t>
            </a:r>
          </a:p>
          <a:p>
            <a:r>
              <a:rPr lang="en-US" dirty="0" smtClean="0"/>
              <a:t>The </a:t>
            </a:r>
            <a:r>
              <a:rPr lang="en-US" dirty="0"/>
              <a:t>best way to control pathogen growth in these items is to control time and temperature.</a:t>
            </a:r>
          </a:p>
          <a:p>
            <a:r>
              <a:rPr lang="en-US" dirty="0" smtClean="0"/>
              <a:t>Foods </a:t>
            </a:r>
            <a:r>
              <a:rPr lang="en-US" dirty="0"/>
              <a:t>like milk/dairy, meat, fish, eggs, poultry, shellfish/crustaceans, baked potatoes, </a:t>
            </a:r>
            <a:r>
              <a:rPr lang="en-US" dirty="0" smtClean="0"/>
              <a:t>tofu, sprouts</a:t>
            </a:r>
            <a:r>
              <a:rPr lang="en-US" dirty="0"/>
              <a:t>, cooked rice, beans and vegetables, sliced </a:t>
            </a:r>
            <a:r>
              <a:rPr lang="en-US" dirty="0" smtClean="0"/>
              <a:t>melons </a:t>
            </a:r>
            <a:r>
              <a:rPr lang="en-US" dirty="0"/>
              <a:t>or tomatoes and lettuce </a:t>
            </a:r>
            <a:r>
              <a:rPr lang="en-US" dirty="0" smtClean="0"/>
              <a:t>are susceptible </a:t>
            </a:r>
            <a:r>
              <a:rPr lang="en-US" dirty="0"/>
              <a:t>to bacterial growth.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10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u="sng" dirty="0" smtClean="0"/>
              <a:t>ABBREVIATIONS</a:t>
            </a:r>
            <a:r>
              <a:rPr lang="en-US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4033838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Tablespoon = T, Tbs., Tbsp.</a:t>
            </a:r>
          </a:p>
          <a:p>
            <a:pPr eaLnBrk="1" hangingPunct="1">
              <a:defRPr/>
            </a:pPr>
            <a:r>
              <a:rPr lang="en-US" sz="2400" dirty="0" smtClean="0"/>
              <a:t>Teaspoon = t. or tsp</a:t>
            </a:r>
          </a:p>
          <a:p>
            <a:pPr eaLnBrk="1" hangingPunct="1">
              <a:defRPr/>
            </a:pPr>
            <a:r>
              <a:rPr lang="en-US" sz="2400" dirty="0" smtClean="0"/>
              <a:t>Gallons = gal.</a:t>
            </a:r>
          </a:p>
          <a:p>
            <a:pPr eaLnBrk="1" hangingPunct="1">
              <a:defRPr/>
            </a:pPr>
            <a:r>
              <a:rPr lang="en-US" sz="2400" dirty="0" smtClean="0"/>
              <a:t>Pound = lb. or #</a:t>
            </a:r>
          </a:p>
          <a:p>
            <a:pPr eaLnBrk="1" hangingPunct="1">
              <a:defRPr/>
            </a:pPr>
            <a:r>
              <a:rPr lang="en-US" sz="2400" dirty="0" smtClean="0"/>
              <a:t>Cup = c.</a:t>
            </a:r>
          </a:p>
          <a:p>
            <a:pPr eaLnBrk="1" hangingPunct="1">
              <a:defRPr/>
            </a:pPr>
            <a:r>
              <a:rPr lang="en-US" sz="2400" dirty="0" smtClean="0"/>
              <a:t>Quart = qt.</a:t>
            </a:r>
          </a:p>
          <a:p>
            <a:pPr eaLnBrk="1" hangingPunct="1">
              <a:defRPr/>
            </a:pPr>
            <a:r>
              <a:rPr lang="en-US" sz="2400" dirty="0" smtClean="0"/>
              <a:t>Ounce = oz.</a:t>
            </a:r>
          </a:p>
          <a:p>
            <a:pPr lvl="1" eaLnBrk="1" hangingPunct="1">
              <a:buFontTx/>
              <a:buNone/>
              <a:defRPr/>
            </a:pPr>
            <a:r>
              <a:rPr lang="en-US" sz="2000" dirty="0" smtClean="0"/>
              <a:t>		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05000"/>
            <a:ext cx="4033837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Pint = pt.</a:t>
            </a:r>
          </a:p>
          <a:p>
            <a:pPr eaLnBrk="1" hangingPunct="1">
              <a:defRPr/>
            </a:pPr>
            <a:r>
              <a:rPr lang="en-US" sz="2400" dirty="0" smtClean="0"/>
              <a:t>Temperature = temp.</a:t>
            </a:r>
          </a:p>
          <a:p>
            <a:pPr eaLnBrk="1" hangingPunct="1">
              <a:defRPr/>
            </a:pPr>
            <a:r>
              <a:rPr lang="en-US" sz="2400" dirty="0" smtClean="0"/>
              <a:t>Minute = min.</a:t>
            </a:r>
          </a:p>
          <a:p>
            <a:pPr eaLnBrk="1" hangingPunct="1">
              <a:defRPr/>
            </a:pPr>
            <a:r>
              <a:rPr lang="en-US" sz="2400" dirty="0" smtClean="0"/>
              <a:t>Calorie = cal.</a:t>
            </a:r>
          </a:p>
          <a:p>
            <a:pPr eaLnBrk="1" hangingPunct="1">
              <a:defRPr/>
            </a:pPr>
            <a:r>
              <a:rPr lang="en-US" sz="2400" dirty="0" smtClean="0"/>
              <a:t>Hour = hr.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u="sng" dirty="0" smtClean="0"/>
              <a:t>EQUIVALENTS </a:t>
            </a:r>
            <a:br>
              <a:rPr lang="en-US" sz="4000" u="sng" dirty="0" smtClean="0"/>
            </a:br>
            <a:endParaRPr lang="en-US" sz="4000" u="sng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3t = 1 T</a:t>
            </a:r>
          </a:p>
          <a:p>
            <a:pPr eaLnBrk="1" hangingPunct="1">
              <a:defRPr/>
            </a:pPr>
            <a:r>
              <a:rPr lang="en-US" dirty="0" smtClean="0"/>
              <a:t>4T = ¼ cup</a:t>
            </a:r>
          </a:p>
          <a:p>
            <a:pPr eaLnBrk="1" hangingPunct="1">
              <a:defRPr/>
            </a:pPr>
            <a:r>
              <a:rPr lang="en-US" dirty="0" smtClean="0"/>
              <a:t>2 c = 1 pt</a:t>
            </a:r>
          </a:p>
          <a:p>
            <a:pPr eaLnBrk="1" hangingPunct="1">
              <a:defRPr/>
            </a:pPr>
            <a:r>
              <a:rPr lang="en-US" dirty="0" smtClean="0"/>
              <a:t>4 qt = 1 gal</a:t>
            </a:r>
          </a:p>
          <a:p>
            <a:pPr eaLnBrk="1" hangingPunct="1">
              <a:defRPr/>
            </a:pPr>
            <a:r>
              <a:rPr lang="en-US" dirty="0" smtClean="0"/>
              <a:t>16 c = 1 gal</a:t>
            </a:r>
          </a:p>
          <a:p>
            <a:pPr eaLnBrk="1" hangingPunct="1">
              <a:defRPr/>
            </a:pPr>
            <a:r>
              <a:rPr lang="en-US" dirty="0" smtClean="0"/>
              <a:t>1/8 c = 2 T</a:t>
            </a:r>
          </a:p>
          <a:p>
            <a:pPr eaLnBrk="1" hangingPunct="1">
              <a:defRPr/>
            </a:pPr>
            <a:r>
              <a:rPr lang="en-US" dirty="0" smtClean="0"/>
              <a:t>4 c = 1 qt</a:t>
            </a:r>
          </a:p>
          <a:p>
            <a:pPr eaLnBrk="1" hangingPunct="1">
              <a:defRPr/>
            </a:pPr>
            <a:r>
              <a:rPr lang="en-US" dirty="0" smtClean="0"/>
              <a:t>2 pt = 1 qt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1/3 c = 5 1/3 T</a:t>
            </a:r>
          </a:p>
          <a:p>
            <a:pPr eaLnBrk="1" hangingPunct="1">
              <a:defRPr/>
            </a:pPr>
            <a:r>
              <a:rPr lang="en-US" dirty="0" smtClean="0"/>
              <a:t>½ c = 8 T</a:t>
            </a:r>
          </a:p>
          <a:p>
            <a:pPr eaLnBrk="1" hangingPunct="1">
              <a:defRPr/>
            </a:pPr>
            <a:r>
              <a:rPr lang="en-US" dirty="0" smtClean="0"/>
              <a:t>1 c = 16 T</a:t>
            </a:r>
          </a:p>
          <a:p>
            <a:pPr eaLnBrk="1" hangingPunct="1">
              <a:defRPr/>
            </a:pPr>
            <a:r>
              <a:rPr lang="en-US" dirty="0" smtClean="0"/>
              <a:t>¾ c = 12 T</a:t>
            </a:r>
          </a:p>
          <a:p>
            <a:pPr eaLnBrk="1" hangingPunct="1">
              <a:defRPr/>
            </a:pPr>
            <a:r>
              <a:rPr lang="en-US" dirty="0" smtClean="0"/>
              <a:t>60 min = 1 hr</a:t>
            </a:r>
          </a:p>
          <a:p>
            <a:pPr eaLnBrk="1" hangingPunct="1">
              <a:defRPr/>
            </a:pPr>
            <a:r>
              <a:rPr lang="en-US" dirty="0" smtClean="0"/>
              <a:t>8 fl oz = 1 c</a:t>
            </a:r>
          </a:p>
          <a:p>
            <a:pPr eaLnBrk="1" hangingPunct="1">
              <a:defRPr/>
            </a:pPr>
            <a:r>
              <a:rPr lang="en-US" dirty="0" smtClean="0"/>
              <a:t>½ c = 1 cube/stick butter</a:t>
            </a:r>
          </a:p>
          <a:p>
            <a:pPr eaLnBrk="1" hangingPunct="1">
              <a:defRPr/>
            </a:pPr>
            <a:r>
              <a:rPr lang="en-US" dirty="0" smtClean="0"/>
              <a:t>16 </a:t>
            </a:r>
            <a:r>
              <a:rPr lang="en-US" dirty="0" err="1" smtClean="0"/>
              <a:t>oz</a:t>
            </a:r>
            <a:r>
              <a:rPr lang="en-US" dirty="0" smtClean="0"/>
              <a:t> = 1 </a:t>
            </a:r>
            <a:r>
              <a:rPr lang="en-US" dirty="0" err="1" smtClean="0"/>
              <a:t>lb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29600" cy="4434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dry measuring cups for dry ingredients and level with a straight edge spatula.</a:t>
            </a:r>
          </a:p>
          <a:p>
            <a:r>
              <a:rPr lang="en-US" dirty="0" smtClean="0"/>
              <a:t>Use </a:t>
            </a:r>
            <a:r>
              <a:rPr lang="en-US" dirty="0"/>
              <a:t>liquid measuring cups for liquid ingredients. Measure at eye level on a flat, level surface.</a:t>
            </a:r>
          </a:p>
          <a:p>
            <a:r>
              <a:rPr lang="en-US" dirty="0" smtClean="0"/>
              <a:t>Brown </a:t>
            </a:r>
            <a:r>
              <a:rPr lang="en-US" dirty="0"/>
              <a:t>sugar is packed and leveled in dry measuring cups.</a:t>
            </a:r>
          </a:p>
          <a:p>
            <a:r>
              <a:rPr lang="en-US" dirty="0" smtClean="0"/>
              <a:t>Shortening </a:t>
            </a:r>
            <a:r>
              <a:rPr lang="en-US" dirty="0"/>
              <a:t>is pressed into dry measuring cups and leveled; or use water </a:t>
            </a:r>
            <a:r>
              <a:rPr lang="en-US" dirty="0" smtClean="0"/>
              <a:t>displacement method</a:t>
            </a:r>
            <a:r>
              <a:rPr lang="en-US" dirty="0"/>
              <a:t>.</a:t>
            </a:r>
          </a:p>
          <a:p>
            <a:r>
              <a:rPr lang="en-US" dirty="0" smtClean="0"/>
              <a:t>Use </a:t>
            </a:r>
            <a:r>
              <a:rPr lang="en-US" dirty="0"/>
              <a:t>most effective tools for measuring. For example: use ¼ cup rather than 4 Tbsp.</a:t>
            </a:r>
          </a:p>
          <a:p>
            <a:r>
              <a:rPr lang="en-US" dirty="0" smtClean="0"/>
              <a:t>Use </a:t>
            </a:r>
            <a:r>
              <a:rPr lang="en-US" dirty="0"/>
              <a:t>measuring spoons for ingredients less than ¼ cup.</a:t>
            </a:r>
          </a:p>
          <a:p>
            <a:r>
              <a:rPr lang="en-US" dirty="0" smtClean="0"/>
              <a:t>Do </a:t>
            </a:r>
            <a:r>
              <a:rPr lang="en-US" dirty="0"/>
              <a:t>not measure directly over the mixing bowl.</a:t>
            </a:r>
          </a:p>
        </p:txBody>
      </p:sp>
    </p:spTree>
    <p:extLst>
      <p:ext uri="{BB962C8B-B14F-4D97-AF65-F5344CB8AC3E}">
        <p14:creationId xmlns:p14="http://schemas.microsoft.com/office/powerpoint/2010/main" val="385136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Glass baking dish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Reduce temperature in oven 25 degrees 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Ladle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Small bowl at the end of a long handle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Used for dipping hot liquid from a pan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Meat thermometer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Measures internal temperature of meat and poultry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Oven thermometer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Measures internal temperature of ovens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Pancake turner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Used to lift and turn flat foods such as hamburgers and pancakes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Pastry blender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To cut fat into flour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u="sng" dirty="0" smtClean="0"/>
              <a:t>DOUBLING AND CUTTING RECIPES</a:t>
            </a:r>
            <a:r>
              <a:rPr lang="en-US" sz="4000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Cooking temperature remains the same</a:t>
            </a:r>
          </a:p>
          <a:p>
            <a:pPr eaLnBrk="1" hangingPunct="1">
              <a:defRPr/>
            </a:pPr>
            <a:r>
              <a:rPr lang="en-US" dirty="0" smtClean="0"/>
              <a:t>The amount of ingredients changes</a:t>
            </a:r>
          </a:p>
          <a:p>
            <a:pPr eaLnBrk="1" hangingPunct="1">
              <a:defRPr/>
            </a:pPr>
            <a:r>
              <a:rPr lang="en-US" dirty="0" smtClean="0"/>
              <a:t>Length of cooking time changes</a:t>
            </a:r>
          </a:p>
          <a:p>
            <a:pPr eaLnBrk="1" hangingPunct="1">
              <a:defRPr/>
            </a:pPr>
            <a:r>
              <a:rPr lang="en-US" dirty="0" smtClean="0"/>
              <a:t>Size of pan will be affected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Double and Halving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Half 1 qt = 2 cups</a:t>
            </a:r>
          </a:p>
          <a:p>
            <a:pPr eaLnBrk="1" hangingPunct="1">
              <a:defRPr/>
            </a:pPr>
            <a:r>
              <a:rPr lang="en-US" dirty="0" smtClean="0"/>
              <a:t>Half 2/3 c = 1/3 cup</a:t>
            </a:r>
          </a:p>
          <a:p>
            <a:pPr eaLnBrk="1" hangingPunct="1">
              <a:defRPr/>
            </a:pPr>
            <a:r>
              <a:rPr lang="en-US" dirty="0" smtClean="0"/>
              <a:t>Half 1 1/3 c = 2/3 cup</a:t>
            </a:r>
          </a:p>
          <a:p>
            <a:pPr eaLnBrk="1" hangingPunct="1">
              <a:defRPr/>
            </a:pPr>
            <a:r>
              <a:rPr lang="en-US" dirty="0" smtClean="0"/>
              <a:t>Half 1 T = 1 ½ tsp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Double ¼ c = ½ cup</a:t>
            </a:r>
          </a:p>
          <a:p>
            <a:pPr eaLnBrk="1" hangingPunct="1">
              <a:defRPr/>
            </a:pPr>
            <a:r>
              <a:rPr lang="en-US" dirty="0" smtClean="0"/>
              <a:t>Double ¾c = 1 ½ cups</a:t>
            </a:r>
          </a:p>
          <a:p>
            <a:pPr eaLnBrk="1" hangingPunct="1">
              <a:defRPr/>
            </a:pPr>
            <a:r>
              <a:rPr lang="en-US" dirty="0" smtClean="0"/>
              <a:t>Double 2 T = ¼ cup</a:t>
            </a:r>
          </a:p>
          <a:p>
            <a:pPr eaLnBrk="1" hangingPunct="1">
              <a:defRPr/>
            </a:pPr>
            <a:r>
              <a:rPr lang="en-US" dirty="0" smtClean="0"/>
              <a:t>Double 1/3 c = 2/3 cup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Food Preparation Terms: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Chop:</a:t>
            </a:r>
            <a:r>
              <a:rPr lang="en-US" sz="2800" dirty="0" smtClean="0"/>
              <a:t>  Cut into small pieces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Cream:</a:t>
            </a:r>
            <a:r>
              <a:rPr lang="en-US" sz="2800" dirty="0" smtClean="0"/>
              <a:t>  to work sugar and fat together until the mixture </a:t>
            </a:r>
            <a:r>
              <a:rPr lang="en-US" dirty="0" smtClean="0"/>
              <a:t>is</a:t>
            </a:r>
            <a:r>
              <a:rPr lang="en-US" sz="2800" dirty="0" smtClean="0"/>
              <a:t> soft and fluffy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Cut in:</a:t>
            </a:r>
            <a:r>
              <a:rPr lang="en-US" sz="2800" dirty="0" smtClean="0"/>
              <a:t>  to cut fat into flour with a pastry blender or two knives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Dice:</a:t>
            </a:r>
            <a:r>
              <a:rPr lang="en-US" sz="2800" dirty="0" smtClean="0"/>
              <a:t> to cut into very small cubes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800" b="1" dirty="0" smtClean="0"/>
              <a:t>Dredge</a:t>
            </a:r>
            <a:r>
              <a:rPr lang="en-US" sz="2800" dirty="0"/>
              <a:t>: to coat food heavily with flour, breadcrumbs or cornmeal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Flour:</a:t>
            </a:r>
            <a:r>
              <a:rPr lang="en-US" sz="2800" dirty="0" smtClean="0"/>
              <a:t> to sprinkle or coat with a powdered substance, often with crumbs or seasonings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Fold in:</a:t>
            </a:r>
            <a:r>
              <a:rPr lang="en-US" sz="2800" dirty="0" smtClean="0"/>
              <a:t>  to mix ingredients by gently turning one part over another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Grate:</a:t>
            </a:r>
            <a:r>
              <a:rPr lang="en-US" sz="2800" dirty="0" smtClean="0"/>
              <a:t> to finely divide food in various sizes by rubbing it on surface with sharp projections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772400" cy="5791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Knead:</a:t>
            </a:r>
            <a:r>
              <a:rPr lang="en-US" sz="2800" dirty="0" smtClean="0"/>
              <a:t>  to work dough to further mix the ingredients and develop the gluten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Mince:</a:t>
            </a:r>
            <a:r>
              <a:rPr lang="en-US" sz="2800" dirty="0" smtClean="0"/>
              <a:t>  to cut or chop food as finely as possible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Peel:</a:t>
            </a:r>
            <a:r>
              <a:rPr lang="en-US" sz="2800" dirty="0" smtClean="0"/>
              <a:t> to remove or strip off the skin or rind of some fruits and vegetables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Sauté:</a:t>
            </a:r>
            <a:r>
              <a:rPr lang="en-US" sz="2800" dirty="0" smtClean="0"/>
              <a:t> to brown or cook foods with a small amount of fat using low to medium heat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Simmer:</a:t>
            </a:r>
            <a:r>
              <a:rPr lang="en-US" sz="2800" dirty="0" smtClean="0"/>
              <a:t> to cook just below the boiling point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Steam:</a:t>
            </a:r>
            <a:r>
              <a:rPr lang="en-US" sz="2800" dirty="0" smtClean="0"/>
              <a:t>  to cook by the vapor produced when water is heated to the boiling point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Whip:</a:t>
            </a:r>
            <a:r>
              <a:rPr lang="en-US" sz="2800" dirty="0" smtClean="0"/>
              <a:t> to beat rapidly to introduce air bubbles into food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Content Placeholder 3" descr="SCAN00100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>
            <a:fillRect/>
          </a:stretch>
        </p:blipFill>
        <p:spPr>
          <a:xfrm>
            <a:off x="182698" y="0"/>
            <a:ext cx="8660169" cy="6717723"/>
          </a:xfrm>
        </p:spPr>
      </p:pic>
    </p:spTree>
    <p:extLst>
      <p:ext uri="{BB962C8B-B14F-4D97-AF65-F5344CB8AC3E}">
        <p14:creationId xmlns:p14="http://schemas.microsoft.com/office/powerpoint/2010/main" val="35282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tips from </a:t>
            </a:r>
            <a:r>
              <a:rPr lang="en-US" dirty="0" err="1" smtClean="0"/>
              <a:t>ChooseMyPlate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11.  Vary </a:t>
            </a:r>
            <a:r>
              <a:rPr lang="en-US" sz="3500" dirty="0"/>
              <a:t>your protein food </a:t>
            </a:r>
            <a:r>
              <a:rPr lang="en-US" sz="3500" dirty="0" smtClean="0"/>
              <a:t>choices</a:t>
            </a:r>
          </a:p>
          <a:p>
            <a:pPr lvl="1"/>
            <a:r>
              <a:rPr lang="en-US" sz="3500" dirty="0" smtClean="0"/>
              <a:t>It is recommended we eat at least 8 </a:t>
            </a:r>
            <a:r>
              <a:rPr lang="en-US" sz="3500" dirty="0" err="1" smtClean="0"/>
              <a:t>oz</a:t>
            </a:r>
            <a:r>
              <a:rPr lang="en-US" sz="3500" dirty="0" smtClean="0"/>
              <a:t> of seafood per week.</a:t>
            </a:r>
          </a:p>
          <a:p>
            <a:r>
              <a:rPr lang="en-US" sz="3500" dirty="0" smtClean="0"/>
              <a:t>12.  Eat </a:t>
            </a:r>
            <a:r>
              <a:rPr lang="en-US" sz="3500" dirty="0"/>
              <a:t>the right amount of calories for </a:t>
            </a:r>
            <a:r>
              <a:rPr lang="en-US" sz="3500" dirty="0" smtClean="0"/>
              <a:t>you</a:t>
            </a:r>
          </a:p>
          <a:p>
            <a:r>
              <a:rPr lang="en-US" sz="3500" dirty="0" smtClean="0"/>
              <a:t>13.  Be </a:t>
            </a:r>
            <a:r>
              <a:rPr lang="en-US" sz="3500" dirty="0"/>
              <a:t>physically active your way</a:t>
            </a:r>
          </a:p>
        </p:txBody>
      </p:sp>
    </p:spTree>
    <p:extLst>
      <p:ext uri="{BB962C8B-B14F-4D97-AF65-F5344CB8AC3E}">
        <p14:creationId xmlns:p14="http://schemas.microsoft.com/office/powerpoint/2010/main" val="5471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b="1" dirty="0" smtClean="0"/>
              <a:t>6 DIETARY GUIDELINES</a:t>
            </a:r>
            <a:r>
              <a:rPr lang="en-US" sz="4000" dirty="0" smtClean="0"/>
              <a:t> 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Eat </a:t>
            </a:r>
            <a:r>
              <a:rPr lang="en-US" sz="3200" dirty="0"/>
              <a:t>nutrient dense </a:t>
            </a:r>
            <a:r>
              <a:rPr lang="en-US" sz="3200" dirty="0" smtClean="0"/>
              <a:t>foods. - Provides </a:t>
            </a:r>
            <a:r>
              <a:rPr lang="en-US" sz="3200" dirty="0"/>
              <a:t>vitamins, minerals and other beneficial substances with relatively few calories.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Balance </a:t>
            </a:r>
            <a:r>
              <a:rPr lang="en-US" sz="3200" dirty="0"/>
              <a:t>calories to manage weight.</a:t>
            </a:r>
          </a:p>
          <a:p>
            <a:pPr lvl="1"/>
            <a:r>
              <a:rPr lang="en-US" sz="3000" dirty="0" smtClean="0"/>
              <a:t>Monitor </a:t>
            </a:r>
            <a:r>
              <a:rPr lang="en-US" sz="3000" dirty="0"/>
              <a:t>food and beverage intake, physical activity, and body weight.</a:t>
            </a:r>
          </a:p>
          <a:p>
            <a:pPr lvl="1"/>
            <a:r>
              <a:rPr lang="en-US" sz="3000" dirty="0" smtClean="0"/>
              <a:t>Reduce </a:t>
            </a:r>
            <a:r>
              <a:rPr lang="en-US" sz="3000" dirty="0"/>
              <a:t>portion sizes.</a:t>
            </a:r>
          </a:p>
          <a:p>
            <a:pPr lvl="1"/>
            <a:r>
              <a:rPr lang="en-US" sz="3000" dirty="0" smtClean="0"/>
              <a:t>When </a:t>
            </a:r>
            <a:r>
              <a:rPr lang="en-US" sz="3000" dirty="0"/>
              <a:t>eating out, make better choices.</a:t>
            </a:r>
          </a:p>
          <a:p>
            <a:pPr lvl="1"/>
            <a:r>
              <a:rPr lang="en-US" sz="3000" dirty="0" smtClean="0"/>
              <a:t>Limit </a:t>
            </a:r>
            <a:r>
              <a:rPr lang="en-US" sz="3000" dirty="0"/>
              <a:t>screen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Reduce </a:t>
            </a:r>
            <a:r>
              <a:rPr lang="en-US" sz="3200" dirty="0"/>
              <a:t>sodium, fats and added sugars, refined grains and alcohol.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Increase </a:t>
            </a:r>
            <a:r>
              <a:rPr lang="en-US" dirty="0"/>
              <a:t>vegetables, fruits, whole grains, milk, seafood (8 oz. of seafood per week) and use </a:t>
            </a:r>
            <a:r>
              <a:rPr lang="en-US" dirty="0" smtClean="0"/>
              <a:t>oils in </a:t>
            </a:r>
            <a:r>
              <a:rPr lang="en-US" dirty="0"/>
              <a:t>place of solid fats.</a:t>
            </a:r>
          </a:p>
          <a:p>
            <a:pPr lvl="1"/>
            <a:r>
              <a:rPr lang="en-US" dirty="0" smtClean="0"/>
              <a:t>Choose </a:t>
            </a:r>
            <a:r>
              <a:rPr lang="en-US" dirty="0"/>
              <a:t>seafood products in place of some meat/poultry. (At least 8 oz. per week </a:t>
            </a:r>
            <a:r>
              <a:rPr lang="en-US" dirty="0" smtClean="0"/>
              <a:t>for teens/adults</a:t>
            </a:r>
            <a:r>
              <a:rPr lang="en-US" dirty="0"/>
              <a:t>.)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Build </a:t>
            </a:r>
            <a:r>
              <a:rPr lang="en-US" dirty="0"/>
              <a:t>healthy eating patterns that meet nutritional needs over time at an appropriate calorie level.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Include </a:t>
            </a:r>
            <a:r>
              <a:rPr lang="en-US" dirty="0"/>
              <a:t>physical exercise as part of healthy eating patterns. </a:t>
            </a:r>
            <a:r>
              <a:rPr lang="en-US" dirty="0" smtClean="0"/>
              <a:t> (Children </a:t>
            </a:r>
            <a:r>
              <a:rPr lang="en-US" dirty="0"/>
              <a:t>and teens should </a:t>
            </a:r>
            <a:r>
              <a:rPr lang="en-US" dirty="0" smtClean="0"/>
              <a:t>be physically </a:t>
            </a:r>
            <a:r>
              <a:rPr lang="en-US" dirty="0"/>
              <a:t>active for at least 60 minutes every day.)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American diet has more fat, sodium, sugar and calories than recommended.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American diets are lower in fiber and whole grains than recommended.</a:t>
            </a:r>
          </a:p>
          <a:p>
            <a:pPr lvl="1"/>
            <a:r>
              <a:rPr lang="en-US" dirty="0" smtClean="0"/>
              <a:t>Salt </a:t>
            </a:r>
            <a:r>
              <a:rPr lang="en-US" dirty="0"/>
              <a:t>and sodium are usually added to processed foods and beverages and diet drinks.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consumption of salt and sodium are contributing factors to high blood pressure.</a:t>
            </a:r>
          </a:p>
        </p:txBody>
      </p:sp>
    </p:spTree>
    <p:extLst>
      <p:ext uri="{BB962C8B-B14F-4D97-AF65-F5344CB8AC3E}">
        <p14:creationId xmlns:p14="http://schemas.microsoft.com/office/powerpoint/2010/main" val="2204522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MyPlate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78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Grains Group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100% whole grain cereals, breads, crackers, rice and pasta.</a:t>
            </a:r>
          </a:p>
          <a:p>
            <a:r>
              <a:rPr lang="en-US" dirty="0" smtClean="0"/>
              <a:t>Check </a:t>
            </a:r>
            <a:r>
              <a:rPr lang="en-US" dirty="0"/>
              <a:t>the ingredients list on food packages to find whole grain foods.</a:t>
            </a:r>
          </a:p>
          <a:p>
            <a:r>
              <a:rPr lang="en-US" dirty="0" smtClean="0"/>
              <a:t>Make </a:t>
            </a:r>
            <a:r>
              <a:rPr lang="en-US" dirty="0"/>
              <a:t>at least half of your grains whole grains.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Paring knife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To cut or peel small food items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Refrigerator/freezer thermometer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Used to measure internal temperature of refrigerator/freezer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Rubber scraper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Has a rubber 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Used to scrape out food from bowls, measuring cups, etc.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Slotted spoon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Spoon with holes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Used to take solids out of liquids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Straight edge spatula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Used for </a:t>
            </a:r>
            <a:r>
              <a:rPr lang="en-US" dirty="0"/>
              <a:t>leveling off or spreading frosting.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 smtClean="0"/>
              <a:t>Protein Group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Choose a variety of foods including seafood, beans and peas, nuts, lean meats, </a:t>
            </a:r>
            <a:r>
              <a:rPr lang="en-US" sz="2800" dirty="0" smtClean="0"/>
              <a:t>poultry and </a:t>
            </a:r>
            <a:r>
              <a:rPr lang="en-US" sz="2800" dirty="0"/>
              <a:t>eggs.</a:t>
            </a:r>
          </a:p>
          <a:p>
            <a:r>
              <a:rPr lang="en-US" sz="2800" dirty="0" smtClean="0"/>
              <a:t>Keep </a:t>
            </a:r>
            <a:r>
              <a:rPr lang="en-US" sz="2800" dirty="0"/>
              <a:t>meat and poultry portions small and lean.</a:t>
            </a:r>
          </a:p>
          <a:p>
            <a:r>
              <a:rPr lang="en-US" sz="2800" dirty="0" smtClean="0"/>
              <a:t>Try </a:t>
            </a:r>
            <a:r>
              <a:rPr lang="en-US" sz="2800" dirty="0"/>
              <a:t>grilling, broiling, poaching or roasting. These methods do not add extra fat.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29600" cy="4434840"/>
          </a:xfrm>
        </p:spPr>
        <p:txBody>
          <a:bodyPr>
            <a:normAutofit/>
          </a:bodyPr>
          <a:lstStyle/>
          <a:p>
            <a:r>
              <a:rPr lang="en-US" sz="3500" dirty="0"/>
              <a:t>Chose fresh, frozen, canned, or dried fruits and vegetables.</a:t>
            </a:r>
          </a:p>
          <a:p>
            <a:r>
              <a:rPr lang="en-US" sz="3500" dirty="0" smtClean="0"/>
              <a:t>Eat </a:t>
            </a:r>
            <a:r>
              <a:rPr lang="en-US" sz="3500" dirty="0"/>
              <a:t>more red, orange, and dark green vegetables, such as tomatoes, sweet </a:t>
            </a:r>
            <a:r>
              <a:rPr lang="en-US" sz="3500" dirty="0" smtClean="0"/>
              <a:t>potatoes, and </a:t>
            </a:r>
            <a:r>
              <a:rPr lang="en-US" sz="3500" dirty="0"/>
              <a:t>broccoli in main and side dishes.</a:t>
            </a:r>
          </a:p>
        </p:txBody>
      </p:sp>
    </p:spTree>
    <p:extLst>
      <p:ext uri="{BB962C8B-B14F-4D97-AF65-F5344CB8AC3E}">
        <p14:creationId xmlns:p14="http://schemas.microsoft.com/office/powerpoint/2010/main" val="1020216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/>
              <a:t>Fruit Group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85800" y="1524000"/>
            <a:ext cx="7924800" cy="4572000"/>
          </a:xfrm>
        </p:spPr>
        <p:txBody>
          <a:bodyPr>
            <a:normAutofit/>
          </a:bodyPr>
          <a:lstStyle/>
          <a:p>
            <a:r>
              <a:rPr lang="en-US" sz="3500" dirty="0"/>
              <a:t>Use fruit as snacks, salads or desserts.</a:t>
            </a:r>
          </a:p>
          <a:p>
            <a:r>
              <a:rPr lang="en-US" sz="3500" dirty="0" smtClean="0"/>
              <a:t>Choose </a:t>
            </a:r>
            <a:r>
              <a:rPr lang="en-US" sz="3500" dirty="0"/>
              <a:t>whole or cut-up fruits more often than fruit juice.</a:t>
            </a:r>
          </a:p>
          <a:p>
            <a:r>
              <a:rPr lang="en-US" sz="3500" dirty="0" smtClean="0"/>
              <a:t>Make </a:t>
            </a:r>
            <a:r>
              <a:rPr lang="en-US" sz="3500" dirty="0"/>
              <a:t>half your plate fruits and vegetables.</a:t>
            </a:r>
            <a:endParaRPr lang="en-US" sz="3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 smtClean="0"/>
              <a:t>Dairy Group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r>
              <a:rPr lang="en-US" sz="3500" dirty="0"/>
              <a:t>Low-fat or fat-free dairy products have the same amount of calcium and other </a:t>
            </a:r>
            <a:r>
              <a:rPr lang="en-US" sz="3500" dirty="0" smtClean="0"/>
              <a:t>essential nutrients </a:t>
            </a:r>
            <a:r>
              <a:rPr lang="en-US" sz="3500" dirty="0"/>
              <a:t>as whole milk, but less fat and calories.</a:t>
            </a:r>
          </a:p>
          <a:p>
            <a:r>
              <a:rPr lang="en-US" sz="3500" dirty="0" smtClean="0"/>
              <a:t>Switch </a:t>
            </a:r>
            <a:r>
              <a:rPr lang="en-US" sz="3500" dirty="0"/>
              <a:t>to low-fat or fat-free dairy products. Get your calcium rich foods.</a:t>
            </a:r>
            <a:r>
              <a:rPr lang="en-US" sz="2000" dirty="0" smtClean="0"/>
              <a:t>	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Groups are Important!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</a:t>
            </a:r>
            <a:r>
              <a:rPr lang="en-US" dirty="0"/>
              <a:t>food groups are important to good health.</a:t>
            </a:r>
          </a:p>
          <a:p>
            <a:r>
              <a:rPr lang="en-US" dirty="0" smtClean="0"/>
              <a:t>Each </a:t>
            </a:r>
            <a:r>
              <a:rPr lang="en-US" dirty="0"/>
              <a:t>food group provides some, but not all of the nutrients you need.</a:t>
            </a:r>
          </a:p>
          <a:p>
            <a:r>
              <a:rPr lang="en-US" dirty="0" smtClean="0"/>
              <a:t>No </a:t>
            </a:r>
            <a:r>
              <a:rPr lang="en-US" dirty="0"/>
              <a:t>one single food or food group can provide all nutrients.</a:t>
            </a:r>
          </a:p>
          <a:p>
            <a:r>
              <a:rPr lang="en-US" dirty="0" smtClean="0"/>
              <a:t>Eating </a:t>
            </a:r>
            <a:r>
              <a:rPr lang="en-US" dirty="0"/>
              <a:t>a variety ensures you get all nutrients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44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Eating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Reading and </a:t>
            </a:r>
            <a:r>
              <a:rPr lang="en-US" sz="3400" dirty="0"/>
              <a:t>understanding food labels</a:t>
            </a:r>
          </a:p>
          <a:p>
            <a:r>
              <a:rPr lang="en-US" sz="3400" dirty="0" smtClean="0"/>
              <a:t>Portion </a:t>
            </a:r>
            <a:r>
              <a:rPr lang="en-US" sz="3400" dirty="0"/>
              <a:t>control</a:t>
            </a:r>
          </a:p>
          <a:p>
            <a:r>
              <a:rPr lang="en-US" sz="3400" dirty="0" smtClean="0"/>
              <a:t>Functions </a:t>
            </a:r>
            <a:r>
              <a:rPr lang="en-US" sz="3400" dirty="0"/>
              <a:t>and caloric value of the 6 nutrients</a:t>
            </a:r>
          </a:p>
          <a:p>
            <a:r>
              <a:rPr lang="en-US" sz="3400" dirty="0" smtClean="0"/>
              <a:t>People </a:t>
            </a:r>
            <a:r>
              <a:rPr lang="en-US" sz="3400" dirty="0"/>
              <a:t>have different caloric needs depending on age, gender and activity level</a:t>
            </a:r>
            <a:r>
              <a:rPr lang="en-US" sz="3400" dirty="0" smtClean="0"/>
              <a:t>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369108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710" y="15240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 smtClean="0"/>
              <a:t>Nutrient Carbohydrates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99241" y="1290144"/>
            <a:ext cx="8229600" cy="495825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Primary function is to provide </a:t>
            </a:r>
            <a:r>
              <a:rPr lang="en-US" sz="2800" b="1" dirty="0" smtClean="0"/>
              <a:t>energy</a:t>
            </a:r>
          </a:p>
          <a:p>
            <a:pPr eaLnBrk="1" hangingPunct="1">
              <a:defRPr/>
            </a:pPr>
            <a:r>
              <a:rPr lang="en-US" sz="2800" dirty="0" smtClean="0"/>
              <a:t>Carbohydrates have </a:t>
            </a:r>
            <a:r>
              <a:rPr lang="en-US" sz="2800" b="1" dirty="0" smtClean="0"/>
              <a:t>4 calories per gram</a:t>
            </a:r>
          </a:p>
          <a:p>
            <a:pPr eaLnBrk="1" hangingPunct="1">
              <a:defRPr/>
            </a:pPr>
            <a:r>
              <a:rPr lang="en-US" sz="2800" dirty="0" smtClean="0"/>
              <a:t>Complex carbohydrates</a:t>
            </a:r>
          </a:p>
          <a:p>
            <a:pPr lvl="1" eaLnBrk="1" hangingPunct="1">
              <a:defRPr/>
            </a:pPr>
            <a:r>
              <a:rPr lang="en-US" sz="2400" dirty="0" smtClean="0"/>
              <a:t>Known as starches</a:t>
            </a:r>
          </a:p>
          <a:p>
            <a:pPr lvl="1" eaLnBrk="1" hangingPunct="1">
              <a:defRPr/>
            </a:pPr>
            <a:r>
              <a:rPr lang="en-US" sz="2400" dirty="0" smtClean="0"/>
              <a:t>Whole grains, cereal products, dried beans, rice, vegetables, pasta</a:t>
            </a:r>
          </a:p>
          <a:p>
            <a:pPr lvl="1">
              <a:defRPr/>
            </a:pPr>
            <a:r>
              <a:rPr lang="en-US" dirty="0"/>
              <a:t>Fiber is a form of a complex carbohydrate.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800" dirty="0" smtClean="0"/>
              <a:t>Simple carbohydrates</a:t>
            </a:r>
          </a:p>
          <a:p>
            <a:pPr lvl="1" eaLnBrk="1" hangingPunct="1">
              <a:defRPr/>
            </a:pPr>
            <a:r>
              <a:rPr lang="en-US" sz="2400" dirty="0" smtClean="0"/>
              <a:t>Known as sugars, fruit</a:t>
            </a:r>
          </a:p>
          <a:p>
            <a:pPr>
              <a:defRPr/>
            </a:pPr>
            <a:r>
              <a:rPr lang="en-US" b="1" dirty="0"/>
              <a:t>Carbohydrates include: </a:t>
            </a:r>
            <a:r>
              <a:rPr lang="en-US" dirty="0"/>
              <a:t>sucrose (table sugar), fructose (fruit sugar), lactose (milk sugar), maltose (malt sugar) and glucose (blood sugar).</a:t>
            </a:r>
          </a:p>
          <a:p>
            <a:pPr>
              <a:defRPr/>
            </a:pPr>
            <a:endParaRPr lang="en-US" sz="26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Grain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Endosperm: </a:t>
            </a:r>
            <a:r>
              <a:rPr lang="en-US" dirty="0"/>
              <a:t>starch, protein</a:t>
            </a:r>
          </a:p>
          <a:p>
            <a:r>
              <a:rPr lang="en-US" b="1" dirty="0" smtClean="0"/>
              <a:t>Germ</a:t>
            </a:r>
            <a:r>
              <a:rPr lang="en-US" b="1" dirty="0"/>
              <a:t>: </a:t>
            </a:r>
            <a:r>
              <a:rPr lang="en-US" dirty="0"/>
              <a:t>unsaturated fatty acids, “B” Vitamins, Vitamin E, iron, zinc, other </a:t>
            </a:r>
            <a:r>
              <a:rPr lang="en-US" dirty="0" smtClean="0"/>
              <a:t>trace minerals</a:t>
            </a:r>
            <a:endParaRPr lang="en-US" dirty="0"/>
          </a:p>
          <a:p>
            <a:r>
              <a:rPr lang="en-US" b="1" dirty="0" smtClean="0"/>
              <a:t>Bran</a:t>
            </a:r>
            <a:r>
              <a:rPr lang="en-US" b="1" dirty="0"/>
              <a:t>: </a:t>
            </a:r>
            <a:r>
              <a:rPr lang="en-US" dirty="0"/>
              <a:t>fiber, vitamins, minerals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276600"/>
            <a:ext cx="25431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79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Fiber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20-35 grams daily (National Cancer Institute recommends)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Roughage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Attracts water to our intestines, and moves food through the intestines faster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Keeps bowel movements soft, reduces constipation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Cellulose = </a:t>
            </a:r>
            <a:r>
              <a:rPr lang="en-US" sz="2400" dirty="0" err="1" smtClean="0"/>
              <a:t>nondigestible</a:t>
            </a:r>
            <a:r>
              <a:rPr lang="en-US" sz="2400" dirty="0" smtClean="0"/>
              <a:t> fiber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Food high in fiber:  fruits, vegetables (especially skins/peels), whole grains, legumes, bran cereal, dry beans, split peas, lentils.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Reduces risk of </a:t>
            </a:r>
            <a:r>
              <a:rPr lang="en-US" sz="2400" dirty="0" err="1" smtClean="0"/>
              <a:t>diverticulosis</a:t>
            </a:r>
            <a:r>
              <a:rPr lang="en-US" sz="2400" dirty="0" smtClean="0"/>
              <a:t>, colon &amp; rectal cancer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To add fiber to a recipe add: bananas, berries, replace flour with part whole wheat flour, wheat germ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855" y="609600"/>
            <a:ext cx="82296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/>
              <a:t>Types of Rice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Types of rice include: brown, instant, long grain and short grain.</a:t>
            </a:r>
          </a:p>
          <a:p>
            <a:pPr lvl="1"/>
            <a:r>
              <a:rPr lang="en-US" dirty="0" smtClean="0"/>
              <a:t>Brown </a:t>
            </a:r>
            <a:r>
              <a:rPr lang="en-US" dirty="0"/>
              <a:t>rice is the whole grain form of rice.</a:t>
            </a:r>
          </a:p>
          <a:p>
            <a:pPr lvl="1"/>
            <a:r>
              <a:rPr lang="en-US" dirty="0" smtClean="0"/>
              <a:t>Instant </a:t>
            </a:r>
            <a:r>
              <a:rPr lang="en-US" dirty="0"/>
              <a:t>rice is precooked and then dehydrated.</a:t>
            </a:r>
          </a:p>
          <a:p>
            <a:pPr lvl="1"/>
            <a:r>
              <a:rPr lang="en-US" dirty="0" smtClean="0"/>
              <a:t>Long </a:t>
            </a:r>
            <a:r>
              <a:rPr lang="en-US" dirty="0"/>
              <a:t>grain rice stays dry and fluffy.</a:t>
            </a:r>
          </a:p>
          <a:p>
            <a:pPr lvl="1"/>
            <a:r>
              <a:rPr lang="en-US" dirty="0" smtClean="0"/>
              <a:t>Short </a:t>
            </a:r>
            <a:r>
              <a:rPr lang="en-US" dirty="0"/>
              <a:t>grain rice sticks together and is also known as “sticky rice”.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Strainer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Wire mesh that separates liquid from food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Usually has small size holes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Tongs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Used to grip and lift hot foods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Vegetable peeler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 tool used to take off the outer surface of vegetables and fruit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Wire whisk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Used for blending liquids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Wooden Spoon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cooking on top of the stove.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Rice Cooking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</a:t>
            </a:r>
            <a:r>
              <a:rPr lang="en-US" dirty="0"/>
              <a:t>water to a boil.</a:t>
            </a:r>
          </a:p>
          <a:p>
            <a:r>
              <a:rPr lang="en-US" dirty="0" smtClean="0"/>
              <a:t>Add </a:t>
            </a:r>
            <a:r>
              <a:rPr lang="en-US" dirty="0"/>
              <a:t>rice, cover the pan and reduce heat to a simmer.</a:t>
            </a:r>
          </a:p>
          <a:p>
            <a:r>
              <a:rPr lang="en-US" dirty="0" smtClean="0"/>
              <a:t>Do </a:t>
            </a:r>
            <a:r>
              <a:rPr lang="en-US" dirty="0"/>
              <a:t>not remove the lid while rice is cooking.</a:t>
            </a:r>
          </a:p>
          <a:p>
            <a:r>
              <a:rPr lang="en-US" dirty="0" smtClean="0"/>
              <a:t>One </a:t>
            </a:r>
            <a:r>
              <a:rPr lang="en-US" dirty="0"/>
              <a:t>cup of uncooked rice makes three cups of cooked rice. (Ratio is 1:3).</a:t>
            </a:r>
          </a:p>
        </p:txBody>
      </p:sp>
    </p:spTree>
    <p:extLst>
      <p:ext uri="{BB962C8B-B14F-4D97-AF65-F5344CB8AC3E}">
        <p14:creationId xmlns:p14="http://schemas.microsoft.com/office/powerpoint/2010/main" val="3052318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Pasta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Pasta </a:t>
            </a:r>
            <a:r>
              <a:rPr lang="en-US" dirty="0"/>
              <a:t>dishes are usually low cost entrees.</a:t>
            </a:r>
          </a:p>
          <a:p>
            <a:r>
              <a:rPr lang="en-US" dirty="0" smtClean="0"/>
              <a:t>Store </a:t>
            </a:r>
            <a:r>
              <a:rPr lang="en-US" dirty="0"/>
              <a:t>dry pasta in a tightly covered container at room temperature. Fresh or cooked </a:t>
            </a:r>
            <a:r>
              <a:rPr lang="en-US" dirty="0" smtClean="0"/>
              <a:t>pasta should </a:t>
            </a:r>
            <a:r>
              <a:rPr lang="en-US" dirty="0"/>
              <a:t>be stored in a closed container in the refrigerator.</a:t>
            </a:r>
          </a:p>
          <a:p>
            <a:r>
              <a:rPr lang="en-US" dirty="0" smtClean="0"/>
              <a:t>Pasta </a:t>
            </a:r>
            <a:r>
              <a:rPr lang="en-US" dirty="0"/>
              <a:t>Cooking Method:</a:t>
            </a:r>
          </a:p>
          <a:p>
            <a:pPr lvl="1"/>
            <a:r>
              <a:rPr lang="en-US" dirty="0" smtClean="0"/>
              <a:t>Bring </a:t>
            </a:r>
            <a:r>
              <a:rPr lang="en-US" dirty="0"/>
              <a:t>water to a boil.</a:t>
            </a:r>
          </a:p>
          <a:p>
            <a:pPr lvl="1"/>
            <a:r>
              <a:rPr lang="en-US" dirty="0" smtClean="0"/>
              <a:t>Slowly </a:t>
            </a:r>
            <a:r>
              <a:rPr lang="en-US" dirty="0"/>
              <a:t>add pasta so the boiling does not stop.</a:t>
            </a:r>
          </a:p>
          <a:p>
            <a:pPr lvl="1"/>
            <a:r>
              <a:rPr lang="en-US" dirty="0" smtClean="0"/>
              <a:t>Cook </a:t>
            </a:r>
            <a:r>
              <a:rPr lang="en-US" dirty="0"/>
              <a:t>uncovered until pasta is al dente (firm to the tooth), stirring occasionally.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cup of uncooked pasta makes two cups of cooked pasta. (Ratio is 1:2).</a:t>
            </a:r>
            <a:r>
              <a:rPr lang="en-US" dirty="0" smtClean="0"/>
              <a:t>Pasta test for doneness – al dente: meaning firm to the tooth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/>
              <a:t>Quick Breads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Non-yeast, leavened flour based products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Quick and easy to prepare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Under-mixing cause quick breads to be crumbly, dry and have very few tunnels</a:t>
            </a:r>
            <a:r>
              <a:rPr lang="en-US" sz="2000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Over-mixing causes tough products and tunnels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Function of ingredients: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Flour: main ingredients, gives structure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Liquid: provides moisture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Fat: provides tenderness, richness, and some flavor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Salt and sugar: taste/flavoring (sugar browning too)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Leavening agents: make the bread rise. Ex -baking powder, eggs, baking soda, and steam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Examples of quick breads: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Muffins	- Pancakes	    -Waffles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Biscuits	-Cornbread	    -Popover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Water – most essential nutrient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Carries water soluble vitamins C and B through the body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Carries waste through the body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Regulates body temperature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Prevents dehydration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Body cannot survive without water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Dehydration = lack of water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Prevent dehydration: drink water and other fluids frequently – don’t wait to be thirsty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8 – 8oz cups (64 </a:t>
            </a:r>
            <a:r>
              <a:rPr lang="en-US" sz="2800" b="1" dirty="0" err="1" smtClean="0"/>
              <a:t>oz</a:t>
            </a:r>
            <a:r>
              <a:rPr lang="en-US" sz="2800" b="1" dirty="0" smtClean="0"/>
              <a:t>) of water recommended daily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Urine should be pale yellow (lemonade)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Dark urine is indication of dehydration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short duration exercise (&lt;60 minutes) water is a good choice to drink before, during </a:t>
            </a:r>
            <a:r>
              <a:rPr lang="en-US" dirty="0" smtClean="0"/>
              <a:t>and after </a:t>
            </a:r>
            <a:r>
              <a:rPr lang="en-US" dirty="0"/>
              <a:t>exercise.</a:t>
            </a:r>
          </a:p>
          <a:p>
            <a:r>
              <a:rPr lang="en-US" dirty="0" smtClean="0"/>
              <a:t>For </a:t>
            </a:r>
            <a:r>
              <a:rPr lang="en-US" dirty="0"/>
              <a:t>moderate to high intensity activities lasting longer than 60 minutes sports drinks will </a:t>
            </a:r>
            <a:r>
              <a:rPr lang="en-US" dirty="0" smtClean="0"/>
              <a:t>help replace </a:t>
            </a:r>
            <a:r>
              <a:rPr lang="en-US" dirty="0"/>
              <a:t>carbohydrate loss and electrolyte balance.</a:t>
            </a:r>
          </a:p>
          <a:p>
            <a:r>
              <a:rPr lang="en-US" dirty="0" smtClean="0"/>
              <a:t>Drink </a:t>
            </a:r>
            <a:r>
              <a:rPr lang="en-US" dirty="0"/>
              <a:t>according to thirst during the day and include fluids with meals.</a:t>
            </a:r>
          </a:p>
          <a:p>
            <a:r>
              <a:rPr lang="en-US" dirty="0" smtClean="0"/>
              <a:t>Drink </a:t>
            </a:r>
            <a:r>
              <a:rPr lang="en-US" dirty="0"/>
              <a:t>8-20 </a:t>
            </a:r>
            <a:r>
              <a:rPr lang="en-US" dirty="0" err="1"/>
              <a:t>oz</a:t>
            </a:r>
            <a:r>
              <a:rPr lang="en-US" dirty="0"/>
              <a:t> of water an hour before exercise.</a:t>
            </a:r>
          </a:p>
          <a:p>
            <a:r>
              <a:rPr lang="en-US" dirty="0" smtClean="0"/>
              <a:t>Continue </a:t>
            </a:r>
            <a:r>
              <a:rPr lang="en-US" dirty="0"/>
              <a:t>drinking during exercise, up to 16-24 </a:t>
            </a:r>
            <a:r>
              <a:rPr lang="en-US" dirty="0" err="1"/>
              <a:t>oz</a:t>
            </a:r>
            <a:r>
              <a:rPr lang="en-US" dirty="0"/>
              <a:t> of fluid per hour (4-6 </a:t>
            </a:r>
            <a:r>
              <a:rPr lang="en-US" dirty="0" err="1"/>
              <a:t>oz</a:t>
            </a:r>
            <a:r>
              <a:rPr lang="en-US" dirty="0"/>
              <a:t> every 15 minutes).</a:t>
            </a:r>
          </a:p>
        </p:txBody>
      </p:sp>
    </p:spTree>
    <p:extLst>
      <p:ext uri="{BB962C8B-B14F-4D97-AF65-F5344CB8AC3E}">
        <p14:creationId xmlns:p14="http://schemas.microsoft.com/office/powerpoint/2010/main" val="35799354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 smtClean="0"/>
              <a:t>Vitamins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8766"/>
            <a:ext cx="8229600" cy="5242034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Vitamin </a:t>
            </a:r>
            <a:r>
              <a:rPr lang="en-US" sz="2400" dirty="0"/>
              <a:t>C: Helps to form collagen which holds the cells together and aids in </a:t>
            </a:r>
            <a:r>
              <a:rPr lang="en-US" sz="2400" dirty="0" smtClean="0"/>
              <a:t>healing. Prevents </a:t>
            </a:r>
            <a:r>
              <a:rPr lang="en-US" sz="2400" dirty="0"/>
              <a:t>scurvy.</a:t>
            </a:r>
          </a:p>
          <a:p>
            <a:r>
              <a:rPr lang="en-US" sz="2400" dirty="0" smtClean="0"/>
              <a:t>Folate </a:t>
            </a:r>
            <a:r>
              <a:rPr lang="en-US" sz="2400" dirty="0"/>
              <a:t>(</a:t>
            </a:r>
            <a:r>
              <a:rPr lang="en-US" sz="2400" dirty="0" err="1"/>
              <a:t>folacin</a:t>
            </a:r>
            <a:r>
              <a:rPr lang="en-US" sz="2400" dirty="0"/>
              <a:t>/folic acid) is one of the B Vitamins. Folate helps prevent neural </a:t>
            </a:r>
            <a:r>
              <a:rPr lang="en-US" sz="2400" dirty="0" smtClean="0"/>
              <a:t>tube birth </a:t>
            </a:r>
            <a:r>
              <a:rPr lang="en-US" sz="2400" dirty="0"/>
              <a:t>disorders, such as </a:t>
            </a:r>
            <a:r>
              <a:rPr lang="en-US" sz="2400" dirty="0" err="1"/>
              <a:t>spina</a:t>
            </a:r>
            <a:r>
              <a:rPr lang="en-US" sz="2400" dirty="0"/>
              <a:t> bifida. Neural tube damage occurs during the first </a:t>
            </a:r>
            <a:r>
              <a:rPr lang="en-US" sz="2400" dirty="0" smtClean="0"/>
              <a:t>weeks of </a:t>
            </a:r>
            <a:r>
              <a:rPr lang="en-US" sz="2400" dirty="0"/>
              <a:t>pregnancy before a woman may realize she is pregnant. Meeting the </a:t>
            </a:r>
            <a:r>
              <a:rPr lang="en-US" sz="2400" dirty="0" smtClean="0"/>
              <a:t>folate requirement </a:t>
            </a:r>
            <a:r>
              <a:rPr lang="en-US" sz="2400" dirty="0"/>
              <a:t>before becoming pregnant is essential for prevention.</a:t>
            </a:r>
          </a:p>
          <a:p>
            <a:r>
              <a:rPr lang="en-US" sz="2400" dirty="0" smtClean="0"/>
              <a:t>Vitamin </a:t>
            </a:r>
            <a:r>
              <a:rPr lang="en-US" sz="2400" dirty="0"/>
              <a:t>A: Enhances hair, skin and helps prevent night blindness. Sources: </a:t>
            </a:r>
            <a:r>
              <a:rPr lang="en-US" sz="2400" dirty="0" smtClean="0"/>
              <a:t>Red, orange </a:t>
            </a:r>
            <a:r>
              <a:rPr lang="en-US" sz="2400" dirty="0"/>
              <a:t>and dark green vegetables.</a:t>
            </a:r>
          </a:p>
          <a:p>
            <a:r>
              <a:rPr lang="en-US" sz="2400" dirty="0" smtClean="0"/>
              <a:t>Vitamin </a:t>
            </a:r>
            <a:r>
              <a:rPr lang="en-US" sz="2400" dirty="0"/>
              <a:t>D: Manufactured by the body with exposure to sunlight. Works with the </a:t>
            </a:r>
            <a:r>
              <a:rPr lang="en-US" sz="2400" dirty="0" smtClean="0"/>
              <a:t>body to </a:t>
            </a:r>
            <a:r>
              <a:rPr lang="en-US" sz="2400" dirty="0"/>
              <a:t>build and maintain healthy bones and teeth; usually added to milk products. It is </a:t>
            </a:r>
            <a:r>
              <a:rPr lang="en-US" sz="2400" dirty="0" smtClean="0"/>
              <a:t>also called </a:t>
            </a:r>
            <a:r>
              <a:rPr lang="en-US" sz="2400" dirty="0"/>
              <a:t>the “Sunshine Vitamin”.</a:t>
            </a:r>
          </a:p>
          <a:p>
            <a:r>
              <a:rPr lang="en-US" sz="2400" dirty="0" smtClean="0"/>
              <a:t>Vitamin </a:t>
            </a:r>
            <a:r>
              <a:rPr lang="en-US" sz="2400" dirty="0"/>
              <a:t>E: Protects membranes of white and red blood cells.</a:t>
            </a:r>
          </a:p>
          <a:p>
            <a:r>
              <a:rPr lang="en-US" sz="2400" dirty="0" smtClean="0"/>
              <a:t>Vitamin </a:t>
            </a:r>
            <a:r>
              <a:rPr lang="en-US" sz="2400" dirty="0"/>
              <a:t>K: Helps blood to clot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Fat Soluble – A,D,E,K</a:t>
            </a:r>
          </a:p>
          <a:p>
            <a:r>
              <a:rPr lang="en-US" sz="2400" dirty="0" smtClean="0"/>
              <a:t>Water Soluble – B, C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48" y="9906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/>
              <a:t>Minerals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Most minerals help build strong bones and teeth. Others are used to make substances </a:t>
            </a:r>
            <a:r>
              <a:rPr lang="en-US" sz="2800" dirty="0" smtClean="0"/>
              <a:t>that the </a:t>
            </a:r>
            <a:r>
              <a:rPr lang="en-US" sz="2800" dirty="0"/>
              <a:t>body needs.</a:t>
            </a:r>
          </a:p>
          <a:p>
            <a:r>
              <a:rPr lang="en-US" sz="2800" dirty="0" smtClean="0"/>
              <a:t>Minerals </a:t>
            </a:r>
            <a:r>
              <a:rPr lang="en-US" sz="2800" dirty="0"/>
              <a:t>are usually needed in tiny amounts, but are critical to health.</a:t>
            </a:r>
          </a:p>
          <a:p>
            <a:r>
              <a:rPr lang="en-US" sz="2800" dirty="0" smtClean="0"/>
              <a:t>Macro </a:t>
            </a:r>
            <a:r>
              <a:rPr lang="en-US" sz="2800" dirty="0"/>
              <a:t>minerals are needed in great quantities in the body.</a:t>
            </a:r>
          </a:p>
          <a:p>
            <a:r>
              <a:rPr lang="en-US" sz="2800" dirty="0" smtClean="0"/>
              <a:t>Calcium </a:t>
            </a:r>
            <a:r>
              <a:rPr lang="en-US" sz="2800" dirty="0"/>
              <a:t>deficiency causes osteoporosis which causes bones to gradually lose their </a:t>
            </a:r>
            <a:r>
              <a:rPr lang="en-US" sz="2800" dirty="0" smtClean="0"/>
              <a:t>minerals. This </a:t>
            </a:r>
            <a:r>
              <a:rPr lang="en-US" sz="2800" dirty="0"/>
              <a:t>causes bones to become weak and frail. Good sources of calcium are found in </a:t>
            </a:r>
            <a:r>
              <a:rPr lang="en-US" sz="2800" dirty="0" smtClean="0"/>
              <a:t>dairy products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Trace/micro </a:t>
            </a:r>
            <a:r>
              <a:rPr lang="en-US" sz="2800" dirty="0"/>
              <a:t>minerals are needed in smaller quantities, but are just as essential as </a:t>
            </a:r>
            <a:r>
              <a:rPr lang="en-US" sz="2800" dirty="0" smtClean="0"/>
              <a:t>macro minerals</a:t>
            </a:r>
            <a:r>
              <a:rPr lang="en-US" sz="2800" dirty="0"/>
              <a:t>. Iron deficiency causes anemia, or low red blood cell formation. Animal </a:t>
            </a:r>
            <a:r>
              <a:rPr lang="en-US" sz="2800" dirty="0" smtClean="0"/>
              <a:t>products provide </a:t>
            </a:r>
            <a:r>
              <a:rPr lang="en-US" sz="2800" dirty="0"/>
              <a:t>excellent sources of iron.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Electrolytes help maintain the fluid balance in the body, help maintain the heartbeat and </a:t>
            </a:r>
            <a:r>
              <a:rPr lang="en-US" dirty="0" smtClean="0"/>
              <a:t>help muscle </a:t>
            </a:r>
            <a:r>
              <a:rPr lang="en-US" dirty="0"/>
              <a:t>and nerve action.</a:t>
            </a:r>
          </a:p>
          <a:p>
            <a:r>
              <a:rPr lang="en-US" dirty="0" smtClean="0"/>
              <a:t>Electrolytes </a:t>
            </a:r>
            <a:r>
              <a:rPr lang="en-US" dirty="0"/>
              <a:t>easily become imbalanced in cases of dehydration, illness and diarrhea.</a:t>
            </a:r>
          </a:p>
          <a:p>
            <a:r>
              <a:rPr lang="en-US" dirty="0" smtClean="0"/>
              <a:t>Electrolytes </a:t>
            </a:r>
            <a:r>
              <a:rPr lang="en-US" dirty="0"/>
              <a:t>like potassium can be found in bananas and potatoes.</a:t>
            </a:r>
          </a:p>
          <a:p>
            <a:r>
              <a:rPr lang="en-US" dirty="0" smtClean="0"/>
              <a:t>For </a:t>
            </a:r>
            <a:r>
              <a:rPr lang="en-US" dirty="0"/>
              <a:t>sodium there is so much in the food supply that it’s more of a concern to have too much.</a:t>
            </a:r>
          </a:p>
          <a:p>
            <a:r>
              <a:rPr lang="en-US" dirty="0"/>
              <a:t>Label reading is a good way to identify which foods have high amounts.</a:t>
            </a:r>
          </a:p>
          <a:p>
            <a:r>
              <a:rPr lang="en-US" dirty="0" smtClean="0"/>
              <a:t>If </a:t>
            </a:r>
            <a:r>
              <a:rPr lang="en-US" dirty="0"/>
              <a:t>an athlete is trying to replace sodium, then some saltier foods are ok and also foods </a:t>
            </a:r>
            <a:r>
              <a:rPr lang="en-US" dirty="0" smtClean="0"/>
              <a:t>like bread </a:t>
            </a:r>
            <a:r>
              <a:rPr lang="en-US" dirty="0"/>
              <a:t>and milk contain some sodium.</a:t>
            </a:r>
          </a:p>
        </p:txBody>
      </p:sp>
    </p:spTree>
    <p:extLst>
      <p:ext uri="{BB962C8B-B14F-4D97-AF65-F5344CB8AC3E}">
        <p14:creationId xmlns:p14="http://schemas.microsoft.com/office/powerpoint/2010/main" val="2688121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Nutrients provided by fruits &amp; vegetables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Vitamins, Minerals, Fiber, Water</a:t>
            </a:r>
          </a:p>
          <a:p>
            <a:r>
              <a:rPr lang="en-US" sz="2800" dirty="0" smtClean="0"/>
              <a:t>Vegetables </a:t>
            </a:r>
            <a:r>
              <a:rPr lang="en-US" sz="2800" dirty="0"/>
              <a:t>provide the following nutrients: Vitamin A, Vitamin C, potassium, folic </a:t>
            </a:r>
            <a:r>
              <a:rPr lang="en-US" sz="2800" dirty="0" smtClean="0"/>
              <a:t>acid, Vitamin </a:t>
            </a:r>
            <a:r>
              <a:rPr lang="en-US" sz="2800" dirty="0"/>
              <a:t>D, calcium, magnesium, fiber and </a:t>
            </a:r>
            <a:r>
              <a:rPr lang="en-US" sz="2800" dirty="0" smtClean="0"/>
              <a:t>water</a:t>
            </a:r>
          </a:p>
          <a:p>
            <a:r>
              <a:rPr lang="en-US" sz="2800" dirty="0" smtClean="0"/>
              <a:t>Vegetables </a:t>
            </a:r>
            <a:r>
              <a:rPr lang="en-US" sz="2800" dirty="0"/>
              <a:t>contain no cholesterol and are low in calories, fat and sodium.</a:t>
            </a:r>
          </a:p>
          <a:p>
            <a:r>
              <a:rPr lang="en-US" sz="2800" dirty="0" smtClean="0"/>
              <a:t>Vary </a:t>
            </a:r>
            <a:r>
              <a:rPr lang="en-US" sz="2800" dirty="0"/>
              <a:t>your vegetables.</a:t>
            </a:r>
            <a:endParaRPr lang="en-US" sz="6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Preserving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Air</a:t>
            </a:r>
            <a:r>
              <a:rPr lang="en-US" dirty="0"/>
              <a:t>, heat and water destroy nutrients in vegetables.</a:t>
            </a:r>
          </a:p>
          <a:p>
            <a:r>
              <a:rPr lang="en-US" dirty="0" smtClean="0"/>
              <a:t>Wash </a:t>
            </a:r>
            <a:r>
              <a:rPr lang="en-US" dirty="0"/>
              <a:t>vegetables to remove pesticides and dirt that might remain on the skin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Cooking Methods:</a:t>
            </a:r>
          </a:p>
          <a:p>
            <a:pPr lvl="1"/>
            <a:r>
              <a:rPr lang="en-US" dirty="0" smtClean="0"/>
              <a:t>Eating </a:t>
            </a:r>
            <a:r>
              <a:rPr lang="en-US" dirty="0"/>
              <a:t>them raw </a:t>
            </a:r>
          </a:p>
          <a:p>
            <a:pPr lvl="1"/>
            <a:r>
              <a:rPr lang="en-US" dirty="0" smtClean="0"/>
              <a:t>Cook </a:t>
            </a:r>
            <a:r>
              <a:rPr lang="en-US" dirty="0"/>
              <a:t>in larger rather than smaller pieces when possible.</a:t>
            </a:r>
          </a:p>
          <a:p>
            <a:pPr lvl="1"/>
            <a:r>
              <a:rPr lang="en-US" dirty="0" smtClean="0"/>
              <a:t>Microwave 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small amount of water and cook only until fork tender.</a:t>
            </a:r>
          </a:p>
          <a:p>
            <a:pPr lvl="1"/>
            <a:r>
              <a:rPr lang="en-US" dirty="0" smtClean="0"/>
              <a:t>Steam </a:t>
            </a:r>
          </a:p>
          <a:p>
            <a:pPr lvl="1"/>
            <a:r>
              <a:rPr lang="en-US" dirty="0" smtClean="0"/>
              <a:t>Save </a:t>
            </a:r>
            <a:r>
              <a:rPr lang="en-US" dirty="0"/>
              <a:t>the cooking liquid to use in soups or gravies for added</a:t>
            </a:r>
          </a:p>
          <a:p>
            <a:pPr lvl="1"/>
            <a:r>
              <a:rPr lang="en-US" dirty="0" smtClean="0"/>
              <a:t>Bake/Roast </a:t>
            </a:r>
            <a:r>
              <a:rPr lang="en-US" dirty="0"/>
              <a:t>nutrients.</a:t>
            </a:r>
          </a:p>
          <a:p>
            <a:pPr lvl="1"/>
            <a:r>
              <a:rPr lang="en-US" dirty="0" smtClean="0"/>
              <a:t>Stir </a:t>
            </a:r>
            <a:r>
              <a:rPr lang="en-US" dirty="0"/>
              <a:t>Fry</a:t>
            </a:r>
          </a:p>
          <a:p>
            <a:pPr lvl="1"/>
            <a:r>
              <a:rPr lang="en-US" dirty="0" smtClean="0"/>
              <a:t>Simmer</a:t>
            </a:r>
            <a:endParaRPr lang="en-US" dirty="0"/>
          </a:p>
          <a:p>
            <a:pPr lvl="1"/>
            <a:r>
              <a:rPr lang="en-US" dirty="0" smtClean="0"/>
              <a:t>Sauté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0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Microwaves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 fontScale="92500" lnSpcReduction="20000"/>
          </a:bodyPr>
          <a:lstStyle/>
          <a:p>
            <a:pPr marL="990600" lvl="1" indent="-533400" eaLnBrk="1" hangingPunct="1">
              <a:defRPr/>
            </a:pPr>
            <a:r>
              <a:rPr lang="en-US" sz="2400" dirty="0" smtClean="0"/>
              <a:t>Microwaves are attracted to what type of food?</a:t>
            </a:r>
          </a:p>
          <a:p>
            <a:pPr marL="1371600" lvl="2" indent="-457200" eaLnBrk="1" hangingPunct="1">
              <a:defRPr/>
            </a:pPr>
            <a:r>
              <a:rPr lang="en-US" dirty="0" smtClean="0"/>
              <a:t>Fat</a:t>
            </a:r>
          </a:p>
          <a:p>
            <a:pPr marL="1371600" lvl="2" indent="-457200" eaLnBrk="1" hangingPunct="1">
              <a:defRPr/>
            </a:pPr>
            <a:r>
              <a:rPr lang="en-US" dirty="0" smtClean="0"/>
              <a:t>Sugar</a:t>
            </a:r>
          </a:p>
          <a:p>
            <a:pPr marL="1371600" lvl="2" indent="-457200" eaLnBrk="1" hangingPunct="1">
              <a:defRPr/>
            </a:pPr>
            <a:r>
              <a:rPr lang="en-US" dirty="0" smtClean="0"/>
              <a:t>Water molecules</a:t>
            </a:r>
          </a:p>
          <a:p>
            <a:r>
              <a:rPr lang="en-US" dirty="0"/>
              <a:t>Microwaves cause molecules to vibrate. Vibration creates friction, which produces the </a:t>
            </a:r>
            <a:r>
              <a:rPr lang="en-US" dirty="0" smtClean="0"/>
              <a:t>heat that </a:t>
            </a:r>
            <a:r>
              <a:rPr lang="en-US" dirty="0"/>
              <a:t>cooks the food.</a:t>
            </a:r>
            <a:endParaRPr lang="en-US" dirty="0" smtClean="0"/>
          </a:p>
          <a:p>
            <a:pPr marL="990600" lvl="1" indent="-533400" eaLnBrk="1" hangingPunct="1">
              <a:defRPr/>
            </a:pPr>
            <a:r>
              <a:rPr lang="en-US" sz="2400" dirty="0" smtClean="0"/>
              <a:t>Microwave safe containers include:</a:t>
            </a:r>
          </a:p>
          <a:p>
            <a:pPr marL="1371600" lvl="2" indent="-457200" eaLnBrk="1" hangingPunct="1">
              <a:defRPr/>
            </a:pPr>
            <a:r>
              <a:rPr lang="en-US" dirty="0" smtClean="0"/>
              <a:t>Microwave safe plastic, paper, glass </a:t>
            </a:r>
          </a:p>
          <a:p>
            <a:pPr marL="1371600" lvl="2" indent="-457200" eaLnBrk="1" hangingPunct="1">
              <a:defRPr/>
            </a:pPr>
            <a:r>
              <a:rPr lang="en-US" b="1" dirty="0" smtClean="0"/>
              <a:t>NO METAL</a:t>
            </a:r>
            <a:endParaRPr lang="en-US" dirty="0" smtClean="0"/>
          </a:p>
          <a:p>
            <a:pPr marL="990600" lvl="1" indent="-533400" eaLnBrk="1" hangingPunct="1">
              <a:defRPr/>
            </a:pPr>
            <a:r>
              <a:rPr lang="en-US" sz="2400" dirty="0" smtClean="0"/>
              <a:t>Define Standing Time:</a:t>
            </a:r>
          </a:p>
          <a:p>
            <a:pPr marL="1371600" lvl="2" indent="-457200">
              <a:defRPr/>
            </a:pPr>
            <a:r>
              <a:rPr lang="en-US" dirty="0"/>
              <a:t>the time food continues to cook after the microwave has stopped</a:t>
            </a:r>
            <a:endParaRPr lang="en-US" dirty="0" smtClean="0"/>
          </a:p>
          <a:p>
            <a:pPr marL="990600" lvl="1" indent="-533400" eaLnBrk="1" hangingPunct="1">
              <a:defRPr/>
            </a:pPr>
            <a:r>
              <a:rPr lang="en-US" sz="2400" dirty="0" smtClean="0"/>
              <a:t>What increases cooking and standing time?</a:t>
            </a:r>
          </a:p>
          <a:p>
            <a:pPr marL="1371600" lvl="2" indent="-457200" eaLnBrk="1" hangingPunct="1">
              <a:defRPr/>
            </a:pPr>
            <a:r>
              <a:rPr lang="en-US" dirty="0" smtClean="0"/>
              <a:t>Quantity and volume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457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/>
              <a:t>Selection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Select </a:t>
            </a:r>
            <a:r>
              <a:rPr lang="en-US" sz="2800" dirty="0"/>
              <a:t>fresh fruits and vegetables that are firm, free from decay, crisp, smooth, dense (</a:t>
            </a:r>
            <a:r>
              <a:rPr lang="en-US" sz="2800" dirty="0" smtClean="0"/>
              <a:t>heavy for </a:t>
            </a:r>
            <a:r>
              <a:rPr lang="en-US" sz="2800" dirty="0"/>
              <a:t>size), free from bruises and have good color.</a:t>
            </a:r>
          </a:p>
          <a:p>
            <a:r>
              <a:rPr lang="en-US" sz="2800" dirty="0" smtClean="0"/>
              <a:t>Seasonal </a:t>
            </a:r>
            <a:r>
              <a:rPr lang="en-US" sz="2800" dirty="0"/>
              <a:t>fruits and vegetables are lower in cost, plentiful and have better quality.</a:t>
            </a:r>
          </a:p>
          <a:p>
            <a:r>
              <a:rPr lang="en-US" sz="2800" dirty="0" smtClean="0"/>
              <a:t>Buy </a:t>
            </a:r>
            <a:r>
              <a:rPr lang="en-US" sz="2800" dirty="0"/>
              <a:t>only what you will be able to store and use. They will last about 1 week in </a:t>
            </a:r>
            <a:r>
              <a:rPr lang="en-US" sz="2800" dirty="0" smtClean="0"/>
              <a:t>the refrigerator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Fruits </a:t>
            </a:r>
            <a:r>
              <a:rPr lang="en-US" sz="2800" dirty="0"/>
              <a:t>ripen and spoil faster at room temperature.</a:t>
            </a:r>
          </a:p>
          <a:p>
            <a:r>
              <a:rPr lang="en-US" sz="2800" dirty="0" smtClean="0"/>
              <a:t>Choose </a:t>
            </a:r>
            <a:r>
              <a:rPr lang="en-US" sz="2800" dirty="0"/>
              <a:t>whole or cut-up fruits more often than fruit juice.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to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</a:t>
            </a:r>
            <a:r>
              <a:rPr lang="en-US" dirty="0"/>
              <a:t>doesn’t start at the supermarket or restaurant.</a:t>
            </a:r>
          </a:p>
          <a:p>
            <a:r>
              <a:rPr lang="en-US" dirty="0" smtClean="0"/>
              <a:t>The </a:t>
            </a:r>
            <a:r>
              <a:rPr lang="en-US" dirty="0"/>
              <a:t>five farm to table steps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Farm </a:t>
            </a:r>
            <a:r>
              <a:rPr lang="en-US" dirty="0"/>
              <a:t>(use of good agricultural practices)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Processing </a:t>
            </a:r>
            <a:r>
              <a:rPr lang="en-US" dirty="0"/>
              <a:t>(monitor at critical control points)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Transportation </a:t>
            </a:r>
            <a:r>
              <a:rPr lang="en-US" dirty="0"/>
              <a:t>(use clean vehicles and maintain the cold chain)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Retail </a:t>
            </a:r>
            <a:r>
              <a:rPr lang="en-US" dirty="0"/>
              <a:t>(follow the food code guidelines)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Table </a:t>
            </a:r>
            <a:r>
              <a:rPr lang="en-US" dirty="0"/>
              <a:t>(always follow the four C’s of safety- clean, cook, control cross contamination, chill).</a:t>
            </a:r>
          </a:p>
        </p:txBody>
      </p:sp>
    </p:spTree>
    <p:extLst>
      <p:ext uri="{BB962C8B-B14F-4D97-AF65-F5344CB8AC3E}">
        <p14:creationId xmlns:p14="http://schemas.microsoft.com/office/powerpoint/2010/main" val="9871305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Oxidation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most fresh fruit is cut, the surface will turn brown. This is called oxidation and </a:t>
            </a:r>
            <a:r>
              <a:rPr lang="en-US" dirty="0" smtClean="0"/>
              <a:t>is caused </a:t>
            </a:r>
            <a:r>
              <a:rPr lang="en-US" dirty="0"/>
              <a:t>by an enzyme in the fruit.</a:t>
            </a:r>
          </a:p>
          <a:p>
            <a:r>
              <a:rPr lang="en-US" dirty="0" smtClean="0"/>
              <a:t>Prevent </a:t>
            </a:r>
            <a:r>
              <a:rPr lang="en-US" dirty="0"/>
              <a:t>oxidation of fresh fruits by dipping or covering fruit with liquid containing </a:t>
            </a:r>
            <a:r>
              <a:rPr lang="en-US" dirty="0" smtClean="0"/>
              <a:t>ascorbic acid</a:t>
            </a:r>
            <a:r>
              <a:rPr lang="en-US" dirty="0"/>
              <a:t>. Another way to prevent oxidation is to wait to cut the fruit until ready to eat.</a:t>
            </a:r>
          </a:p>
        </p:txBody>
      </p:sp>
    </p:spTree>
    <p:extLst>
      <p:ext uri="{BB962C8B-B14F-4D97-AF65-F5344CB8AC3E}">
        <p14:creationId xmlns:p14="http://schemas.microsoft.com/office/powerpoint/2010/main" val="37408958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 smtClean="0"/>
              <a:t>Protein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dirty="0" smtClean="0"/>
              <a:t>The </a:t>
            </a:r>
            <a:r>
              <a:rPr lang="en-US" sz="2200" dirty="0"/>
              <a:t>primary function of protein is to build and repair body tissues.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 smtClean="0"/>
              <a:t>Protein </a:t>
            </a:r>
            <a:r>
              <a:rPr lang="en-US" sz="2200" dirty="0"/>
              <a:t>provides 4 calories per gram.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 smtClean="0"/>
              <a:t>Keep </a:t>
            </a:r>
            <a:r>
              <a:rPr lang="en-US" sz="2200" dirty="0"/>
              <a:t>meat and poultry portions small and lean.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 smtClean="0"/>
              <a:t>Include </a:t>
            </a:r>
            <a:r>
              <a:rPr lang="en-US" sz="2200" dirty="0"/>
              <a:t>at least 8 oz. of cooked seafood per week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Amino acids are the building blocks of protein.</a:t>
            </a:r>
          </a:p>
          <a:p>
            <a:r>
              <a:rPr lang="en-US" sz="2200" dirty="0" smtClean="0"/>
              <a:t>There </a:t>
            </a:r>
            <a:r>
              <a:rPr lang="en-US" sz="2200" dirty="0"/>
              <a:t>are 22 amino acids. 9 are considered essential. The body cannot </a:t>
            </a:r>
            <a:r>
              <a:rPr lang="en-US" sz="2200" dirty="0" smtClean="0"/>
              <a:t>manufacture essential </a:t>
            </a:r>
            <a:r>
              <a:rPr lang="en-US" sz="2200" dirty="0"/>
              <a:t>amino acids so they must be obtained from food.</a:t>
            </a:r>
          </a:p>
          <a:p>
            <a:r>
              <a:rPr lang="en-US" sz="2200" dirty="0" smtClean="0"/>
              <a:t>Complete </a:t>
            </a:r>
            <a:r>
              <a:rPr lang="en-US" sz="2200" dirty="0"/>
              <a:t>proteins contain all 9 of the essential amino acids in the right ratio for our body </a:t>
            </a:r>
            <a:r>
              <a:rPr lang="en-US" sz="2200" dirty="0" smtClean="0"/>
              <a:t>to use</a:t>
            </a:r>
            <a:r>
              <a:rPr lang="en-US" sz="2200" dirty="0"/>
              <a:t>.</a:t>
            </a:r>
          </a:p>
          <a:p>
            <a:r>
              <a:rPr lang="en-US" sz="2200" dirty="0" smtClean="0"/>
              <a:t>Incomplete </a:t>
            </a:r>
            <a:r>
              <a:rPr lang="en-US" sz="2200" dirty="0"/>
              <a:t>proteins contain some, but not all, of the amino acids.</a:t>
            </a:r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Complete, Incomplete, Complimentary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Animal </a:t>
            </a:r>
            <a:r>
              <a:rPr lang="en-US" dirty="0"/>
              <a:t>foods source such as meat, chicken, fish and milk products contain complete protein.</a:t>
            </a:r>
          </a:p>
          <a:p>
            <a:r>
              <a:rPr lang="en-US" dirty="0" smtClean="0"/>
              <a:t>Soy </a:t>
            </a:r>
            <a:r>
              <a:rPr lang="en-US" dirty="0"/>
              <a:t>foods such as tofu, tempeh, soy nuts and edamame also contain complete protein.</a:t>
            </a:r>
          </a:p>
          <a:p>
            <a:r>
              <a:rPr lang="en-US" dirty="0" smtClean="0"/>
              <a:t>Quinoa </a:t>
            </a:r>
            <a:r>
              <a:rPr lang="en-US" dirty="0"/>
              <a:t>is considered a complete protein, but is not as high in protein as animal sources </a:t>
            </a:r>
            <a:r>
              <a:rPr lang="en-US" dirty="0" smtClean="0"/>
              <a:t>or soy</a:t>
            </a:r>
            <a:r>
              <a:rPr lang="en-US" dirty="0"/>
              <a:t>, so is not included as a protein food in </a:t>
            </a:r>
            <a:r>
              <a:rPr lang="en-US" dirty="0" err="1"/>
              <a:t>MyPlate</a:t>
            </a:r>
            <a:r>
              <a:rPr lang="en-US" dirty="0"/>
              <a:t>.</a:t>
            </a:r>
          </a:p>
          <a:p>
            <a:r>
              <a:rPr lang="en-US" dirty="0" smtClean="0"/>
              <a:t>Incomplete </a:t>
            </a:r>
            <a:r>
              <a:rPr lang="en-US" dirty="0"/>
              <a:t>proteins are from other plant sources: grains, dried beans, nuts and seeds.</a:t>
            </a:r>
          </a:p>
          <a:p>
            <a:r>
              <a:rPr lang="en-US" dirty="0" smtClean="0"/>
              <a:t>Incomplete </a:t>
            </a:r>
            <a:r>
              <a:rPr lang="en-US" dirty="0"/>
              <a:t>proteins can be combined to create a complementary protein. For </a:t>
            </a:r>
            <a:r>
              <a:rPr lang="en-US" dirty="0" smtClean="0"/>
              <a:t>example: beans </a:t>
            </a:r>
            <a:r>
              <a:rPr lang="en-US" dirty="0"/>
              <a:t>with rice; peanut butter with whole wheat bread.</a:t>
            </a:r>
          </a:p>
          <a:p>
            <a:r>
              <a:rPr lang="en-US" dirty="0" smtClean="0"/>
              <a:t>Complementary </a:t>
            </a:r>
            <a:r>
              <a:rPr lang="en-US" dirty="0"/>
              <a:t>proteins are a grain combined with any nut, seed or legume.</a:t>
            </a:r>
          </a:p>
        </p:txBody>
      </p:sp>
    </p:spTree>
    <p:extLst>
      <p:ext uri="{BB962C8B-B14F-4D97-AF65-F5344CB8AC3E}">
        <p14:creationId xmlns:p14="http://schemas.microsoft.com/office/powerpoint/2010/main" val="8723014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7638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Binder </a:t>
            </a:r>
            <a:r>
              <a:rPr lang="en-US" sz="3000" dirty="0"/>
              <a:t>(Meat loaf)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Thickener </a:t>
            </a:r>
            <a:r>
              <a:rPr lang="en-US" sz="3000" dirty="0"/>
              <a:t>(Pudding)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Coating </a:t>
            </a:r>
            <a:r>
              <a:rPr lang="en-US" sz="3000" dirty="0"/>
              <a:t>(Breading on Chicken)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Leavening </a:t>
            </a:r>
            <a:r>
              <a:rPr lang="en-US" sz="3000" dirty="0"/>
              <a:t>agent (Angel Food Cake)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Emulsifier </a:t>
            </a:r>
            <a:r>
              <a:rPr lang="en-US" sz="3000" dirty="0"/>
              <a:t>(Mayonnaise)</a:t>
            </a:r>
            <a:endParaRPr lang="en-US" sz="3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31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Function of Eggs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</a:t>
            </a:r>
            <a:r>
              <a:rPr lang="en-US" dirty="0"/>
              <a:t>of cooking eggs: hard cooked, soft cooked, scrambled, fried, and poached.</a:t>
            </a:r>
          </a:p>
          <a:p>
            <a:r>
              <a:rPr lang="en-US" dirty="0" smtClean="0"/>
              <a:t>Eggs </a:t>
            </a:r>
            <a:r>
              <a:rPr lang="en-US" dirty="0"/>
              <a:t>are toughened by heat or by long exposure to heat.</a:t>
            </a:r>
          </a:p>
          <a:p>
            <a:r>
              <a:rPr lang="en-US" dirty="0" smtClean="0"/>
              <a:t>Store </a:t>
            </a:r>
            <a:r>
              <a:rPr lang="en-US" dirty="0"/>
              <a:t>eggs in the original container in the refrigerator. When properly stored in </a:t>
            </a:r>
            <a:r>
              <a:rPr lang="en-US" dirty="0" smtClean="0"/>
              <a:t>the refrigerator</a:t>
            </a:r>
            <a:r>
              <a:rPr lang="en-US" dirty="0"/>
              <a:t>, eggs may be stored for several weeks.</a:t>
            </a:r>
          </a:p>
        </p:txBody>
      </p:sp>
    </p:spTree>
    <p:extLst>
      <p:ext uri="{BB962C8B-B14F-4D97-AF65-F5344CB8AC3E}">
        <p14:creationId xmlns:p14="http://schemas.microsoft.com/office/powerpoint/2010/main" val="29532375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/>
              <a:t>Milk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To prevent scorching heat at low temperature and constant stirring; or heat in the microwave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Pasteurized milk = heat treated to remove harmful organisms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Homogenized milk = fat particles mechanically broken down and evenly distributed so the fat will not separate out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Procedure for white sauce: moderate temperature and stirring constantly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Milk should stay fresh 5-7 days after date stamped on the carton.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3 </a:t>
            </a:r>
            <a:r>
              <a:rPr lang="en-US" sz="2400" dirty="0"/>
              <a:t>cups from the milk group is recommended for teens and adults.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Eat </a:t>
            </a:r>
            <a:r>
              <a:rPr lang="en-US" sz="2400" dirty="0"/>
              <a:t>calcium rich foods in the Dairy Group. Switch to fat free or low fat milk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Milk </a:t>
            </a:r>
            <a:r>
              <a:rPr lang="en-US" sz="2400" dirty="0"/>
              <a:t>is fortified with vitamins A and D.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Autofit/>
          </a:bodyPr>
          <a:lstStyle/>
          <a:p>
            <a:r>
              <a:rPr lang="en-US" sz="2300" dirty="0"/>
              <a:t>Most of the nutritional benefits of drinking raw milk are available from pasteurized milk </a:t>
            </a:r>
            <a:r>
              <a:rPr lang="en-US" sz="2300" dirty="0" smtClean="0"/>
              <a:t>without the </a:t>
            </a:r>
            <a:r>
              <a:rPr lang="en-US" sz="2300" dirty="0"/>
              <a:t>risk of disease that comes with drinking raw milk.</a:t>
            </a:r>
          </a:p>
          <a:p>
            <a:r>
              <a:rPr lang="en-US" sz="2300" dirty="0" smtClean="0"/>
              <a:t>Raw </a:t>
            </a:r>
            <a:r>
              <a:rPr lang="en-US" sz="2300" dirty="0"/>
              <a:t>milk made into other products like soft cheese, ice cream, and yogurt, can still </a:t>
            </a:r>
            <a:r>
              <a:rPr lang="en-US" sz="2300" dirty="0" smtClean="0"/>
              <a:t>cause dangerous </a:t>
            </a:r>
            <a:r>
              <a:rPr lang="en-US" sz="2300" dirty="0"/>
              <a:t>illnesses. When consuming these products, make sure they are made </a:t>
            </a:r>
            <a:r>
              <a:rPr lang="en-US" sz="2300" dirty="0" smtClean="0"/>
              <a:t>from pasteurized </a:t>
            </a:r>
            <a:r>
              <a:rPr lang="en-US" sz="2300" dirty="0"/>
              <a:t>milk. Raw, unpasteurized milk can carry dangerous bacteria such as </a:t>
            </a:r>
            <a:r>
              <a:rPr lang="en-US" sz="2300" dirty="0" smtClean="0"/>
              <a:t>Salmonella, E</a:t>
            </a:r>
            <a:r>
              <a:rPr lang="en-US" sz="2300" dirty="0"/>
              <a:t>. coli, Campylobacter, and Listeria, which are responsible for causing numerous </a:t>
            </a:r>
            <a:r>
              <a:rPr lang="en-US" sz="2300" dirty="0" smtClean="0"/>
              <a:t>foodborne illnesses</a:t>
            </a:r>
            <a:r>
              <a:rPr lang="en-US" sz="2300" dirty="0"/>
              <a:t>.</a:t>
            </a:r>
          </a:p>
          <a:p>
            <a:r>
              <a:rPr lang="en-US" sz="2300" dirty="0" smtClean="0"/>
              <a:t>Milk </a:t>
            </a:r>
            <a:r>
              <a:rPr lang="en-US" sz="2300" dirty="0"/>
              <a:t>replacements such as almond milk, soy milk, or rice milk are comparable with milk </a:t>
            </a:r>
            <a:r>
              <a:rPr lang="en-US" sz="2300" dirty="0" smtClean="0"/>
              <a:t>in regards </a:t>
            </a:r>
            <a:r>
              <a:rPr lang="en-US" sz="2300" dirty="0"/>
              <a:t>to nutritional value and are a viable substitute for people with special dietary needs.</a:t>
            </a:r>
          </a:p>
          <a:p>
            <a:r>
              <a:rPr lang="en-US" sz="2300" dirty="0" smtClean="0"/>
              <a:t>Reduce </a:t>
            </a:r>
            <a:r>
              <a:rPr lang="en-US" sz="2300" dirty="0"/>
              <a:t>fat in recipes by using a lower fat content milk. For example: substitute yogurt </a:t>
            </a:r>
            <a:r>
              <a:rPr lang="en-US" sz="2300" dirty="0" smtClean="0"/>
              <a:t>for mayonnaise </a:t>
            </a:r>
            <a:r>
              <a:rPr lang="en-US" sz="2300" dirty="0"/>
              <a:t>or sour cream, substitute fat-free (skim) or low-fat (1%) milk for whole milk.</a:t>
            </a:r>
          </a:p>
        </p:txBody>
      </p:sp>
    </p:spTree>
    <p:extLst>
      <p:ext uri="{BB962C8B-B14F-4D97-AF65-F5344CB8AC3E}">
        <p14:creationId xmlns:p14="http://schemas.microsoft.com/office/powerpoint/2010/main" val="7069560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Fats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Functions: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Carrier for fat soluble vitamins (ADEK)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Adds flavor to foods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Supplies energy</a:t>
            </a:r>
          </a:p>
          <a:p>
            <a:pPr lvl="1"/>
            <a:r>
              <a:rPr lang="en-US" dirty="0" smtClean="0"/>
              <a:t>Protects </a:t>
            </a:r>
            <a:r>
              <a:rPr lang="en-US" dirty="0"/>
              <a:t>internal organs from shock and injury.</a:t>
            </a:r>
          </a:p>
          <a:p>
            <a:pPr lvl="1"/>
            <a:r>
              <a:rPr lang="en-US" dirty="0" smtClean="0"/>
              <a:t>Insulates </a:t>
            </a:r>
            <a:r>
              <a:rPr lang="en-US" dirty="0"/>
              <a:t>the body from shock and temperature changes.</a:t>
            </a:r>
          </a:p>
          <a:p>
            <a:pPr lvl="1"/>
            <a:r>
              <a:rPr lang="en-US" dirty="0" smtClean="0"/>
              <a:t>Promotes </a:t>
            </a:r>
            <a:r>
              <a:rPr lang="en-US" dirty="0"/>
              <a:t>healthy skin.</a:t>
            </a:r>
          </a:p>
          <a:p>
            <a:pPr lvl="1"/>
            <a:r>
              <a:rPr lang="en-US" dirty="0" smtClean="0"/>
              <a:t>Satisfies </a:t>
            </a:r>
            <a:r>
              <a:rPr lang="en-US" dirty="0"/>
              <a:t>hunger and helps you feel full longer.</a:t>
            </a:r>
            <a:endParaRPr lang="en-US" sz="6400" dirty="0" smtClean="0"/>
          </a:p>
          <a:p>
            <a:r>
              <a:rPr lang="en-US" sz="2800" dirty="0"/>
              <a:t>Fats provide 9 calories per gram. It is the most concentrated source of energy.</a:t>
            </a:r>
          </a:p>
          <a:p>
            <a:r>
              <a:rPr lang="en-US" sz="2800" dirty="0" smtClean="0"/>
              <a:t>Choose </a:t>
            </a:r>
            <a:r>
              <a:rPr lang="en-US" sz="2800" dirty="0"/>
              <a:t>lean meats and lower fat dairy products.</a:t>
            </a:r>
          </a:p>
          <a:p>
            <a:r>
              <a:rPr lang="en-US" sz="2800" dirty="0" smtClean="0"/>
              <a:t>Replace </a:t>
            </a:r>
            <a:r>
              <a:rPr lang="en-US" sz="2800" dirty="0"/>
              <a:t>solid fats with oils.</a:t>
            </a:r>
          </a:p>
          <a:p>
            <a:r>
              <a:rPr lang="en-US" sz="2800" dirty="0" smtClean="0"/>
              <a:t>Oils </a:t>
            </a:r>
            <a:r>
              <a:rPr lang="en-US" sz="2800" dirty="0"/>
              <a:t>are not a food group, but they help deliver essential nutrients.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8001000" cy="5791200"/>
          </a:xfrm>
        </p:spPr>
        <p:txBody>
          <a:bodyPr>
            <a:normAutofit lnSpcReduction="10000"/>
          </a:bodyPr>
          <a:lstStyle/>
          <a:p>
            <a:pPr marL="990600" lvl="1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For best results when cooking in a microwave remember to: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A.  Stir and rotate food for even cooking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400" dirty="0" smtClean="0"/>
              <a:t>	B.  Covering foods holds moisture in and </a:t>
            </a:r>
            <a:r>
              <a:rPr lang="en-US" sz="2400" dirty="0"/>
              <a:t>helps foods to cook more evenly and </a:t>
            </a:r>
            <a:r>
              <a:rPr lang="en-US" sz="2400" dirty="0" smtClean="0"/>
              <a:t>prevent splattering</a:t>
            </a:r>
            <a:r>
              <a:rPr lang="en-US" sz="2400" dirty="0"/>
              <a:t>. Cover with plastic wrap, paper towel, wax paper or lid.</a:t>
            </a: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C.  Cook in shallow round/ring container for even cooking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</a:t>
            </a:r>
            <a:r>
              <a:rPr lang="en-US" sz="2800" b="1" dirty="0" smtClean="0"/>
              <a:t>To prevent burns from microwaves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A.  Lift cover or plastic away from you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B.  Piercing items can prevent exploding or 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splattering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C.  Use hot pads/pot holders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dirty="0"/>
              <a:t>Microwave cooking does not brown foods or give a crisp crust.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Cholesterol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Cholesterol </a:t>
            </a:r>
            <a:r>
              <a:rPr lang="en-US" dirty="0"/>
              <a:t>is essential for many body processes. Cholesterol produces hormones and </a:t>
            </a:r>
            <a:r>
              <a:rPr lang="en-US" dirty="0" smtClean="0"/>
              <a:t>bile acids</a:t>
            </a:r>
            <a:r>
              <a:rPr lang="en-US" dirty="0"/>
              <a:t>. It is found in animal tissues, but is never present in plants.</a:t>
            </a:r>
          </a:p>
          <a:p>
            <a:r>
              <a:rPr lang="en-US" dirty="0" smtClean="0"/>
              <a:t>The </a:t>
            </a:r>
            <a:r>
              <a:rPr lang="en-US" dirty="0"/>
              <a:t>body has High Density Lipoprotein-(HDL) cholesterol and Low Density Lipoprotein-(LDL).</a:t>
            </a:r>
          </a:p>
          <a:p>
            <a:r>
              <a:rPr lang="en-US" dirty="0" smtClean="0"/>
              <a:t>HDL </a:t>
            </a:r>
            <a:r>
              <a:rPr lang="en-US" dirty="0"/>
              <a:t>cholesterol is considered “</a:t>
            </a:r>
            <a:r>
              <a:rPr lang="en-US" dirty="0" smtClean="0"/>
              <a:t>good/healthy” </a:t>
            </a:r>
            <a:r>
              <a:rPr lang="en-US" dirty="0"/>
              <a:t>cholesterol because it transports excess </a:t>
            </a:r>
            <a:r>
              <a:rPr lang="en-US" dirty="0" smtClean="0"/>
              <a:t>cholesterol found </a:t>
            </a:r>
            <a:r>
              <a:rPr lang="en-US" dirty="0"/>
              <a:t>in the blood stream back to the liver. LDL’s take cholesterol from the liver to </a:t>
            </a:r>
            <a:r>
              <a:rPr lang="en-US" dirty="0" smtClean="0"/>
              <a:t>wherever it </a:t>
            </a:r>
            <a:r>
              <a:rPr lang="en-US" dirty="0"/>
              <a:t>is needed in the body. LDL cholesterol is considered “</a:t>
            </a:r>
            <a:r>
              <a:rPr lang="en-US" dirty="0" smtClean="0"/>
              <a:t>bad/loser” </a:t>
            </a:r>
            <a:r>
              <a:rPr lang="en-US" dirty="0"/>
              <a:t>cholesterol because if </a:t>
            </a:r>
            <a:r>
              <a:rPr lang="en-US" dirty="0" smtClean="0"/>
              <a:t>too much </a:t>
            </a:r>
            <a:r>
              <a:rPr lang="en-US" dirty="0"/>
              <a:t>LDL cholesterol is circulating in the blood stream, it can build up in the arties </a:t>
            </a:r>
            <a:r>
              <a:rPr lang="en-US" dirty="0" smtClean="0"/>
              <a:t>and increase </a:t>
            </a:r>
            <a:r>
              <a:rPr lang="en-US" dirty="0"/>
              <a:t>the chance of heart disease or stroke.</a:t>
            </a:r>
          </a:p>
          <a:p>
            <a:r>
              <a:rPr lang="en-US" dirty="0" smtClean="0"/>
              <a:t>High </a:t>
            </a:r>
            <a:r>
              <a:rPr lang="en-US" dirty="0"/>
              <a:t>levels of </a:t>
            </a:r>
            <a:r>
              <a:rPr lang="en-US" dirty="0" smtClean="0"/>
              <a:t>LDL </a:t>
            </a:r>
            <a:r>
              <a:rPr lang="en-US" dirty="0"/>
              <a:t>cholesterol is one factor related to heart disease and obesity.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Saturated, mono-unsaturated, </a:t>
            </a:r>
            <a:br>
              <a:rPr lang="en-US" sz="4000" dirty="0" smtClean="0"/>
            </a:br>
            <a:r>
              <a:rPr lang="en-US" sz="4000" dirty="0" smtClean="0"/>
              <a:t>poly-unsaturated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Most </a:t>
            </a:r>
            <a:r>
              <a:rPr lang="en-US" sz="2800" dirty="0"/>
              <a:t>solid fats are high in saturated fats and are solid at room temperature.</a:t>
            </a:r>
          </a:p>
          <a:p>
            <a:r>
              <a:rPr lang="en-US" sz="2800" dirty="0" smtClean="0"/>
              <a:t>Saturated </a:t>
            </a:r>
            <a:r>
              <a:rPr lang="en-US" sz="2800" dirty="0"/>
              <a:t>Fats:</a:t>
            </a:r>
          </a:p>
          <a:p>
            <a:pPr lvl="1"/>
            <a:r>
              <a:rPr lang="en-US" dirty="0" smtClean="0"/>
              <a:t>Raise </a:t>
            </a:r>
            <a:r>
              <a:rPr lang="en-US" dirty="0"/>
              <a:t>the LDL and HDL levels of cholesterol in the blood.</a:t>
            </a:r>
          </a:p>
          <a:p>
            <a:pPr lvl="1"/>
            <a:r>
              <a:rPr lang="en-US" dirty="0" smtClean="0"/>
              <a:t>Examples </a:t>
            </a:r>
            <a:r>
              <a:rPr lang="en-US" dirty="0"/>
              <a:t>of saturated fats include: meat, poultry skin, whole milk, tropical oils, </a:t>
            </a:r>
            <a:r>
              <a:rPr lang="en-US" dirty="0" smtClean="0"/>
              <a:t>butter, shortening </a:t>
            </a:r>
            <a:r>
              <a:rPr lang="en-US" dirty="0"/>
              <a:t>and lard.</a:t>
            </a:r>
          </a:p>
          <a:p>
            <a:r>
              <a:rPr lang="en-US" sz="2800" dirty="0" smtClean="0"/>
              <a:t>Polyunsaturated </a:t>
            </a:r>
            <a:r>
              <a:rPr lang="en-US" sz="2800" dirty="0"/>
              <a:t>Fats: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both the LDL and HDL cholesterol levels in the blood.</a:t>
            </a:r>
          </a:p>
          <a:p>
            <a:pPr lvl="1"/>
            <a:r>
              <a:rPr lang="en-US" dirty="0" smtClean="0"/>
              <a:t>Examples </a:t>
            </a:r>
            <a:r>
              <a:rPr lang="en-US" dirty="0"/>
              <a:t>of polyunsaturated fats include: corn oil, soybean oil and safflower oil.</a:t>
            </a:r>
          </a:p>
          <a:p>
            <a:r>
              <a:rPr lang="en-US" sz="2800" dirty="0" smtClean="0"/>
              <a:t>Monounsaturated </a:t>
            </a:r>
            <a:r>
              <a:rPr lang="en-US" sz="2800" dirty="0"/>
              <a:t>Fats: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LDL and raise HDL levels of cholesterol in the blood.</a:t>
            </a:r>
          </a:p>
          <a:p>
            <a:pPr lvl="1"/>
            <a:r>
              <a:rPr lang="en-US" dirty="0"/>
              <a:t>Examples </a:t>
            </a:r>
            <a:r>
              <a:rPr lang="en-US" dirty="0" smtClean="0"/>
              <a:t>of monounsaturated </a:t>
            </a:r>
            <a:r>
              <a:rPr lang="en-US" dirty="0"/>
              <a:t>fats include: olive oil, olives, avocados, peanuts </a:t>
            </a:r>
            <a:r>
              <a:rPr lang="en-US" dirty="0" smtClean="0"/>
              <a:t>and canola </a:t>
            </a:r>
            <a:r>
              <a:rPr lang="en-US" dirty="0"/>
              <a:t>oil.</a:t>
            </a:r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Calories per 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9 calories per gram of fat</a:t>
            </a:r>
          </a:p>
          <a:p>
            <a:pPr eaLnBrk="1" hangingPunct="1">
              <a:defRPr/>
            </a:pPr>
            <a:r>
              <a:rPr lang="en-US" dirty="0" smtClean="0"/>
              <a:t>4 calories per gram of protein</a:t>
            </a:r>
          </a:p>
          <a:p>
            <a:pPr eaLnBrk="1" hangingPunct="1">
              <a:defRPr/>
            </a:pPr>
            <a:r>
              <a:rPr lang="en-US" dirty="0" smtClean="0"/>
              <a:t>4 calories per gram of carbohydrate</a:t>
            </a:r>
          </a:p>
          <a:p>
            <a:pPr eaLnBrk="1" hangingPunct="1">
              <a:defRPr/>
            </a:pPr>
            <a:r>
              <a:rPr lang="en-US" dirty="0" smtClean="0"/>
              <a:t>[((gram of fat) x 9)/(total calories)] x 100</a:t>
            </a:r>
          </a:p>
          <a:p>
            <a:pPr lvl="1" eaLnBrk="1" hangingPunct="1">
              <a:defRPr/>
            </a:pPr>
            <a:r>
              <a:rPr lang="en-US" dirty="0" smtClean="0"/>
              <a:t>Gets percentage of calories from fat.  </a:t>
            </a:r>
          </a:p>
          <a:p>
            <a:pPr eaLnBrk="1" hangingPunct="1">
              <a:defRPr/>
            </a:pPr>
            <a:r>
              <a:rPr lang="en-US" sz="2800" dirty="0" smtClean="0"/>
              <a:t>[((gram of </a:t>
            </a:r>
            <a:r>
              <a:rPr lang="en-US" sz="2800" dirty="0" err="1" smtClean="0"/>
              <a:t>Carbs</a:t>
            </a:r>
            <a:r>
              <a:rPr lang="en-US" sz="2800" dirty="0" smtClean="0"/>
              <a:t>) x 4)/(total calories)] x 100</a:t>
            </a:r>
          </a:p>
          <a:p>
            <a:pPr lvl="1" eaLnBrk="1" hangingPunct="1">
              <a:defRPr/>
            </a:pPr>
            <a:r>
              <a:rPr lang="en-US" dirty="0" smtClean="0"/>
              <a:t>Gets percentage of calories from </a:t>
            </a:r>
            <a:r>
              <a:rPr lang="en-US" dirty="0" err="1" smtClean="0"/>
              <a:t>carbs</a:t>
            </a:r>
            <a:r>
              <a:rPr lang="en-US" dirty="0" smtClean="0"/>
              <a:t>.  </a:t>
            </a:r>
          </a:p>
          <a:p>
            <a:pPr eaLnBrk="1" hangingPunct="1">
              <a:defRPr/>
            </a:pPr>
            <a:r>
              <a:rPr lang="en-US" sz="2800" dirty="0" smtClean="0"/>
              <a:t>[((gram of protein) x 4)/(total calories)] x 100</a:t>
            </a:r>
          </a:p>
          <a:p>
            <a:pPr lvl="1" eaLnBrk="1" hangingPunct="1">
              <a:defRPr/>
            </a:pPr>
            <a:r>
              <a:rPr lang="en-US" dirty="0" smtClean="0"/>
              <a:t>Gets percentage of calories from protein. 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Know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Ammonia and Chlorine make a toxic noxious gas that can be deadly.</a:t>
            </a:r>
          </a:p>
          <a:p>
            <a:pPr eaLnBrk="1" hangingPunct="1">
              <a:defRPr/>
            </a:pPr>
            <a:r>
              <a:rPr lang="en-US" dirty="0" smtClean="0"/>
              <a:t>20-35 Grams of Fiber needed daily</a:t>
            </a:r>
          </a:p>
          <a:p>
            <a:pPr eaLnBrk="1" hangingPunct="1">
              <a:defRPr/>
            </a:pPr>
            <a:r>
              <a:rPr lang="en-US" dirty="0" smtClean="0"/>
              <a:t>Water Soluble Vitamins – B and C (B Vitamins include Riboflavin, </a:t>
            </a:r>
            <a:r>
              <a:rPr lang="en-US" dirty="0" err="1" smtClean="0"/>
              <a:t>Cobalamin</a:t>
            </a:r>
            <a:r>
              <a:rPr lang="en-US" dirty="0" smtClean="0"/>
              <a:t>, Thiamin, Niacin, </a:t>
            </a:r>
            <a:r>
              <a:rPr lang="en-US" dirty="0" err="1" smtClean="0"/>
              <a:t>Pyrodoxine</a:t>
            </a:r>
            <a:r>
              <a:rPr lang="en-US" dirty="0" smtClean="0"/>
              <a:t>, Folic Acid)</a:t>
            </a:r>
          </a:p>
          <a:p>
            <a:pPr eaLnBrk="1" hangingPunct="1">
              <a:defRPr/>
            </a:pPr>
            <a:r>
              <a:rPr lang="en-US" dirty="0" smtClean="0"/>
              <a:t>Fat Soluble Vitamins – ADEK</a:t>
            </a:r>
          </a:p>
          <a:p>
            <a:pPr eaLnBrk="1" hangingPunct="1">
              <a:defRPr/>
            </a:pPr>
            <a:r>
              <a:rPr lang="en-US" dirty="0" smtClean="0"/>
              <a:t>Dark Green, Red, and Orange Vegetables need to be eaten more</a:t>
            </a:r>
          </a:p>
          <a:p>
            <a:pPr eaLnBrk="1" hangingPunct="1">
              <a:defRPr/>
            </a:pPr>
            <a:r>
              <a:rPr lang="en-US" dirty="0" smtClean="0"/>
              <a:t>Store cleaning supplies away from food.</a:t>
            </a:r>
          </a:p>
          <a:p>
            <a:pPr eaLnBrk="1" hangingPunct="1">
              <a:defRPr/>
            </a:pPr>
            <a:r>
              <a:rPr lang="en-US" dirty="0" smtClean="0"/>
              <a:t>50-60% Carbohydrates, 15-20% protein, 25-35% fat</a:t>
            </a:r>
          </a:p>
          <a:p>
            <a:pPr eaLnBrk="1" hangingPunct="1">
              <a:defRPr/>
            </a:pPr>
            <a:r>
              <a:rPr lang="en-US" dirty="0" smtClean="0"/>
              <a:t>NEVER store cleaning chemicals near food.  Always store cleaning chemicals away from food!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Nutrients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Water – Hydrates (prevents dehydration), carries water soluble (B&amp;C) vitamins, Carries </a:t>
            </a:r>
            <a:r>
              <a:rPr lang="en-US" dirty="0"/>
              <a:t>waste through the </a:t>
            </a:r>
            <a:r>
              <a:rPr lang="en-US" dirty="0" smtClean="0"/>
              <a:t>body, Regulates </a:t>
            </a:r>
            <a:r>
              <a:rPr lang="en-US" dirty="0"/>
              <a:t>body </a:t>
            </a:r>
            <a:r>
              <a:rPr lang="en-US" dirty="0" smtClean="0"/>
              <a:t>temperature. (most important nutrient)</a:t>
            </a:r>
          </a:p>
          <a:p>
            <a:r>
              <a:rPr lang="en-US" dirty="0" smtClean="0"/>
              <a:t>Fats - Carrier </a:t>
            </a:r>
            <a:r>
              <a:rPr lang="en-US" dirty="0"/>
              <a:t>for vitamins A, D, E, and </a:t>
            </a:r>
            <a:r>
              <a:rPr lang="en-US" dirty="0" smtClean="0"/>
              <a:t>K, Reserve </a:t>
            </a:r>
            <a:r>
              <a:rPr lang="en-US" dirty="0"/>
              <a:t>supply of </a:t>
            </a:r>
            <a:r>
              <a:rPr lang="en-US" dirty="0" smtClean="0"/>
              <a:t>energy, Adds </a:t>
            </a:r>
            <a:r>
              <a:rPr lang="en-US" dirty="0"/>
              <a:t>flavor in </a:t>
            </a:r>
            <a:r>
              <a:rPr lang="en-US" dirty="0" smtClean="0"/>
              <a:t>food, Satisfies hunger, Protects </a:t>
            </a:r>
            <a:r>
              <a:rPr lang="en-US" dirty="0"/>
              <a:t>internal organs from shock and </a:t>
            </a:r>
            <a:r>
              <a:rPr lang="en-US" dirty="0" smtClean="0"/>
              <a:t>injury, Insulates </a:t>
            </a:r>
            <a:r>
              <a:rPr lang="en-US" dirty="0"/>
              <a:t>the body from shock and temperature </a:t>
            </a:r>
            <a:r>
              <a:rPr lang="en-US" dirty="0" smtClean="0"/>
              <a:t>changes, Promotes </a:t>
            </a:r>
            <a:r>
              <a:rPr lang="en-US" dirty="0"/>
              <a:t>healthy </a:t>
            </a:r>
            <a:r>
              <a:rPr lang="en-US" dirty="0" smtClean="0"/>
              <a:t>skin, Satisfies </a:t>
            </a:r>
            <a:r>
              <a:rPr lang="en-US" dirty="0"/>
              <a:t>hunger and helps you feel full longer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Protein – Builds and repairs body tissues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 of </a:t>
            </a:r>
            <a:r>
              <a:rPr lang="en-US" dirty="0" smtClean="0"/>
              <a:t>Nutrients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Minerals – builds and strengthens bones and teeth</a:t>
            </a:r>
          </a:p>
          <a:p>
            <a:r>
              <a:rPr lang="en-US" dirty="0" smtClean="0"/>
              <a:t>Vitamins –body </a:t>
            </a:r>
            <a:r>
              <a:rPr lang="en-US" dirty="0"/>
              <a:t>processes that are regulated by vitamins: nerves, muscles and </a:t>
            </a:r>
            <a:r>
              <a:rPr lang="en-US" dirty="0" smtClean="0"/>
              <a:t>skin.  </a:t>
            </a:r>
            <a:r>
              <a:rPr lang="en-US" dirty="0" err="1" smtClean="0"/>
              <a:t>Folate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folacin</a:t>
            </a:r>
            <a:r>
              <a:rPr lang="en-US" dirty="0"/>
              <a:t>/folic </a:t>
            </a:r>
            <a:r>
              <a:rPr lang="en-US" dirty="0" smtClean="0"/>
              <a:t>acid) prevents </a:t>
            </a:r>
            <a:r>
              <a:rPr lang="en-US" dirty="0"/>
              <a:t>neural tube birth disorders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Carbohydrates – main energy source, fiber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4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4953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 Black"/>
              </a:rPr>
              <a:t>What to do </a:t>
            </a:r>
          </a:p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 Black"/>
              </a:rPr>
              <a:t>for a minor burn?</a:t>
            </a: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203325" y="2943225"/>
            <a:ext cx="4816475" cy="1565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/>
              <a:t>Place burn under cool    </a:t>
            </a:r>
          </a:p>
          <a:p>
            <a:pPr marL="457200" indent="-457200">
              <a:buFont typeface="Arial" charset="0"/>
              <a:buNone/>
            </a:pPr>
            <a:r>
              <a:rPr lang="en-US"/>
              <a:t>      water for 10-15 min.</a:t>
            </a:r>
          </a:p>
          <a:p>
            <a:pPr marL="457200" indent="-457200">
              <a:buFont typeface="Arial" charset="0"/>
              <a:buNone/>
            </a:pPr>
            <a:r>
              <a:rPr lang="en-US"/>
              <a:t>      Cool water reduces skin damage and minimizes pain.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1219200" y="4695825"/>
            <a:ext cx="5946775" cy="841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 startAt="2"/>
            </a:pPr>
            <a:r>
              <a:rPr lang="en-US"/>
              <a:t>Never use butter, lotions, or ointments</a:t>
            </a:r>
          </a:p>
          <a:p>
            <a:pPr marL="457200" indent="-457200">
              <a:buFont typeface="Arial" charset="0"/>
              <a:buNone/>
            </a:pPr>
            <a:r>
              <a:rPr lang="en-US"/>
              <a:t>      This seals in heat and hurts more!</a:t>
            </a: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1219200" y="5686425"/>
            <a:ext cx="5862638" cy="841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 startAt="3"/>
            </a:pPr>
            <a:r>
              <a:rPr lang="en-US"/>
              <a:t>Don’t break blisters. This can cause </a:t>
            </a:r>
          </a:p>
          <a:p>
            <a:pPr marL="457200" indent="-457200">
              <a:buFont typeface="Arial" charset="0"/>
              <a:buNone/>
            </a:pPr>
            <a:r>
              <a:rPr lang="en-US"/>
              <a:t>      Infection.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304800" y="762000"/>
            <a:ext cx="5029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 Black"/>
              </a:rPr>
              <a:t>How to Prevent </a:t>
            </a:r>
          </a:p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 Black"/>
              </a:rPr>
              <a:t>Kitchen Fires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1000" y="3657600"/>
            <a:ext cx="8382000" cy="258603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3200"/>
              <a:t>Never leave cooking unattended!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/>
              <a:t>Stay alert!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/>
              <a:t>Turn off stove when finished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/>
              <a:t>Keep dish towels away from stove tops</a:t>
            </a:r>
          </a:p>
          <a:p>
            <a:pPr marL="457200" indent="-457200">
              <a:buFont typeface="Arial" charset="0"/>
              <a:buAutoNum type="arabicPeriod"/>
            </a:pPr>
            <a:endParaRPr lang="en-US" sz="3200"/>
          </a:p>
        </p:txBody>
      </p:sp>
      <p:pic>
        <p:nvPicPr>
          <p:cNvPr id="56324" name="Picture 4" descr="poster-kitchen-sa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"/>
            <a:ext cx="3175000" cy="30607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838200" y="762000"/>
            <a:ext cx="495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 Black"/>
              </a:rPr>
              <a:t>Prevent Fires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 Black"/>
              </a:rPr>
              <a:t>in the Kitchen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04800" y="3048000"/>
            <a:ext cx="7767638" cy="1095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5.  Keep a fire extinguisher in the kitchen</a:t>
            </a:r>
          </a:p>
          <a:p>
            <a:r>
              <a:rPr lang="en-US" sz="3200"/>
              <a:t>     And know how to use it.</a:t>
            </a: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762000" y="4724400"/>
            <a:ext cx="5715000" cy="1095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 startAt="6"/>
            </a:pPr>
            <a:r>
              <a:rPr lang="en-US" sz="3200" dirty="0"/>
              <a:t>Don’t overload electrical    </a:t>
            </a:r>
          </a:p>
          <a:p>
            <a:pPr marL="457200" indent="-457200">
              <a:buFont typeface="Arial" charset="0"/>
              <a:buNone/>
            </a:pPr>
            <a:r>
              <a:rPr lang="en-US" sz="3200" dirty="0"/>
              <a:t>    outlets</a:t>
            </a:r>
          </a:p>
        </p:txBody>
      </p:sp>
      <p:pic>
        <p:nvPicPr>
          <p:cNvPr id="57349" name="Picture 6" descr="electrical out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419600"/>
            <a:ext cx="1577975" cy="22415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7350" name="Picture 5" descr="Fire_Extinguish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1430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4"/>
          <p:cNvSpPr>
            <a:spLocks noChangeArrowheads="1" noChangeShapeType="1" noTextEdit="1"/>
          </p:cNvSpPr>
          <p:nvPr/>
        </p:nvSpPr>
        <p:spPr bwMode="auto">
          <a:xfrm>
            <a:off x="838200" y="533400"/>
            <a:ext cx="4267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 Black"/>
              </a:rPr>
              <a:t>Do You Know </a:t>
            </a:r>
          </a:p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 Black"/>
              </a:rPr>
              <a:t>How to Use a</a:t>
            </a:r>
          </a:p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 Black"/>
              </a:rPr>
              <a:t>Fire Extinguisher?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22860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1.</a:t>
            </a:r>
            <a:r>
              <a:rPr lang="en-US"/>
              <a:t> Pull the Pin</a:t>
            </a:r>
            <a:endParaRPr lang="en-US" sz="3200"/>
          </a:p>
        </p:txBody>
      </p:sp>
      <p:sp>
        <p:nvSpPr>
          <p:cNvPr id="58372" name="Text Box 7"/>
          <p:cNvSpPr txBox="1">
            <a:spLocks noChangeArrowheads="1"/>
          </p:cNvSpPr>
          <p:nvPr/>
        </p:nvSpPr>
        <p:spPr bwMode="auto">
          <a:xfrm>
            <a:off x="228600" y="3429000"/>
            <a:ext cx="2438400" cy="9636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</a:t>
            </a:r>
            <a:r>
              <a:rPr lang="en-US" sz="3200" b="1"/>
              <a:t>.</a:t>
            </a:r>
            <a:r>
              <a:rPr lang="en-US" sz="3200"/>
              <a:t> </a:t>
            </a:r>
            <a:r>
              <a:rPr lang="en-US"/>
              <a:t>Aim at the base of the fire </a:t>
            </a:r>
          </a:p>
        </p:txBody>
      </p:sp>
      <p:sp>
        <p:nvSpPr>
          <p:cNvPr id="58373" name="Text Box 9"/>
          <p:cNvSpPr txBox="1">
            <a:spLocks noChangeArrowheads="1"/>
          </p:cNvSpPr>
          <p:nvPr/>
        </p:nvSpPr>
        <p:spPr bwMode="auto">
          <a:xfrm>
            <a:off x="2819400" y="4343400"/>
            <a:ext cx="1905000" cy="841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3.</a:t>
            </a:r>
            <a:r>
              <a:rPr lang="en-US"/>
              <a:t> Squeeze </a:t>
            </a:r>
          </a:p>
          <a:p>
            <a:r>
              <a:rPr lang="en-US"/>
              <a:t>    Handle</a:t>
            </a: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2819400" y="5486400"/>
            <a:ext cx="1981200" cy="1206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4.</a:t>
            </a:r>
            <a:r>
              <a:rPr lang="en-US"/>
              <a:t> Sweep nozzle back and forth</a:t>
            </a:r>
          </a:p>
        </p:txBody>
      </p:sp>
      <p:pic>
        <p:nvPicPr>
          <p:cNvPr id="58375" name="Picture 16" descr="fire_extinguisher_instruc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990600"/>
            <a:ext cx="4572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Tahoma" charset="0"/>
              </a:rPr>
              <a:t>PASS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Safety Guidelines and Safe Work Habits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76204"/>
            <a:ext cx="7772400" cy="54864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sz="2000" b="1" dirty="0" smtClean="0"/>
              <a:t>Electrical appliances: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dirty="0" smtClean="0"/>
              <a:t>Use dry hands, stand on dry floor, keep away from water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en-US" sz="2000" dirty="0"/>
              <a:t>Plug cord into electrical appliance before plugging into power source.</a:t>
            </a: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sz="2000" b="1" dirty="0" smtClean="0"/>
              <a:t>Knives: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dirty="0" smtClean="0"/>
              <a:t>Dull knives are more dangerous and less efficient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sz="2000" b="1" dirty="0" smtClean="0"/>
              <a:t>Grease Fires: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dirty="0" smtClean="0"/>
              <a:t>Cover with lid, baking soda or salt, or a fire extinguisher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dirty="0" smtClean="0"/>
              <a:t>Avoid flour or sugar or water or cornstarch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sz="2000" b="1" dirty="0" smtClean="0"/>
              <a:t>Poisonings and contamination: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dirty="0" smtClean="0"/>
              <a:t>Do not mix chlorine with ammonia products-creates toxic, deadly gas/fume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dirty="0" smtClean="0"/>
              <a:t>Store cleaning supplies away from foods and in the original container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sz="2000" b="1" dirty="0" smtClean="0"/>
              <a:t>Burns: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dirty="0" smtClean="0"/>
              <a:t>Lift lids on hot foods away from you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dirty="0" smtClean="0"/>
              <a:t>Saucepan handles point away from the front of the range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dirty="0" smtClean="0"/>
              <a:t>Keep clothing away from direct heat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dirty="0" smtClean="0"/>
              <a:t>Use hot pads or oven mitts for handling hot baking pans.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sz="2000" b="1" dirty="0" smtClean="0"/>
              <a:t>Falls: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dirty="0" smtClean="0"/>
              <a:t>Clean up spills immediately to avoid falls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dirty="0" smtClean="0"/>
              <a:t>Use a step stool to reach items in high cupboards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en-US" sz="2000" dirty="0"/>
              <a:t>Store heavy items on lower shelves.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4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 Black"/>
              </a:rPr>
              <a:t>Remember:</a:t>
            </a:r>
          </a:p>
        </p:txBody>
      </p:sp>
      <p:pic>
        <p:nvPicPr>
          <p:cNvPr id="59395" name="Picture 5" descr="fire_extinguisher_1_1_-328x2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574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49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Knife Safety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62000" y="3048000"/>
            <a:ext cx="3733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Use a sharp knife</a:t>
            </a:r>
          </a:p>
          <a:p>
            <a:pPr>
              <a:buFontTx/>
              <a:buChar char="•"/>
            </a:pPr>
            <a:r>
              <a:rPr lang="en-US"/>
              <a:t>Cut away from you</a:t>
            </a:r>
          </a:p>
          <a:p>
            <a:pPr>
              <a:buFontTx/>
              <a:buChar char="•"/>
            </a:pPr>
            <a:r>
              <a:rPr lang="en-US"/>
              <a:t>Store knives separately</a:t>
            </a:r>
          </a:p>
          <a:p>
            <a:pPr>
              <a:buFontTx/>
              <a:buChar char="•"/>
            </a:pPr>
            <a:r>
              <a:rPr lang="en-US"/>
              <a:t>Use a PLASTIC cutting board (Non-Porous)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</p:txBody>
      </p:sp>
      <p:sp>
        <p:nvSpPr>
          <p:cNvPr id="60420" name="WordArt 5"/>
          <p:cNvSpPr>
            <a:spLocks noChangeArrowheads="1" noChangeShapeType="1" noTextEdit="1"/>
          </p:cNvSpPr>
          <p:nvPr/>
        </p:nvSpPr>
        <p:spPr bwMode="auto">
          <a:xfrm>
            <a:off x="1371600" y="2057400"/>
            <a:ext cx="1244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Do</a:t>
            </a:r>
          </a:p>
        </p:txBody>
      </p:sp>
      <p:sp>
        <p:nvSpPr>
          <p:cNvPr id="60421" name="WordArt 6"/>
          <p:cNvSpPr>
            <a:spLocks noChangeArrowheads="1" noChangeShapeType="1" noTextEdit="1"/>
          </p:cNvSpPr>
          <p:nvPr/>
        </p:nvSpPr>
        <p:spPr bwMode="auto">
          <a:xfrm>
            <a:off x="6019800" y="2133600"/>
            <a:ext cx="1828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Don't</a:t>
            </a: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4724400" y="3200400"/>
            <a:ext cx="4419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Try to catch a falling knife</a:t>
            </a:r>
          </a:p>
          <a:p>
            <a:pPr>
              <a:buFontTx/>
              <a:buChar char="•"/>
            </a:pPr>
            <a:r>
              <a:rPr lang="en-US"/>
              <a:t> Put knives in bottom of    </a:t>
            </a:r>
          </a:p>
          <a:p>
            <a:r>
              <a:rPr lang="en-US"/>
              <a:t>     sink of soapy water</a:t>
            </a:r>
          </a:p>
          <a:p>
            <a:pPr>
              <a:buFontTx/>
              <a:buChar char="•"/>
            </a:pPr>
            <a:r>
              <a:rPr lang="en-US"/>
              <a:t> Wash knives in dishwasher </a:t>
            </a:r>
          </a:p>
          <a:p>
            <a:pPr>
              <a:buFontTx/>
              <a:buChar char="•"/>
            </a:pPr>
            <a:endParaRPr lang="en-US"/>
          </a:p>
          <a:p>
            <a:endParaRPr lang="en-US"/>
          </a:p>
        </p:txBody>
      </p:sp>
      <p:pic>
        <p:nvPicPr>
          <p:cNvPr id="60423" name="Picture 9" descr="knife hol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105400"/>
            <a:ext cx="13620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0" descr="kni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181600"/>
            <a:ext cx="1600200" cy="116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425" name="Line 12"/>
          <p:cNvSpPr>
            <a:spLocks noChangeShapeType="1"/>
          </p:cNvSpPr>
          <p:nvPr/>
        </p:nvSpPr>
        <p:spPr bwMode="auto">
          <a:xfrm flipH="1">
            <a:off x="4648200" y="1905000"/>
            <a:ext cx="0" cy="449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32004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Never Mix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Cleaning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Chemicals!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822325" y="2743200"/>
            <a:ext cx="7029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If you mix Ammonia (a smelly cleaning product)</a:t>
            </a:r>
          </a:p>
          <a:p>
            <a:r>
              <a:rPr lang="en-US" dirty="0"/>
              <a:t>And </a:t>
            </a:r>
            <a:r>
              <a:rPr lang="en-US" dirty="0" smtClean="0"/>
              <a:t>Chlorine</a:t>
            </a:r>
            <a:endParaRPr lang="en-US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dirty="0" smtClean="0"/>
              <a:t> </a:t>
            </a:r>
            <a:r>
              <a:rPr lang="en-US" dirty="0"/>
              <a:t>(Clorox) you get a dangerous surprise!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09600" y="3657600"/>
            <a:ext cx="7772400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/>
              <a:t>Ammonia + </a:t>
            </a:r>
            <a:r>
              <a:rPr lang="en-US" sz="3200" b="1" dirty="0" smtClean="0"/>
              <a:t>Chlorine </a:t>
            </a:r>
            <a:r>
              <a:rPr lang="en-US" sz="3200" b="1" dirty="0"/>
              <a:t>= Poisonous Gas </a:t>
            </a:r>
          </a:p>
        </p:txBody>
      </p:sp>
      <p:sp>
        <p:nvSpPr>
          <p:cNvPr id="61445" name="WordArt 9"/>
          <p:cNvSpPr>
            <a:spLocks noChangeArrowheads="1" noChangeShapeType="1" noTextEdit="1"/>
          </p:cNvSpPr>
          <p:nvPr/>
        </p:nvSpPr>
        <p:spPr bwMode="auto">
          <a:xfrm>
            <a:off x="2362200" y="4876800"/>
            <a:ext cx="533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+</a:t>
            </a:r>
          </a:p>
        </p:txBody>
      </p:sp>
      <p:sp>
        <p:nvSpPr>
          <p:cNvPr id="61446" name="WordArt 10"/>
          <p:cNvSpPr>
            <a:spLocks noChangeArrowheads="1" noChangeShapeType="1" noTextEdit="1"/>
          </p:cNvSpPr>
          <p:nvPr/>
        </p:nvSpPr>
        <p:spPr bwMode="auto">
          <a:xfrm>
            <a:off x="4800600" y="4953000"/>
            <a:ext cx="68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=</a:t>
            </a:r>
          </a:p>
        </p:txBody>
      </p:sp>
      <p:sp>
        <p:nvSpPr>
          <p:cNvPr id="61447" name="Text Box 16"/>
          <p:cNvSpPr txBox="1">
            <a:spLocks noChangeArrowheads="1"/>
          </p:cNvSpPr>
          <p:nvPr/>
        </p:nvSpPr>
        <p:spPr bwMode="auto">
          <a:xfrm>
            <a:off x="685800" y="6019800"/>
            <a:ext cx="7772400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Chlorine gas </a:t>
            </a:r>
            <a:r>
              <a:rPr lang="en-US" b="1" smtClean="0"/>
              <a:t>has been used </a:t>
            </a:r>
            <a:r>
              <a:rPr lang="en-US" b="1" dirty="0"/>
              <a:t>during </a:t>
            </a:r>
            <a:r>
              <a:rPr lang="en-US" b="1" dirty="0" smtClean="0"/>
              <a:t>wars as </a:t>
            </a:r>
            <a:r>
              <a:rPr lang="en-US" b="1" dirty="0"/>
              <a:t>a chemical Weapon!</a:t>
            </a:r>
          </a:p>
        </p:txBody>
      </p:sp>
      <p:pic>
        <p:nvPicPr>
          <p:cNvPr id="61448" name="Picture 3" descr="rte_img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19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5" descr="clorox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4196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1" descr="er22jy9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495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13" descr="Cat%2520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381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lid on f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24812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6" descr="COOKputting out fi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2889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7"/>
          <p:cNvSpPr txBox="1">
            <a:spLocks noChangeArrowheads="1"/>
          </p:cNvSpPr>
          <p:nvPr/>
        </p:nvSpPr>
        <p:spPr bwMode="auto">
          <a:xfrm>
            <a:off x="990600" y="4876800"/>
            <a:ext cx="3505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Turn off Stove</a:t>
            </a:r>
          </a:p>
          <a:p>
            <a:pPr>
              <a:buFontTx/>
              <a:buChar char="•"/>
            </a:pPr>
            <a:r>
              <a:rPr lang="en-US"/>
              <a:t> Use an oven mitt</a:t>
            </a:r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en-US" b="1"/>
              <a:t>Put a lid on the pan</a:t>
            </a:r>
          </a:p>
          <a:p>
            <a:pPr>
              <a:buFontTx/>
              <a:buChar char="•"/>
            </a:pPr>
            <a:r>
              <a:rPr lang="en-US"/>
              <a:t> Smoothers fire!</a:t>
            </a:r>
          </a:p>
        </p:txBody>
      </p:sp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5562600" y="4876800"/>
            <a:ext cx="2895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Turn off stove</a:t>
            </a:r>
          </a:p>
          <a:p>
            <a:pPr>
              <a:buFontTx/>
              <a:buChar char="•"/>
            </a:pPr>
            <a:r>
              <a:rPr lang="en-US"/>
              <a:t>Use an oven mitt</a:t>
            </a:r>
          </a:p>
          <a:p>
            <a:pPr>
              <a:buFontTx/>
              <a:buChar char="•"/>
            </a:pPr>
            <a:r>
              <a:rPr lang="en-US"/>
              <a:t>Sprinkle with</a:t>
            </a:r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en-US" b="1"/>
              <a:t>Baking Soda!</a:t>
            </a:r>
          </a:p>
        </p:txBody>
      </p:sp>
      <p:sp>
        <p:nvSpPr>
          <p:cNvPr id="62470" name="WordArt 9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8610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What Should You Do If You Have a Grease Fire?</a:t>
            </a:r>
          </a:p>
        </p:txBody>
      </p:sp>
      <p:sp>
        <p:nvSpPr>
          <p:cNvPr id="62471" name="Line 10"/>
          <p:cNvSpPr>
            <a:spLocks noChangeShapeType="1"/>
          </p:cNvSpPr>
          <p:nvPr/>
        </p:nvSpPr>
        <p:spPr bwMode="auto">
          <a:xfrm>
            <a:off x="4572000" y="1828800"/>
            <a:ext cx="76200" cy="4724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990600" y="685800"/>
            <a:ext cx="548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Never, Never, Never!</a:t>
            </a:r>
          </a:p>
        </p:txBody>
      </p:sp>
      <p:sp>
        <p:nvSpPr>
          <p:cNvPr id="63491" name="WordArt 3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5181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Never Put Water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On a Grease Fire!</a:t>
            </a:r>
          </a:p>
        </p:txBody>
      </p:sp>
      <p:pic>
        <p:nvPicPr>
          <p:cNvPr id="63492" name="Picture 4" descr="water in hot 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05200"/>
            <a:ext cx="4140200" cy="31051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28600" y="3733800"/>
            <a:ext cx="1905000" cy="23399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  <a:p>
            <a:pPr algn="ctr"/>
            <a:r>
              <a:rPr lang="en-US"/>
              <a:t>Grease Will</a:t>
            </a:r>
          </a:p>
          <a:p>
            <a:pPr algn="ctr"/>
            <a:r>
              <a:rPr lang="en-US"/>
              <a:t>Bubble Violently and</a:t>
            </a:r>
          </a:p>
          <a:p>
            <a:pPr algn="ctr"/>
            <a:r>
              <a:rPr lang="en-US"/>
              <a:t>Explode!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858000" y="3400425"/>
            <a:ext cx="2133600" cy="30702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Hands,</a:t>
            </a:r>
          </a:p>
          <a:p>
            <a:pPr algn="ctr"/>
            <a:r>
              <a:rPr lang="en-US"/>
              <a:t>Arms and</a:t>
            </a:r>
          </a:p>
          <a:p>
            <a:pPr algn="ctr"/>
            <a:r>
              <a:rPr lang="en-US"/>
              <a:t>Faces get</a:t>
            </a:r>
          </a:p>
          <a:p>
            <a:pPr algn="ctr"/>
            <a:r>
              <a:rPr lang="en-US"/>
              <a:t>Burned!  Grease </a:t>
            </a:r>
          </a:p>
          <a:p>
            <a:pPr algn="ctr"/>
            <a:r>
              <a:rPr lang="en-US"/>
              <a:t>Gets on the</a:t>
            </a:r>
          </a:p>
          <a:p>
            <a:pPr algn="ctr"/>
            <a:r>
              <a:rPr lang="en-US"/>
              <a:t>Stove and</a:t>
            </a:r>
          </a:p>
          <a:p>
            <a:pPr algn="ctr"/>
            <a:r>
              <a:rPr lang="en-US"/>
              <a:t>Starts a fire!</a:t>
            </a:r>
          </a:p>
        </p:txBody>
      </p:sp>
      <p:sp>
        <p:nvSpPr>
          <p:cNvPr id="63495" name="TextBox 6"/>
          <p:cNvSpPr txBox="1">
            <a:spLocks noChangeArrowheads="1"/>
          </p:cNvSpPr>
          <p:nvPr/>
        </p:nvSpPr>
        <p:spPr bwMode="auto">
          <a:xfrm>
            <a:off x="6629400" y="609600"/>
            <a:ext cx="2514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>
                <a:solidFill>
                  <a:srgbClr val="FFFF00"/>
                </a:solidFill>
              </a:rPr>
              <a:t>Never put these  on Grease Fire:</a:t>
            </a:r>
          </a:p>
          <a:p>
            <a:pPr algn="ctr">
              <a:buFont typeface="Wingdings" pitchFamily="2" charset="2"/>
              <a:buChar char="v"/>
            </a:pPr>
            <a:r>
              <a:rPr lang="en-US" sz="2500">
                <a:solidFill>
                  <a:srgbClr val="FFFF00"/>
                </a:solidFill>
              </a:rPr>
              <a:t>Water</a:t>
            </a:r>
          </a:p>
          <a:p>
            <a:pPr algn="ctr">
              <a:buFont typeface="Wingdings" pitchFamily="2" charset="2"/>
              <a:buChar char="v"/>
            </a:pPr>
            <a:r>
              <a:rPr lang="en-US" sz="2500">
                <a:solidFill>
                  <a:srgbClr val="FFFF00"/>
                </a:solidFill>
              </a:rPr>
              <a:t>Flour</a:t>
            </a:r>
          </a:p>
          <a:p>
            <a:pPr algn="ctr">
              <a:buFont typeface="Wingdings" pitchFamily="2" charset="2"/>
              <a:buChar char="v"/>
            </a:pPr>
            <a:r>
              <a:rPr lang="en-US" sz="2500">
                <a:solidFill>
                  <a:srgbClr val="FFFF00"/>
                </a:solidFill>
              </a:rPr>
              <a:t>Sugar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Food and Nutrition 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State Test Review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First Aid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b="1" dirty="0" smtClean="0"/>
              <a:t>Cuts and Burns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1.  Severely bleeding – apply direct pressure over wound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2.  first-degree burn – place under cold,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		running water</a:t>
            </a:r>
          </a:p>
          <a:p>
            <a:pPr eaLnBrk="1" hangingPunct="1">
              <a:defRPr/>
            </a:pPr>
            <a:r>
              <a:rPr lang="en-US" sz="2800" b="1" dirty="0" smtClean="0"/>
              <a:t>Electrical Shock</a:t>
            </a:r>
          </a:p>
          <a:p>
            <a:pPr>
              <a:buNone/>
              <a:defRPr/>
            </a:pPr>
            <a:r>
              <a:rPr lang="en-US" sz="2800" dirty="0" smtClean="0"/>
              <a:t>	1. Avoid </a:t>
            </a:r>
            <a:r>
              <a:rPr lang="en-US" sz="2800" dirty="0"/>
              <a:t>any water and electrical contact,</a:t>
            </a: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2.Use dry hands to disconnect power source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3.Disconnect power source before approaching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	injured person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4493</TotalTime>
  <Words>5765</Words>
  <Application>Microsoft Office PowerPoint</Application>
  <PresentationFormat>On-screen Show (4:3)</PresentationFormat>
  <Paragraphs>664</Paragraphs>
  <Slides>85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3" baseType="lpstr">
      <vt:lpstr>Arial</vt:lpstr>
      <vt:lpstr>Arial Black</vt:lpstr>
      <vt:lpstr>Calibri</vt:lpstr>
      <vt:lpstr>Constantia</vt:lpstr>
      <vt:lpstr>Tahoma</vt:lpstr>
      <vt:lpstr>Wingdings</vt:lpstr>
      <vt:lpstr>Wingdings 2</vt:lpstr>
      <vt:lpstr>Flow</vt:lpstr>
      <vt:lpstr>Food and Nutrition I</vt:lpstr>
      <vt:lpstr>Kitchen Equipment</vt:lpstr>
      <vt:lpstr>PowerPoint Presentation</vt:lpstr>
      <vt:lpstr>PowerPoint Presentation</vt:lpstr>
      <vt:lpstr>PowerPoint Presentation</vt:lpstr>
      <vt:lpstr>Microwaves</vt:lpstr>
      <vt:lpstr>PowerPoint Presentation</vt:lpstr>
      <vt:lpstr>Safety Guidelines and Safe Work Habits</vt:lpstr>
      <vt:lpstr>First Aid</vt:lpstr>
      <vt:lpstr>Sanitation Standards</vt:lpstr>
      <vt:lpstr>Sanitation Standards cont.</vt:lpstr>
      <vt:lpstr>PowerPoint Presentation</vt:lpstr>
      <vt:lpstr>Cleaning chemicals</vt:lpstr>
      <vt:lpstr>Procedure for storing dishes &amp; utensils</vt:lpstr>
      <vt:lpstr>Handling Trash &amp; Garbage</vt:lpstr>
      <vt:lpstr>Food-Borne Illness: </vt:lpstr>
      <vt:lpstr>Microbes</vt:lpstr>
      <vt:lpstr>Types </vt:lpstr>
      <vt:lpstr>Types </vt:lpstr>
      <vt:lpstr>Groups most vulnerable</vt:lpstr>
      <vt:lpstr>Prevention</vt:lpstr>
      <vt:lpstr>Prevent Food-borne Illness contamination</vt:lpstr>
      <vt:lpstr>Temperature Zones</vt:lpstr>
      <vt:lpstr>Cold storage of foods</vt:lpstr>
      <vt:lpstr>Thawing Foods</vt:lpstr>
      <vt:lpstr>Temperature Control</vt:lpstr>
      <vt:lpstr> ABBREVIATIONS </vt:lpstr>
      <vt:lpstr>EQUIVALENTS  </vt:lpstr>
      <vt:lpstr>Measuring</vt:lpstr>
      <vt:lpstr>DOUBLING AND CUTTING RECIPES </vt:lpstr>
      <vt:lpstr>Double and Halving</vt:lpstr>
      <vt:lpstr>Food Preparation Terms:</vt:lpstr>
      <vt:lpstr>PowerPoint Presentation</vt:lpstr>
      <vt:lpstr>PowerPoint Presentation</vt:lpstr>
      <vt:lpstr>Other tips from ChooseMyPlate</vt:lpstr>
      <vt:lpstr>6 DIETARY GUIDELINES </vt:lpstr>
      <vt:lpstr>PowerPoint Presentation</vt:lpstr>
      <vt:lpstr>MyPlate</vt:lpstr>
      <vt:lpstr>Grains Group</vt:lpstr>
      <vt:lpstr>Protein Group</vt:lpstr>
      <vt:lpstr>Vegetables Group</vt:lpstr>
      <vt:lpstr>Fruit Group</vt:lpstr>
      <vt:lpstr>Dairy Group</vt:lpstr>
      <vt:lpstr>All Groups are Important!</vt:lpstr>
      <vt:lpstr>Healthy Eating Patterns</vt:lpstr>
      <vt:lpstr>Nutrient Carbohydrates</vt:lpstr>
      <vt:lpstr>Whole Grain</vt:lpstr>
      <vt:lpstr>Fiber</vt:lpstr>
      <vt:lpstr>Types of Rice</vt:lpstr>
      <vt:lpstr>Rice Cooking Method</vt:lpstr>
      <vt:lpstr>Pasta</vt:lpstr>
      <vt:lpstr>Quick Breads</vt:lpstr>
      <vt:lpstr>Water – most essential nutrient</vt:lpstr>
      <vt:lpstr>Exercise Hydration</vt:lpstr>
      <vt:lpstr>Vitamins</vt:lpstr>
      <vt:lpstr>Minerals </vt:lpstr>
      <vt:lpstr>Electrolytes</vt:lpstr>
      <vt:lpstr>Nutrients provided by fruits &amp; vegetables</vt:lpstr>
      <vt:lpstr>Preserving nutrients</vt:lpstr>
      <vt:lpstr>Selection</vt:lpstr>
      <vt:lpstr>Farm to Table</vt:lpstr>
      <vt:lpstr>Oxidation</vt:lpstr>
      <vt:lpstr>Protein</vt:lpstr>
      <vt:lpstr>Complete, Incomplete, Complimentary</vt:lpstr>
      <vt:lpstr>Function of Eggs</vt:lpstr>
      <vt:lpstr>Eggs</vt:lpstr>
      <vt:lpstr>Milk</vt:lpstr>
      <vt:lpstr>PowerPoint Presentation</vt:lpstr>
      <vt:lpstr>Fats</vt:lpstr>
      <vt:lpstr>Cholesterol</vt:lpstr>
      <vt:lpstr>Saturated, mono-unsaturated,  poly-unsaturated</vt:lpstr>
      <vt:lpstr>Calories per gram</vt:lpstr>
      <vt:lpstr>Know This</vt:lpstr>
      <vt:lpstr>Functions of Nutrients </vt:lpstr>
      <vt:lpstr>Functions of Nutrients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and Nutrition I</vt:lpstr>
    </vt:vector>
  </TitlesOfParts>
  <Company>Salt Lake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SLCSD User</dc:creator>
  <cp:lastModifiedBy>Kimber Christensen</cp:lastModifiedBy>
  <cp:revision>290</cp:revision>
  <cp:lastPrinted>2015-12-04T15:51:52Z</cp:lastPrinted>
  <dcterms:created xsi:type="dcterms:W3CDTF">2009-01-05T17:39:45Z</dcterms:created>
  <dcterms:modified xsi:type="dcterms:W3CDTF">2015-12-04T17:23:04Z</dcterms:modified>
</cp:coreProperties>
</file>