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54215" autoAdjust="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6935C-46C2-45D0-9298-9B90F857580E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15612-8A0B-493C-8FA8-564018B9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8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212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71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7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5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5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2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4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4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3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7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1981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3000" y="2286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Utah Health Department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Additional items to teach with </a:t>
            </a:r>
            <a:r>
              <a:rPr lang="en-US" dirty="0" err="1" smtClean="0"/>
              <a:t>ServSafe</a:t>
            </a:r>
            <a:r>
              <a:rPr lang="en-US" dirty="0" smtClean="0"/>
              <a:t> Food Handler for students seeking Food Hander Permit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17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Holding Food without </a:t>
            </a:r>
            <a:br>
              <a:rPr lang="en-US" dirty="0" smtClean="0"/>
            </a:br>
            <a:r>
              <a:rPr lang="en-US" dirty="0" smtClean="0"/>
              <a:t>Temperature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3047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Cold Food may be held without temperature control for up to 6 hours if the following conditions are met:</a:t>
            </a:r>
          </a:p>
          <a:p>
            <a:pPr lvl="1"/>
            <a:r>
              <a:rPr lang="en-US" dirty="0" smtClean="0"/>
              <a:t>The food is held at 41F or lower before removing from refrigeration.</a:t>
            </a:r>
          </a:p>
          <a:p>
            <a:pPr lvl="1"/>
            <a:r>
              <a:rPr lang="en-US" dirty="0" smtClean="0"/>
              <a:t>The food is labeled with discard time (6 hours after removed from refrigeration)</a:t>
            </a:r>
          </a:p>
          <a:p>
            <a:pPr lvl="1"/>
            <a:r>
              <a:rPr lang="en-US" dirty="0" smtClean="0"/>
              <a:t>Food temperature does not exceed 70F.</a:t>
            </a:r>
          </a:p>
          <a:p>
            <a:pPr lvl="1"/>
            <a:r>
              <a:rPr lang="en-US" dirty="0" smtClean="0"/>
              <a:t>Sold, served or discarded within 6 hours</a:t>
            </a:r>
            <a:endParaRPr lang="en-US" dirty="0"/>
          </a:p>
        </p:txBody>
      </p:sp>
      <p:pic>
        <p:nvPicPr>
          <p:cNvPr id="8194" name="Picture 2" descr="http://www.hatcocorp.com/cms/WEBMISC/000000024954010-00001-20160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800"/>
            <a:ext cx="5257800" cy="20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3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Holding Food without </a:t>
            </a:r>
            <a:br>
              <a:rPr lang="en-US" dirty="0" smtClean="0"/>
            </a:br>
            <a:r>
              <a:rPr lang="en-US" dirty="0" smtClean="0"/>
              <a:t>Temperature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Hot food may be held without temperature control for up to 4 hours if you met these conditions:</a:t>
            </a:r>
          </a:p>
          <a:p>
            <a:pPr lvl="1"/>
            <a:r>
              <a:rPr lang="en-US" dirty="0" smtClean="0"/>
              <a:t>Food is held at 135F or higher before removing it from temperature control.</a:t>
            </a:r>
          </a:p>
          <a:p>
            <a:pPr lvl="1"/>
            <a:r>
              <a:rPr lang="en-US" dirty="0" smtClean="0"/>
              <a:t>The food is labeled with a discard time (4 hours after removal from temperature control).</a:t>
            </a:r>
          </a:p>
          <a:p>
            <a:pPr lvl="1"/>
            <a:r>
              <a:rPr lang="en-US" dirty="0" smtClean="0"/>
              <a:t>The hot food must be sold, served or discarded within four hours.</a:t>
            </a:r>
            <a:endParaRPr lang="en-US" dirty="0"/>
          </a:p>
        </p:txBody>
      </p:sp>
      <p:pic>
        <p:nvPicPr>
          <p:cNvPr id="9218" name="Picture 2" descr="http://www.hatcocorp.com/cms/WEBMISC/000000024918050-00001-20160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4750746" cy="18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8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TCS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Shell eggs for immediate service must be cooked to 145F</a:t>
            </a:r>
          </a:p>
          <a:p>
            <a:r>
              <a:rPr lang="en-US" dirty="0" smtClean="0"/>
              <a:t>Shell eggs that will be hot-held for service must be cooked to 155F</a:t>
            </a:r>
          </a:p>
          <a:p>
            <a:r>
              <a:rPr lang="en-US" dirty="0" smtClean="0"/>
              <a:t>Stuffed foods must be cooked to 165F</a:t>
            </a:r>
            <a:endParaRPr lang="en-US" dirty="0"/>
          </a:p>
        </p:txBody>
      </p:sp>
      <p:pic>
        <p:nvPicPr>
          <p:cNvPr id="10242" name="Picture 2" descr="http://www.bbcgoodfood.com/sites/default/files/recipe_images/recipe-image-legacy-id--2699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2667000" cy="24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f.tqn.com/y/busycooks/1/S/F/g/1/Scrambled-Eggs-with-Ba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1"/>
            <a:ext cx="2669893" cy="1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4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Cooking Requirements for Specific Types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Once the correct temperature has been reached, you must hold the food at this temperature for a specific amount of time.</a:t>
            </a:r>
          </a:p>
          <a:p>
            <a:pPr lvl="1"/>
            <a:r>
              <a:rPr lang="en-US" dirty="0" smtClean="0"/>
              <a:t>Roasts cooked to lower temperatures must maintain those temperatures for a longer period of time to ensure safety.</a:t>
            </a:r>
            <a:endParaRPr lang="en-US" dirty="0"/>
          </a:p>
        </p:txBody>
      </p:sp>
      <p:pic>
        <p:nvPicPr>
          <p:cNvPr id="11266" name="Picture 2" descr="http://ww2.kqed.org/bayareabites/wp-content/uploads/sites/24/2014/12/beef-roasted-125te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3200400" cy="213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3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Sanitizing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Three common types of chemical sanitizers</a:t>
            </a:r>
          </a:p>
          <a:p>
            <a:pPr lvl="1"/>
            <a:r>
              <a:rPr lang="en-US" dirty="0" smtClean="0"/>
              <a:t>Chlorine 50-99 parts per million (ppm)</a:t>
            </a:r>
            <a:endParaRPr lang="en-US" dirty="0"/>
          </a:p>
          <a:p>
            <a:pPr lvl="1"/>
            <a:r>
              <a:rPr lang="en-US" dirty="0" smtClean="0"/>
              <a:t>Iodine 12.5-25 ppm</a:t>
            </a:r>
            <a:endParaRPr lang="en-US" dirty="0"/>
          </a:p>
          <a:p>
            <a:pPr lvl="1"/>
            <a:r>
              <a:rPr lang="en-US" dirty="0" err="1" smtClean="0"/>
              <a:t>Quats</a:t>
            </a:r>
            <a:r>
              <a:rPr lang="en-US" dirty="0" smtClean="0"/>
              <a:t> – varies, follow directions</a:t>
            </a:r>
          </a:p>
          <a:p>
            <a:r>
              <a:rPr lang="en-US" dirty="0" smtClean="0"/>
              <a:t>Effectiveness determined by concentration, temperature, contact time, water hardness and </a:t>
            </a:r>
            <a:r>
              <a:rPr lang="en-US" dirty="0" err="1" smtClean="0"/>
              <a:t>pH.</a:t>
            </a:r>
            <a:endParaRPr lang="en-US" dirty="0" smtClean="0"/>
          </a:p>
          <a:p>
            <a:r>
              <a:rPr lang="en-US" dirty="0" smtClean="0"/>
              <a:t>Follow directions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2290" name="Picture 2" descr="http://www.restaurants.com/blog/wp-content/uploads/Man-Cleaning-Dishes-in-Restaurant-Kitchen-2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36" y="2434431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2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Dishwasher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Check temperature, pressure, sanitizer levels and concentration.</a:t>
            </a:r>
          </a:p>
          <a:p>
            <a:r>
              <a:rPr lang="en-US" dirty="0" smtClean="0"/>
              <a:t>Use test strips to check sanitizer concentration on chemical sanitizing machines.</a:t>
            </a:r>
          </a:p>
          <a:p>
            <a:r>
              <a:rPr lang="en-US" dirty="0" smtClean="0"/>
              <a:t>Follow directions</a:t>
            </a:r>
            <a:endParaRPr lang="en-US" dirty="0"/>
          </a:p>
        </p:txBody>
      </p:sp>
      <p:pic>
        <p:nvPicPr>
          <p:cNvPr id="13314" name="Picture 2" descr="https://s-media-cache-ak0.pinimg.com/236x/b4/0c/be/b40cbe70bb403b5239afb99672420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91" y="2133600"/>
            <a:ext cx="395960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6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Suppliers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3412"/>
            <a:ext cx="8229600" cy="1295400"/>
          </a:xfrm>
        </p:spPr>
        <p:txBody>
          <a:bodyPr/>
          <a:lstStyle/>
          <a:p>
            <a:r>
              <a:rPr lang="en-US" dirty="0" smtClean="0"/>
              <a:t>Food must be purchased from approved, reputable suppliers.</a:t>
            </a:r>
            <a:endParaRPr lang="en-US" dirty="0"/>
          </a:p>
        </p:txBody>
      </p:sp>
      <p:pic>
        <p:nvPicPr>
          <p:cNvPr id="14338" name="Picture 2" descr="http://www.cleanearthenvironmental.com/images/restaura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36600"/>
            <a:ext cx="3148942" cy="31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.dailymail.co.uk/i/pix/2015/06/24/13/29EC2E3500000578-3136319-Chinese_customs_have_intercepted_100_000_tonnes_of_illegally_smu-a-6_14351496106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8723"/>
            <a:ext cx="3524250" cy="235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81625" y="3804299"/>
            <a:ext cx="1752600" cy="16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>
            <a:off x="5638287" y="4038643"/>
            <a:ext cx="1372113" cy="9905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1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Food Becomes Unsafe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Caused by Microorganisms – tiny forms of like so small you can’t see, taste or smell.</a:t>
            </a:r>
          </a:p>
          <a:p>
            <a:r>
              <a:rPr lang="en-US" dirty="0" smtClean="0"/>
              <a:t>Microorganisms include bacteria, viruses, parasites, fungi &amp; mycotoxins.</a:t>
            </a:r>
          </a:p>
          <a:p>
            <a:r>
              <a:rPr lang="en-US" dirty="0" smtClean="0"/>
              <a:t>Growth is affected by 6 conditions:  Food, Acidity, Temperature, Time, Oxygen &amp; Moisture (FAT TOM)</a:t>
            </a:r>
          </a:p>
          <a:p>
            <a:r>
              <a:rPr lang="en-US" dirty="0" smtClean="0"/>
              <a:t>Time and Temperature are most easily controlled.  </a:t>
            </a:r>
          </a:p>
          <a:p>
            <a:r>
              <a:rPr lang="en-US" dirty="0" smtClean="0"/>
              <a:t>To control bacterial growth in TCS food, minimize the time the food is in the danger zone.</a:t>
            </a:r>
          </a:p>
          <a:p>
            <a:r>
              <a:rPr lang="en-US" dirty="0" smtClean="0"/>
              <a:t>Some bacteria produces toxins and spores – these may not be destroyed by normal cooking temperatures.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8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Risk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Those at a higher risk for getting a foodborne illness include:</a:t>
            </a:r>
          </a:p>
          <a:p>
            <a:pPr lvl="1"/>
            <a:r>
              <a:rPr lang="en-US" dirty="0" smtClean="0"/>
              <a:t>Preschool-age children</a:t>
            </a:r>
          </a:p>
          <a:p>
            <a:pPr lvl="1"/>
            <a:r>
              <a:rPr lang="en-US" dirty="0" smtClean="0"/>
              <a:t>Elderly</a:t>
            </a:r>
          </a:p>
          <a:p>
            <a:pPr lvl="1"/>
            <a:r>
              <a:rPr lang="en-US" dirty="0" smtClean="0"/>
              <a:t>People with compromised immune systems</a:t>
            </a:r>
            <a:endParaRPr lang="en-US" dirty="0"/>
          </a:p>
        </p:txBody>
      </p:sp>
      <p:pic>
        <p:nvPicPr>
          <p:cNvPr id="3074" name="Picture 2" descr="http://o.aolcdn.com/dims-shared/dims3/GLOB/crop/2122x1412+0+1/resize/640x426!/format/jpg/quality/85/http:/hss-prod.hss.aol.com/hss/storage/midas/3c71b61605b13af097fe85a9533fcc32/201173675/488077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29546"/>
            <a:ext cx="3352800" cy="223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2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Foodborne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r>
              <a:rPr lang="en-US" dirty="0" smtClean="0"/>
              <a:t>FDA has identified 5 pathogens that are highly contagious and can cause server illness:</a:t>
            </a:r>
          </a:p>
          <a:p>
            <a:pPr lvl="1"/>
            <a:r>
              <a:rPr lang="en-US" dirty="0" smtClean="0"/>
              <a:t>Salmonella </a:t>
            </a:r>
            <a:r>
              <a:rPr lang="en-US" dirty="0" err="1" smtClean="0"/>
              <a:t>Typhi</a:t>
            </a:r>
            <a:endParaRPr lang="en-US" dirty="0" smtClean="0"/>
          </a:p>
          <a:p>
            <a:pPr lvl="1"/>
            <a:r>
              <a:rPr lang="en-US" dirty="0" smtClean="0"/>
              <a:t>Escherichia coli (E-coli)</a:t>
            </a:r>
          </a:p>
          <a:p>
            <a:pPr lvl="1"/>
            <a:r>
              <a:rPr lang="en-US" dirty="0" err="1" smtClean="0"/>
              <a:t>Shigella</a:t>
            </a:r>
            <a:endParaRPr lang="en-US" dirty="0" smtClean="0"/>
          </a:p>
          <a:p>
            <a:pPr lvl="1"/>
            <a:r>
              <a:rPr lang="en-US" dirty="0" smtClean="0"/>
              <a:t>Hepatitis A</a:t>
            </a:r>
          </a:p>
          <a:p>
            <a:pPr lvl="1"/>
            <a:r>
              <a:rPr lang="en-US" dirty="0" smtClean="0"/>
              <a:t>Norovirus</a:t>
            </a:r>
            <a:endParaRPr lang="en-US" dirty="0"/>
          </a:p>
        </p:txBody>
      </p:sp>
      <p:pic>
        <p:nvPicPr>
          <p:cNvPr id="2050" name="Picture 2" descr="http://www.americaherald.com/wp-content/uploads/2015/11/86081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09" y="3581400"/>
            <a:ext cx="3782291" cy="252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4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Infected Wounds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76600"/>
          </a:xfrm>
        </p:spPr>
        <p:txBody>
          <a:bodyPr/>
          <a:lstStyle/>
          <a:p>
            <a:r>
              <a:rPr lang="en-US" dirty="0" smtClean="0"/>
              <a:t>Always tell your manager if you have an infected lesion on your hands or wrists, unless covered by a finger cot and glove.</a:t>
            </a:r>
          </a:p>
          <a:p>
            <a:r>
              <a:rPr lang="en-US" dirty="0" smtClean="0"/>
              <a:t>Cover wounds on the arm with an impermeable cover such as a bandage.  It must be completely covered.</a:t>
            </a:r>
            <a:endParaRPr lang="en-US" dirty="0"/>
          </a:p>
        </p:txBody>
      </p:sp>
      <p:pic>
        <p:nvPicPr>
          <p:cNvPr id="1026" name="Picture 2" descr="http://i2.cdn.turner.com/cnn/dam/assets/120709044644-glove-cook-preparing-salads-story-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33093"/>
            <a:ext cx="3581400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1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and When to Wash Your Hands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r>
              <a:rPr lang="en-US" dirty="0" smtClean="0"/>
              <a:t>Double hand washing is required when using the restroom.</a:t>
            </a:r>
          </a:p>
          <a:p>
            <a:r>
              <a:rPr lang="en-US" dirty="0" smtClean="0"/>
              <a:t>Employees must wash their hands in the restroom and wash them a second time before returning to food handling.</a:t>
            </a:r>
            <a:endParaRPr lang="en-US" dirty="0"/>
          </a:p>
        </p:txBody>
      </p:sp>
      <p:pic>
        <p:nvPicPr>
          <p:cNvPr id="4098" name="Picture 2" descr="https://www.era-soap.com/media/2015/05/woman-washing-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80935"/>
            <a:ext cx="37338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Hand Wounds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en-US" dirty="0" smtClean="0"/>
              <a:t>A hand cut or sore must be cleaned, bandaged, covered with a finger cot and a glove to present contamination.  </a:t>
            </a:r>
          </a:p>
          <a:p>
            <a:r>
              <a:rPr lang="en-US" dirty="0" smtClean="0"/>
              <a:t>Any wound not covered, must be reported to a manager.</a:t>
            </a:r>
            <a:endParaRPr lang="en-US" dirty="0"/>
          </a:p>
        </p:txBody>
      </p:sp>
      <p:pic>
        <p:nvPicPr>
          <p:cNvPr id="5122" name="Picture 2" descr="https://img.fasttechcdn.com/136/1366700/136670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15" y="4343400"/>
            <a:ext cx="4149969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3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you Can Eat, Drink, Smoke and Chew Gum or Tobacco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6942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Eating, drinking, chewing gum or tobacco should be away from food prep areas.</a:t>
            </a:r>
          </a:p>
          <a:p>
            <a:r>
              <a:rPr lang="en-US" dirty="0" smtClean="0"/>
              <a:t>Smoking is only permitted outdoors at least 25 feet away from any entrance.</a:t>
            </a:r>
            <a:endParaRPr lang="en-US" dirty="0"/>
          </a:p>
        </p:txBody>
      </p:sp>
      <p:pic>
        <p:nvPicPr>
          <p:cNvPr id="6154" name="Picture 10" descr="http://imgfave-herokuapp-com.global.ssl.fastly.net/image_cache/1353055835368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979417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05200" y="4876800"/>
            <a:ext cx="23622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&quot;No&quot; Symbol 8"/>
          <p:cNvSpPr/>
          <p:nvPr/>
        </p:nvSpPr>
        <p:spPr>
          <a:xfrm>
            <a:off x="7111535" y="5254336"/>
            <a:ext cx="914400" cy="876300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7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date marking food, remember that ready-to-eat TCS foods (foods greatly affected by time and temperature) may be held for 7 days if kept at 41F or lower.</a:t>
            </a:r>
            <a:endParaRPr lang="en-US" dirty="0"/>
          </a:p>
        </p:txBody>
      </p:sp>
      <p:pic>
        <p:nvPicPr>
          <p:cNvPr id="7172" name="Picture 4" descr="http://image.mlive.com/home/mlive-media/width620/img/mid-michigan-business_impact/photo/13397800-mm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362200"/>
            <a:ext cx="4152900" cy="27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18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B11C09-0405-4555-B2C3-3F743C175B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Transparent light effect</Template>
  <TotalTime>0</TotalTime>
  <Words>2959</Words>
  <Application>Microsoft Office PowerPoint</Application>
  <PresentationFormat>On-screen Show (4:3)</PresentationFormat>
  <Paragraphs>213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Utah Health Department</vt:lpstr>
      <vt:lpstr>How Food Becomes Unsafe</vt:lpstr>
      <vt:lpstr>High Risk Populations</vt:lpstr>
      <vt:lpstr>Foodborne Illness</vt:lpstr>
      <vt:lpstr>Report Infected Wounds</vt:lpstr>
      <vt:lpstr>How and When to Wash Your Hands</vt:lpstr>
      <vt:lpstr>Cover Hand Wounds</vt:lpstr>
      <vt:lpstr>Where you Can Eat, Drink, Smoke and Chew Gum or Tobacco</vt:lpstr>
      <vt:lpstr>Date Marking</vt:lpstr>
      <vt:lpstr>Holding Food without  Temperature Control</vt:lpstr>
      <vt:lpstr>Holding Food without  Temperature Control</vt:lpstr>
      <vt:lpstr>Cooking TCS Foods</vt:lpstr>
      <vt:lpstr>Cooking Requirements for Specific Types of Food</vt:lpstr>
      <vt:lpstr>Chemical Sanitizing</vt:lpstr>
      <vt:lpstr>Dishwasher Operation</vt:lpstr>
      <vt:lpstr>Approved Suppliers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2016-04-21T15:57:28Z</dcterms:created>
  <dcterms:modified xsi:type="dcterms:W3CDTF">2016-04-21T17:46:05Z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TC020116349991</vt:lpwstr>
  </property>
</Properties>
</file>