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9" r:id="rId3"/>
    <p:sldId id="262" r:id="rId4"/>
    <p:sldId id="263" r:id="rId5"/>
    <p:sldId id="264" r:id="rId6"/>
    <p:sldId id="265" r:id="rId7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92" autoAdjust="0"/>
    <p:restoredTop sz="93793" autoAdjust="0"/>
  </p:normalViewPr>
  <p:slideViewPr>
    <p:cSldViewPr>
      <p:cViewPr varScale="1">
        <p:scale>
          <a:sx n="68" d="100"/>
          <a:sy n="68" d="100"/>
        </p:scale>
        <p:origin x="46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0326" cy="469909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672" y="0"/>
            <a:ext cx="3070326" cy="469909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/>
            </a:lvl1pPr>
          </a:lstStyle>
          <a:p>
            <a:fld id="{B67082FD-5ACD-411C-8FA1-2FABD0B6A5D0}" type="datetimeFigureOut">
              <a:rPr lang="en-US" smtClean="0"/>
              <a:t>1/4/18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5100" y="1171575"/>
            <a:ext cx="4216400" cy="3162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81" tIns="46090" rIns="92181" bIns="4609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510484"/>
            <a:ext cx="5669280" cy="3690542"/>
          </a:xfrm>
          <a:prstGeom prst="rect">
            <a:avLst/>
          </a:prstGeom>
        </p:spPr>
        <p:txBody>
          <a:bodyPr vert="horz" lIns="92181" tIns="46090" rIns="92181" bIns="4609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02692"/>
            <a:ext cx="3070326" cy="469909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672" y="8902692"/>
            <a:ext cx="3070326" cy="469909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/>
            </a:lvl1pPr>
          </a:lstStyle>
          <a:p>
            <a:fld id="{A76F066B-161F-441D-9D80-335F8EAB2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9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B647E-3F19-476D-BF3A-6CDAB3ADB62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19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B647E-3F19-476D-BF3A-6CDAB3ADB62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562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B647E-3F19-476D-BF3A-6CDAB3ADB62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02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B647E-3F19-476D-BF3A-6CDAB3ADB62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672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E8ABB-2CDB-48E8-99D6-6FB0DC6CEBBE}" type="datetimeFigureOut">
              <a:rPr lang="en-US" smtClean="0"/>
              <a:pPr/>
              <a:t>1/4/18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A1BBB-EB34-44AA-AE94-499A7BFF71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1</a:t>
            </a:r>
            <a:endParaRPr lang="en-US" sz="28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8" name="Table 7" title="The Great Race-Lev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927720"/>
              </p:ext>
            </p:extLst>
          </p:nvPr>
        </p:nvGraphicFramePr>
        <p:xfrm>
          <a:off x="43846" y="641449"/>
          <a:ext cx="9056310" cy="6224530"/>
        </p:xfrm>
        <a:graphic>
          <a:graphicData uri="http://schemas.openxmlformats.org/drawingml/2006/table">
            <a:tbl>
              <a:tblPr firstRow="1"/>
              <a:tblGrid>
                <a:gridCol w="18112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To work sugar and fat together until the mixture is soft and fluffy.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Cream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Describe Julienne cut.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Long slender slices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(1/8” x 1/8” x 2 1/2” long)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used to incorporate air into food by beating rapidly?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Whisk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To cut into various uneven pieces</a:t>
                      </a:r>
                      <a:r>
                        <a:rPr kumimoji="0" 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Chop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To cut or chop food as finely as possible.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Mince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mix ingredients by gently turning one part over another.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Fold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 When cutting meat  at a meal what is the proper procedure?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Cut and eat one bite at a time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finely divide food in various sizes by rubbing it on surface with sharp projections.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Grate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work dough to further mix the ingredients and develop the gluten. 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Knead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cut fat into flour with a pastry blender or two knives. 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Cut In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remove or strip off the skin or rind of some fruits and vegetables. 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Peel / Pare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cook by the vapor produced when water is heated to the boiling point. 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Steam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The sudden increase of  dough volume in the first 10 minutes of baking.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Oven Spring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brown or cook foods with a small amount of fat using low to medium heat.  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Sauté</a:t>
                      </a: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 cook just below the boiling point. </a:t>
                      </a: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65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Simmer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side does  a waiter serve your food to you? Right or Left?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Left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Where does the roll plate go? Above the knife and spoon or the fork?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Fork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Which way does the blade on a knife point towards?  Plate or spoon?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Plate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Where does your napkin go if you are going to be returning to the table?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On the Chair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When should gloves be used in food preparation?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WHEN HANDLING RAW OR PROTEIN FOODS OR WHEN HANDLING FOOD THAT WON’T BE HEATED BEFORE SERVING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2</a:t>
            </a:r>
            <a:endParaRPr lang="en-US" sz="2800" dirty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8" name="Table 7" title="The Great Race-Lev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346748"/>
              </p:ext>
            </p:extLst>
          </p:nvPr>
        </p:nvGraphicFramePr>
        <p:xfrm>
          <a:off x="43846" y="641450"/>
          <a:ext cx="9056915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3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1/4 cup = ______ Tablespoons?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4 Tablespoons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</a:t>
                      </a:r>
                      <a:r>
                        <a:rPr lang="en-US" sz="1300" b="1" i="1" dirty="0">
                          <a:solidFill>
                            <a:schemeClr val="tx1"/>
                          </a:solidFill>
                        </a:rPr>
                        <a:t>1/2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 cup = ______ Tablespoons?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A:</a:t>
                      </a:r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  8 Tablespoons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______ cups = 1 pint?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2 cups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______ Pints = 1 quart?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2 pints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______ fluid ounces = 1 quart?</a:t>
                      </a:r>
                      <a:endParaRPr lang="en-US" sz="1100" b="1" i="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i="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32 ounces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</a:rPr>
                        <a:t>______ ounces = 1 pound?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It’s more accurate to use (choose one) </a:t>
                      </a:r>
                      <a:r>
                        <a:rPr lang="en-US" sz="1100" b="1" i="1" u="sng" baseline="0" dirty="0">
                          <a:solidFill>
                            <a:schemeClr val="tx1"/>
                          </a:solidFill>
                        </a:rPr>
                        <a:t>scale/measuring cups </a:t>
                      </a:r>
                    </a:p>
                    <a:p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when preparing a recipe?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scale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What food </a:t>
                      </a:r>
                      <a:r>
                        <a:rPr lang="en-US" sz="1100" b="1" i="1" baseline="0" dirty="0" err="1">
                          <a:solidFill>
                            <a:schemeClr val="tx1"/>
                          </a:solidFill>
                        </a:rPr>
                        <a:t>bourne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 illness is associated with not washing hands after using the bathroom (feces)?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Hepatitis A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Improperly canned foods can cause this food </a:t>
                      </a:r>
                      <a:r>
                        <a:rPr lang="en-US" sz="1100" b="1" i="1" baseline="0" dirty="0" err="1">
                          <a:solidFill>
                            <a:schemeClr val="tx1"/>
                          </a:solidFill>
                        </a:rPr>
                        <a:t>bourne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 illness?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Botulism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This food </a:t>
                      </a:r>
                      <a:r>
                        <a:rPr lang="en-US" sz="1100" b="1" i="1" baseline="0" dirty="0" err="1">
                          <a:solidFill>
                            <a:schemeClr val="tx1"/>
                          </a:solidFill>
                        </a:rPr>
                        <a:t>bourne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</a:rPr>
                        <a:t> illness comes from fresh poultry and raw eggs: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Salmonella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Tbsp. = ______ tsp.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c. =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_______ Tbsp.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gal. = ______ qt.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1 stick of butter = ________ c.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1/2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1/8 c. = ______ Tbsp.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c. = ______ fluid oz.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1 qt. = ________ c.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 5 1/3 Tbsp. = ______ c.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  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1/3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two cups do you use to measure 3/4 c.?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100" b="1">
                          <a:solidFill>
                            <a:schemeClr val="tx1"/>
                          </a:solidFill>
                        </a:rPr>
                        <a:t>:  </a:t>
                      </a:r>
                      <a:r>
                        <a:rPr lang="en-US" sz="1100" b="1">
                          <a:solidFill>
                            <a:srgbClr val="FF0000"/>
                          </a:solidFill>
                        </a:rPr>
                        <a:t>1/2 and 1/4 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What vegetables make up a </a:t>
                      </a:r>
                      <a:r>
                        <a:rPr kumimoji="0" lang="en-US" sz="1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mirepoix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?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A: 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Onions, carrots, &amp; celery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3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3</a:t>
            </a:r>
            <a:endParaRPr lang="en-US" sz="2800" dirty="0"/>
          </a:p>
        </p:txBody>
      </p:sp>
      <p:sp>
        <p:nvSpPr>
          <p:cNvPr id="18434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8" name="Table 7" title="The Great Race-Lev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754674"/>
              </p:ext>
            </p:extLst>
          </p:nvPr>
        </p:nvGraphicFramePr>
        <p:xfrm>
          <a:off x="43846" y="641450"/>
          <a:ext cx="9056915" cy="6223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3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Where is the best place to insert a meat thermometer?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A: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Thickest part of the meat, away from bone and fat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the temperature danger zone?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41-135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the correct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internal temperature for cooking WHOLE meats, such as seafood, pork, beef veal, or lamb?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145 DEGREES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What temperature should leftovers be reheated to?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165 DEGREES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What is the appropriate temperature for cold storage?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BELOW 40 DEGREEES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Explain FIFO.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FIRST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 IN, FIRST OUT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Where in the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refrigerator should meat be stored or thawed?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BOTTOM SHELF IN SEALD BAG OR CONTAINER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What does “clean” mean?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FREE OF VISIBLE DIRT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does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“sanitize” mean?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USE MOIST HEAT OR CHEMICALS TO REMOVE PATHOGENTS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When creating a work plan, which task would be done first?</a:t>
                      </a:r>
                    </a:p>
                    <a:p>
                      <a:pPr marL="228600" indent="-228600">
                        <a:buAutoNum type="alphaUcPeriod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Setting table</a:t>
                      </a:r>
                    </a:p>
                    <a:p>
                      <a:pPr marL="228600" indent="-228600">
                        <a:buAutoNum type="alphaUcPeriod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Sautéing chicken</a:t>
                      </a:r>
                    </a:p>
                    <a:p>
                      <a:pPr marL="228600" indent="-228600">
                        <a:buAutoNum type="alphaUcPeriod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Steaming veggies</a:t>
                      </a:r>
                    </a:p>
                    <a:p>
                      <a:pPr marL="228600" indent="-228600">
                        <a:buAutoNum type="alphaUcPeriod"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Boiling pasta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Sautéing chicken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This appliance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is used for chopping, mixing, or pureeing foods; little to no liquid required.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FOOD PROCESSOR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What are the three energy providing nutrients?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CARBS</a:t>
                      </a: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FAT</a:t>
                      </a: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PROTEIN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are the three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non-energy nutrients?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WATER</a:t>
                      </a: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VITAMINS </a:t>
                      </a: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MINERALS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After an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intense workout, how soon should you start refueling your body?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15-60 MIN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How many foods should be introduced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to a child at a time?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ONE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This appliance is used to blend or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puree food in the contain in which it is being prepared.  The motor is above the blade.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IMMERSION BLENDER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Name 4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courses (or categories) of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salads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Appetizer</a:t>
                      </a: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Accompaniment</a:t>
                      </a: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Main dish</a:t>
                      </a: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Dessert </a:t>
                      </a: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 True or False:  Exercise is an excellent way to lower fat and cholesterol in the body.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How many grams of fiber are recommended daily?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20-35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a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beverage that is great for refueling after a work out or athletic event?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CHOCOLATE MILK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65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1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4</a:t>
            </a:r>
            <a:endParaRPr lang="en-US" sz="2800" dirty="0"/>
          </a:p>
        </p:txBody>
      </p:sp>
      <p:sp>
        <p:nvSpPr>
          <p:cNvPr id="20482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8" name="Table 7" title="The Great Race-Lev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854798"/>
              </p:ext>
            </p:extLst>
          </p:nvPr>
        </p:nvGraphicFramePr>
        <p:xfrm>
          <a:off x="43846" y="641450"/>
          <a:ext cx="9056915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3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3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How many calories per gram do proteins provide?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Name two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foods that could provide protein in a salad.</a:t>
                      </a:r>
                    </a:p>
                    <a:p>
                      <a:endParaRPr lang="en-US" sz="1100" b="1" baseline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ANY MEAT, EGGS, NUTS/SEEDS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the function of liquid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in bread?</a:t>
                      </a:r>
                    </a:p>
                    <a:p>
                      <a:endParaRPr lang="en-US" sz="1100" b="1" baseline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BINDER/Moisture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What is the bone disease caused by lack of calcium?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OSTEOPOROSIS 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What is the disease caused by lack of iron?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ANEMIA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kinds of snacks are appropriate throughout the day?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FRUITS &amp; VEGGIES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If a label says “Juice” it is 100% juice.  T  or F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Give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2 benefits of convenience foods.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FAST, PORTABLE, ON-THE-GO, </a:t>
                      </a:r>
                      <a:r>
                        <a:rPr lang="en-US" sz="1100" b="1" baseline="0" dirty="0" smtClean="0">
                          <a:solidFill>
                            <a:srgbClr val="FF0000"/>
                          </a:solidFill>
                        </a:rPr>
                        <a:t>CONVENIENT</a:t>
                      </a:r>
                      <a:endParaRPr lang="en-US" sz="1100" b="1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Give 3 drawbacks of convenience foods?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EXPENSIVE</a:t>
                      </a: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HIGHER FAT</a:t>
                      </a: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HIGHER SUGAR</a:t>
                      </a: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HIGH SODIUM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How are ingredients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listed on a nutrition label?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IN DESCENDING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 ORDER BY WEIGHT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What constitutes a main dish salad?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IT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 HAS PROTEIN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How should soup be stored?</a:t>
                      </a:r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SHALLOW CONTAINERS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ingredient provides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structure in yeast breads?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FLOUR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 What is the function of fat in a pastry?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CREATES FLAKINESS/ Tenderness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temperature of water should be used when making pastry?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ICE COLD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happens if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pastry dough is over handled?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It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 becomes tough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types of pies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need to be refrigerated?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CREAM/CUSTARD</a:t>
                      </a: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SAVORY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Give 3 examples of dry cooking methods.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ROAST, BROIL BAKE,STIR-FRY, GRILL, SAUTE 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Give 2 examples of moist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cooking methods.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SLOW COOKING </a:t>
                      </a: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BRAISE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Q:  What is it called when yeast bread has time to rise before baking?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PROOFING</a:t>
                      </a:r>
                    </a:p>
                  </a:txBody>
                  <a:tcPr marL="87086" marR="87086" marT="42863" marB="42863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83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5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b="1" dirty="0"/>
              <a:t>LEVEL 5</a:t>
            </a:r>
            <a:endParaRPr lang="en-US" sz="2800" dirty="0"/>
          </a:p>
        </p:txBody>
      </p:sp>
      <p:sp>
        <p:nvSpPr>
          <p:cNvPr id="21506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21540" name="Group 36" title="The Great Race-Lev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881004"/>
              </p:ext>
            </p:extLst>
          </p:nvPr>
        </p:nvGraphicFramePr>
        <p:xfrm>
          <a:off x="43846" y="641449"/>
          <a:ext cx="9056310" cy="6173392"/>
        </p:xfrm>
        <a:graphic>
          <a:graphicData uri="http://schemas.openxmlformats.org/drawingml/2006/table">
            <a:tbl>
              <a:tblPr firstRow="1"/>
              <a:tblGrid>
                <a:gridCol w="18112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Define Mise en Place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GATHERING AND PREPARING OF INGREDIENTS BEFORE BEGINNING TO COOK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(PUT IN PLACE)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Define Al Dente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COOKED SO AS TO NOT BE TOO SOFT; FIRM TO THE BITE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Define Yield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THE NUMBER OF SERVINGS PRODUCED BY A RECIPE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last meal before participating in an intense sporting event should contain mostly __________.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CARBOHYDRATES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Name a food source that provide fats in a salad. </a:t>
                      </a:r>
                    </a:p>
                    <a:p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CHEESE, DRESSING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This type of dough contains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relatively small amounts of fat and sugar.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LEAN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This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type of dough has added fat, sugar, and eggs.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ENRICHED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food-borne illness is associated with unpasteurized dairy products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&amp;/or contaminated water?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CAMPYLOBACTER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is the best way to prevent food-borne illnesses?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WASH</a:t>
                      </a:r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 HANDS PROPERLY AND OFTEN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Which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mother sauce is white, is made with milk or cream, and is thickened with a roux?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BECHEMEL 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Define fermentation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A CHANGE BROUGHT ON AS YEAST CONVERTS SUGAR CREATING CO₂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mother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sauce would be used to create marinara sauce?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TOMATO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A pie crust that is cooked before filling.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PIE SHELL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are two classifications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of salad dressings.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VINAIGRETTE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MAYONNAISE BASED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Liquid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created by cooking meat, bones, or vegetables. 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STOCK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ingredient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does yeast feed on?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SUGAR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What kills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yeast?</a:t>
                      </a: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1" baseline="0" dirty="0">
                          <a:solidFill>
                            <a:srgbClr val="FF0000"/>
                          </a:solidFill>
                        </a:rPr>
                        <a:t>HOT WATER (salt retards growth of yeast)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a roux?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A MIXTURE OF FAT AND FLOUR 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a roux used for?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THICKENING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The best place to thaw meat.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FRIDGE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847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Foods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7560" y="13395"/>
            <a:ext cx="1508881" cy="571500"/>
          </a:xfrm>
          <a:ln w="38100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defTabSz="914318">
              <a:defRPr/>
            </a:pPr>
            <a:r>
              <a:rPr lang="en-US" sz="2800" b="1" dirty="0"/>
              <a:t>LEVEL 6</a:t>
            </a:r>
            <a:endParaRPr lang="en-US" sz="2800" dirty="0"/>
          </a:p>
        </p:txBody>
      </p:sp>
      <p:sp>
        <p:nvSpPr>
          <p:cNvPr id="22530" name="Subtitle 2"/>
          <p:cNvSpPr>
            <a:spLocks noGrp="1"/>
          </p:cNvSpPr>
          <p:nvPr>
            <p:ph type="subTitle" idx="1"/>
          </p:nvPr>
        </p:nvSpPr>
        <p:spPr>
          <a:xfrm>
            <a:off x="6821714" y="0"/>
            <a:ext cx="2322286" cy="328911"/>
          </a:xfrm>
        </p:spPr>
        <p:txBody>
          <a:bodyPr/>
          <a:lstStyle/>
          <a:p>
            <a:pPr eaLnBrk="1" hangingPunct="1"/>
            <a:r>
              <a:rPr lang="en-US" sz="1300" b="1" dirty="0">
                <a:solidFill>
                  <a:schemeClr val="tx1"/>
                </a:solidFill>
              </a:rPr>
              <a:t>Name: ___________________</a:t>
            </a:r>
          </a:p>
        </p:txBody>
      </p:sp>
      <p:graphicFrame>
        <p:nvGraphicFramePr>
          <p:cNvPr id="22564" name="Group 36" title="The Great Race-Lev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442226"/>
              </p:ext>
            </p:extLst>
          </p:nvPr>
        </p:nvGraphicFramePr>
        <p:xfrm>
          <a:off x="43846" y="641449"/>
          <a:ext cx="9056310" cy="6224530"/>
        </p:xfrm>
        <a:graphic>
          <a:graphicData uri="http://schemas.openxmlformats.org/drawingml/2006/table">
            <a:tbl>
              <a:tblPr firstRow="1"/>
              <a:tblGrid>
                <a:gridCol w="18112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112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temperature should ground meat be cooked to?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155 DEGREES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term for foods that contain high amounts of vitamins, minerals and other nutrients, but few calories?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NUTRIENT DENSE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temperature should poultry be cooked to?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165 DEGREES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A place setting for one on the table is called a ____________________?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COVER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1/2” cubes are called ___________?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MEDIUM DICE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1/4” cubes are called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___________?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SMALL DICE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Adult onset diabetes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TYPE 2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 List one lean cooking method.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ROAST, BROIL, GRILL, or SAUTE 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When buttering a roll what is the proper procedure?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BUTTER ONE PIECE/BITE AT A TIME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are the Aesthetic Guidelines?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SHAPE/SIZE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TEMPERATURE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COLOR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TEXTURE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FLAVOR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PRESENTATION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A </a:t>
                      </a:r>
                      <a:r>
                        <a:rPr kumimoji="0" lang="en-US" sz="1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batonnet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cut is approximately how big?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1/4” x 1/4” x 2.5”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Name 3 good            time-management tips for working in the kitchen.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DECIDE WHAT WILL TAKE LONGEST TO COOK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MULI TASK/ DOVETAIL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MAKE SHOPPING LISTS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Which mother sauce is brown and is made with stock and veggies?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ESPAGNOLE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I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n a salad, what nutrients do fruits and vegetables provide?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VITAMINS &amp; MINERALS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What is the order for using flatware?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USE FROM THE OUTSIDE IN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43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List two grocery shopping strategies.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CREATE A SHOPPING 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TAKE A CALCULATOR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DON’T SHOP HUNGRY OR TIRED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SHOP ALONE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is the ratio of oil to vinegar in a vinaigrette salad dressing?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3:1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What are the two categories of soups?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STOCK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CREAM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 What cooking method is great for poultry?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ROASTING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Q: Less tender cuts of meat should be cooked with what cooking method?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MOIST</a:t>
                      </a:r>
                    </a:p>
                  </a:txBody>
                  <a:tcPr marL="87086" marR="87086" marT="42863" marB="4286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155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2794</TotalTime>
  <Words>2035</Words>
  <Application>Microsoft Macintosh PowerPoint</Application>
  <PresentationFormat>On-screen Show (4:3)</PresentationFormat>
  <Paragraphs>457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LEVEL 1</vt:lpstr>
      <vt:lpstr>LEVEL 2</vt:lpstr>
      <vt:lpstr>LEVEL 3</vt:lpstr>
      <vt:lpstr>LEVEL 4</vt:lpstr>
      <vt:lpstr>LEVEL 5</vt:lpstr>
      <vt:lpstr>LEVEL 6</vt:lpstr>
    </vt:vector>
  </TitlesOfParts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LEVEL 1</dc:title>
  <dc:creator>Windows User</dc:creator>
  <cp:lastModifiedBy>Microsoft Office User</cp:lastModifiedBy>
  <cp:revision>85</cp:revision>
  <cp:lastPrinted>2016-05-20T04:17:20Z</cp:lastPrinted>
  <dcterms:created xsi:type="dcterms:W3CDTF">2011-05-12T20:19:35Z</dcterms:created>
  <dcterms:modified xsi:type="dcterms:W3CDTF">2018-01-04T15:36:52Z</dcterms:modified>
</cp:coreProperties>
</file>