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8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81BC0-70CF-6143-AD27-C5B1CC7F60E2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9B816-43F5-2A4D-8AE4-CE073E98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8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1.Define food borne illnesses: </a:t>
            </a:r>
            <a:r>
              <a:rPr lang="en-US" b="1" dirty="0" smtClean="0"/>
              <a:t>An illness results from eating contaminated foods.</a:t>
            </a:r>
          </a:p>
          <a:p>
            <a:r>
              <a:rPr lang="en-US" b="1" dirty="0" smtClean="0"/>
              <a:t>2.</a:t>
            </a:r>
            <a:r>
              <a:rPr lang="en-US" b="1" baseline="0" dirty="0" smtClean="0"/>
              <a:t> </a:t>
            </a:r>
            <a:r>
              <a:rPr lang="en-US" b="0" dirty="0" smtClean="0"/>
              <a:t>What are the General Symptoms experienced with a food-borne illness? </a:t>
            </a:r>
            <a:r>
              <a:rPr lang="en-US" b="1" dirty="0" smtClean="0"/>
              <a:t>Fever, headache &amp; digestive troubles.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93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 smtClean="0"/>
              <a:t>Is</a:t>
            </a:r>
            <a:r>
              <a:rPr lang="en-US" b="1" baseline="0" dirty="0" smtClean="0"/>
              <a:t> how bacteria can spread. It occurs when pathogens from unclean objects, people, or food touch cooked or ready-to-eat foods.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Hands, Utensils, Equipment, Raw Meat or Low-Acid foods.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Clean – to remove visible soil &amp; food particles. Sanitize – to use heat or chemical agents to reduce pathogens.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Cook, Clean, Chill &amp; Control cross-contamination.</a:t>
            </a:r>
          </a:p>
          <a:p>
            <a:pPr marL="228600" indent="-228600">
              <a:buAutoNum type="arabi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69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Physical: </a:t>
            </a:r>
            <a:r>
              <a:rPr lang="en-US" b="1" dirty="0" smtClean="0"/>
              <a:t>Hair, metal shavings, fingernails, pieces of glass, etc.</a:t>
            </a:r>
          </a:p>
          <a:p>
            <a:pPr marL="228600" indent="-228600">
              <a:buAutoNum type="arabicPeriod"/>
            </a:pPr>
            <a:r>
              <a:rPr lang="en-US" b="0" dirty="0" smtClean="0"/>
              <a:t>Chemical: </a:t>
            </a:r>
            <a:r>
              <a:rPr lang="en-US" b="1" dirty="0" smtClean="0"/>
              <a:t>Cleaning products</a:t>
            </a:r>
          </a:p>
          <a:p>
            <a:r>
              <a:rPr lang="en-US" b="1" dirty="0" smtClean="0"/>
              <a:t>3.</a:t>
            </a:r>
            <a:r>
              <a:rPr lang="en-US" b="1" baseline="0" dirty="0" smtClean="0"/>
              <a:t> </a:t>
            </a:r>
            <a:r>
              <a:rPr lang="en-US" b="0" dirty="0" smtClean="0"/>
              <a:t>Biological:</a:t>
            </a:r>
            <a:r>
              <a:rPr lang="en-US" b="0" baseline="0" dirty="0" smtClean="0"/>
              <a:t> </a:t>
            </a:r>
            <a:r>
              <a:rPr lang="en-US" b="1" baseline="0" dirty="0" smtClean="0"/>
              <a:t>Pathogens &amp; micro-organisms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What is Salmonella associated with? </a:t>
            </a:r>
            <a:r>
              <a:rPr lang="en-US" b="1" dirty="0" smtClean="0"/>
              <a:t>Fresh poultry &amp; raw eggs.</a:t>
            </a:r>
          </a:p>
          <a:p>
            <a:pPr marL="228600" indent="-228600">
              <a:buAutoNum type="arabicPeriod"/>
            </a:pPr>
            <a:r>
              <a:rPr lang="en-US" b="0" dirty="0" smtClean="0"/>
              <a:t>What is E-coli associated with? </a:t>
            </a:r>
            <a:r>
              <a:rPr lang="en-US" b="1" dirty="0" smtClean="0"/>
              <a:t>Undercooked ground beef, unpasteurized milk, fruit juices &amp; produce.</a:t>
            </a:r>
          </a:p>
          <a:p>
            <a:pPr marL="228600" indent="-228600">
              <a:buAutoNum type="arabicPeriod"/>
            </a:pPr>
            <a:r>
              <a:rPr lang="en-US" b="0" dirty="0" smtClean="0"/>
              <a:t>What is Botulism associated with? </a:t>
            </a:r>
            <a:r>
              <a:rPr lang="en-US" b="1" dirty="0" smtClean="0"/>
              <a:t>Improperly</a:t>
            </a:r>
            <a:r>
              <a:rPr lang="en-US" b="1" baseline="0" dirty="0" smtClean="0"/>
              <a:t> canned foods, specifically low-acid foods.</a:t>
            </a:r>
          </a:p>
          <a:p>
            <a:pPr marL="228600" indent="-228600">
              <a:buAutoNum type="arabicPeriod"/>
            </a:pPr>
            <a:r>
              <a:rPr lang="en-US" b="0" baseline="0" dirty="0" smtClean="0"/>
              <a:t>What is Hepatitis A associated with? </a:t>
            </a:r>
            <a:r>
              <a:rPr lang="en-US" b="1" baseline="0" dirty="0" smtClean="0"/>
              <a:t>Not washing your hands after going to the bathroom &amp; then touching food, equipment &amp; utensils.</a:t>
            </a:r>
          </a:p>
          <a:p>
            <a:pPr marL="228600" indent="-228600">
              <a:buAutoNum type="arabicPeriod"/>
            </a:pPr>
            <a:r>
              <a:rPr lang="en-US" b="0" baseline="0" dirty="0" smtClean="0"/>
              <a:t>What is Campylobacter associated with? </a:t>
            </a:r>
            <a:r>
              <a:rPr lang="en-US" b="1" baseline="0" dirty="0" smtClean="0"/>
              <a:t>Unpasteurized dairy products, contaminated water, poultry &amp; produce.</a:t>
            </a:r>
          </a:p>
          <a:p>
            <a:pPr marL="228600" indent="-228600">
              <a:buAutoNum type="arabicPeriod"/>
            </a:pPr>
            <a:r>
              <a:rPr lang="en-US" b="0" baseline="0" dirty="0" smtClean="0"/>
              <a:t>What is Staphylococcus associated with? </a:t>
            </a:r>
            <a:r>
              <a:rPr lang="en-US" b="1" baseline="0" dirty="0" smtClean="0"/>
              <a:t>Food workers that carry staph in their nose, mouth &amp; from infected cuts.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11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FATTOM</a:t>
            </a:r>
            <a:r>
              <a:rPr lang="en-US" baseline="0" dirty="0" smtClean="0"/>
              <a:t> – </a:t>
            </a:r>
            <a:r>
              <a:rPr lang="en-US" b="1" baseline="0" dirty="0" smtClean="0"/>
              <a:t>F – Food, A – Low Acid, T – Temperature, T – Time, O – Oxygen &amp; M - Moisture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83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Wash hands for a minimum of 20 seconds. Hands should be scrubbed, under fingernails, between fingers, backsides of hands</a:t>
            </a:r>
            <a:r>
              <a:rPr lang="en-US" b="1" baseline="0" dirty="0" smtClean="0"/>
              <a:t> &amp; up past the wrists.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Hair should be controlled in a hat, covered or pulled back.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60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1. Clean</a:t>
            </a:r>
            <a:r>
              <a:rPr lang="en-US" b="1" baseline="0" dirty="0" smtClean="0"/>
              <a:t> a</a:t>
            </a:r>
            <a:r>
              <a:rPr lang="en-US" b="1" dirty="0" smtClean="0"/>
              <a:t>pron</a:t>
            </a:r>
            <a:r>
              <a:rPr lang="en-US" b="1" baseline="0" dirty="0" smtClean="0"/>
              <a:t> because clothes can carry bacteria.</a:t>
            </a:r>
          </a:p>
          <a:p>
            <a:r>
              <a:rPr lang="en-US" b="1" dirty="0" smtClean="0"/>
              <a:t>2. Wear gloves which should</a:t>
            </a:r>
            <a:r>
              <a:rPr lang="en-US" b="1" baseline="0" dirty="0" smtClean="0"/>
              <a:t> be changed with each new task or after 4 hrs. continuous use.</a:t>
            </a:r>
          </a:p>
          <a:p>
            <a:r>
              <a:rPr lang="en-US" b="1" baseline="0" dirty="0" smtClean="0"/>
              <a:t>3. Wear a bandage on the cut and then wear a glove over the bandage.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20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 smtClean="0"/>
              <a:t>First In First Out – Foods should be stored with the</a:t>
            </a:r>
            <a:r>
              <a:rPr lang="en-US" b="1" baseline="0" dirty="0" smtClean="0"/>
              <a:t> oldest food to come out for use first.</a:t>
            </a:r>
          </a:p>
          <a:p>
            <a:pPr marL="228600" indent="-228600">
              <a:buAutoNum type="arabicPeriod"/>
            </a:pPr>
            <a:r>
              <a:rPr lang="en-US" b="1" dirty="0" smtClean="0"/>
              <a:t>Name</a:t>
            </a:r>
            <a:r>
              <a:rPr lang="en-US" b="1" baseline="0" dirty="0" smtClean="0"/>
              <a:t> of food &amp; the discard date.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Throw it out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TCS means Time/Temperature Control Safety. They should be kept at 40 degrees or lower OR above 135 degrees or higher.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Divide foods into smaller portions &amp; shallow containers, cool with ice baths, stirring with a chill whip or using a chill blaster.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I must cool foods from 135 down to 70 degrees within 2 </a:t>
            </a:r>
            <a:r>
              <a:rPr lang="en-US" b="1" baseline="0" dirty="0" err="1" smtClean="0"/>
              <a:t>hrs</a:t>
            </a:r>
            <a:r>
              <a:rPr lang="en-US" b="1" baseline="0" dirty="0" smtClean="0"/>
              <a:t> and from 70 down to 40 within 4 hrs.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73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 smtClean="0"/>
              <a:t>Thaw in a refrigerator on the bottom shelf.</a:t>
            </a:r>
          </a:p>
          <a:p>
            <a:pPr marL="228600" indent="-228600">
              <a:buAutoNum type="arabicPeriod"/>
            </a:pPr>
            <a:r>
              <a:rPr lang="en-US" b="1" dirty="0" smtClean="0"/>
              <a:t>In cool </a:t>
            </a:r>
            <a:r>
              <a:rPr lang="en-US" b="1" u="sng" dirty="0" smtClean="0"/>
              <a:t>running</a:t>
            </a:r>
            <a:r>
              <a:rPr lang="en-US" b="1" u="none" dirty="0" smtClean="0"/>
              <a:t> water or a cool bath changing water every 30 min.</a:t>
            </a:r>
          </a:p>
          <a:p>
            <a:pPr marL="228600" indent="-228600">
              <a:buAutoNum type="arabicPeriod"/>
            </a:pPr>
            <a:r>
              <a:rPr lang="en-US" b="1" u="none" dirty="0" smtClean="0"/>
              <a:t>In a microwave, which must be then cooked immediately.</a:t>
            </a:r>
          </a:p>
          <a:p>
            <a:pPr marL="228600" indent="-228600">
              <a:buAutoNum type="arabicPeriod"/>
            </a:pPr>
            <a:r>
              <a:rPr lang="en-US" b="1" u="none" dirty="0" smtClean="0"/>
              <a:t>As part of the cooking process &amp; must be cooked thoroughly &amp; temped.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04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baseline="0" dirty="0" smtClean="0"/>
              <a:t>41 degrees to 135 degrees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145 degrees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15 seconds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155 degrees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165 degrees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165 degrees</a:t>
            </a:r>
          </a:p>
          <a:p>
            <a:pPr marL="228600" indent="-228600">
              <a:buAutoNum type="arabi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9B816-43F5-2A4D-8AE4-CE073E986C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6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Food-Borne Illness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Review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39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654424"/>
          </a:xfrm>
        </p:spPr>
        <p:txBody>
          <a:bodyPr/>
          <a:lstStyle/>
          <a:p>
            <a:r>
              <a:rPr lang="en-US" dirty="0" smtClean="0"/>
              <a:t>Food Temperatures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62001"/>
            <a:ext cx="6732058" cy="60959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is the Temperature Danger Zone?</a:t>
            </a:r>
          </a:p>
          <a:p>
            <a:r>
              <a:rPr lang="en-US" sz="2800" dirty="0" smtClean="0"/>
              <a:t>What temp do I cook: Seafood, whole cuts of pork, beef, veal &amp; lamb to? </a:t>
            </a:r>
            <a:endParaRPr lang="en-US" sz="2800" dirty="0"/>
          </a:p>
          <a:p>
            <a:r>
              <a:rPr lang="en-US" sz="2800" dirty="0" smtClean="0"/>
              <a:t>How long should that temp be held for?</a:t>
            </a:r>
          </a:p>
          <a:p>
            <a:r>
              <a:rPr lang="en-US" sz="2800" dirty="0" smtClean="0"/>
              <a:t>What temp do I cook: Ground meats, except poultry to?</a:t>
            </a:r>
          </a:p>
          <a:p>
            <a:r>
              <a:rPr lang="en-US" sz="2800" dirty="0" smtClean="0"/>
              <a:t>What temp do I cook: All poultry to?</a:t>
            </a:r>
          </a:p>
          <a:p>
            <a:r>
              <a:rPr lang="en-US" sz="2800" dirty="0" smtClean="0"/>
              <a:t>What temp do I cook: Reheated foods to?</a:t>
            </a:r>
            <a:endParaRPr lang="en-US" sz="2800" dirty="0"/>
          </a:p>
        </p:txBody>
      </p:sp>
      <p:pic>
        <p:nvPicPr>
          <p:cNvPr id="4" name="Picture 3" descr="th.jpg" title="Temperature Danger Zo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333" y="1028700"/>
            <a:ext cx="14986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50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56144"/>
            <a:ext cx="8042276" cy="802591"/>
          </a:xfrm>
        </p:spPr>
        <p:txBody>
          <a:bodyPr/>
          <a:lstStyle/>
          <a:p>
            <a:r>
              <a:rPr lang="en-US" dirty="0" smtClean="0"/>
              <a:t>Cross Contamination and Food </a:t>
            </a:r>
            <a:r>
              <a:rPr lang="en-US" dirty="0" smtClean="0"/>
              <a:t>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21832"/>
            <a:ext cx="8192558" cy="535516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does the term Cross-Contamination mean?</a:t>
            </a:r>
          </a:p>
          <a:p>
            <a:r>
              <a:rPr lang="en-US" sz="2800" dirty="0" smtClean="0"/>
              <a:t>Name three items that can cause cross-contamination?</a:t>
            </a:r>
          </a:p>
          <a:p>
            <a:r>
              <a:rPr lang="en-US" sz="2800" dirty="0" smtClean="0"/>
              <a:t>What is the difference between </a:t>
            </a:r>
            <a:r>
              <a:rPr lang="en-US" sz="2800" b="1" dirty="0" smtClean="0"/>
              <a:t>clean</a:t>
            </a:r>
            <a:r>
              <a:rPr lang="en-US" sz="2800" dirty="0" smtClean="0"/>
              <a:t> &amp; </a:t>
            </a:r>
            <a:r>
              <a:rPr lang="en-US" sz="2800" b="1" dirty="0" smtClean="0"/>
              <a:t>sanitation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What are the </a:t>
            </a:r>
            <a:r>
              <a:rPr lang="en-US" sz="2800" b="1" dirty="0" smtClean="0"/>
              <a:t>4 “C’s” </a:t>
            </a:r>
            <a:r>
              <a:rPr lang="en-US" sz="2800" dirty="0" smtClean="0"/>
              <a:t>to preventing          food-borne illness?</a:t>
            </a:r>
            <a:endParaRPr lang="en-US" sz="2800" dirty="0"/>
          </a:p>
        </p:txBody>
      </p:sp>
      <p:pic>
        <p:nvPicPr>
          <p:cNvPr id="4" name="Picture 3" descr="th.jpg" title="Cross Contamination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499" y="4233333"/>
            <a:ext cx="1854199" cy="240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What You Learned in Foods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Define the term Food-Borne Illness?</a:t>
            </a:r>
          </a:p>
          <a:p>
            <a:r>
              <a:rPr lang="en-US" sz="3200" dirty="0" smtClean="0"/>
              <a:t>What are the General Symptoms experienced with a food-borne illness?</a:t>
            </a:r>
            <a:endParaRPr lang="en-US" sz="3200" dirty="0"/>
          </a:p>
        </p:txBody>
      </p:sp>
      <p:pic>
        <p:nvPicPr>
          <p:cNvPr id="5" name="Picture 4" descr="th.jpg" title="Food Borne Illness Symptom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667" y="4512733"/>
            <a:ext cx="25400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582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44924"/>
          </a:xfrm>
        </p:spPr>
        <p:txBody>
          <a:bodyPr/>
          <a:lstStyle/>
          <a:p>
            <a:r>
              <a:rPr lang="en-US" dirty="0" smtClean="0"/>
              <a:t>Food-Borne Illness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43000"/>
            <a:ext cx="8042276" cy="480060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There are three categories for causes of food-borne illness. Provide examples of items found in these three categories.</a:t>
            </a:r>
          </a:p>
          <a:p>
            <a:r>
              <a:rPr lang="en-US" sz="2800" dirty="0" smtClean="0"/>
              <a:t>Physical:</a:t>
            </a:r>
          </a:p>
          <a:p>
            <a:r>
              <a:rPr lang="en-US" sz="2800" dirty="0" smtClean="0"/>
              <a:t>Chemical:</a:t>
            </a:r>
          </a:p>
          <a:p>
            <a:r>
              <a:rPr lang="en-US" sz="2800" dirty="0" smtClean="0"/>
              <a:t>Biological:</a:t>
            </a:r>
            <a:endParaRPr lang="en-US" sz="2800" dirty="0"/>
          </a:p>
        </p:txBody>
      </p:sp>
      <p:pic>
        <p:nvPicPr>
          <p:cNvPr id="4" name="Picture 3" descr="th.jpg" title="Causes of Food Borne Illnes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109" y="4381499"/>
            <a:ext cx="2974623" cy="223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773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44924"/>
          </a:xfrm>
        </p:spPr>
        <p:txBody>
          <a:bodyPr/>
          <a:lstStyle/>
          <a:p>
            <a:r>
              <a:rPr lang="en-US" dirty="0" smtClean="0"/>
              <a:t>Food Borne Illnesses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52500"/>
            <a:ext cx="8042276" cy="499110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is Salmonella associated with?</a:t>
            </a:r>
          </a:p>
          <a:p>
            <a:r>
              <a:rPr lang="en-US" sz="2800" dirty="0" smtClean="0"/>
              <a:t>What is E-coli associated with?</a:t>
            </a:r>
          </a:p>
          <a:p>
            <a:r>
              <a:rPr lang="en-US" sz="2800" dirty="0" smtClean="0"/>
              <a:t>What is Botulism associated with?</a:t>
            </a:r>
          </a:p>
          <a:p>
            <a:r>
              <a:rPr lang="en-US" sz="2800" dirty="0" smtClean="0"/>
              <a:t>What is Hepatitis A associated with?</a:t>
            </a:r>
          </a:p>
          <a:p>
            <a:r>
              <a:rPr lang="en-US" sz="2800" dirty="0" smtClean="0"/>
              <a:t>What is Campylobacter associated with?</a:t>
            </a:r>
          </a:p>
          <a:p>
            <a:r>
              <a:rPr lang="en-US" sz="2800" dirty="0" smtClean="0"/>
              <a:t>What is Staphylococcus associated with? </a:t>
            </a:r>
            <a:endParaRPr lang="en-US" sz="2800" dirty="0"/>
          </a:p>
        </p:txBody>
      </p:sp>
      <p:pic>
        <p:nvPicPr>
          <p:cNvPr id="4" name="Picture 3" descr="th.jpg" title="Salmonella Tops Food Borne Illnesses Chart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218" y="5103283"/>
            <a:ext cx="1693333" cy="143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84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71924"/>
          </a:xfrm>
        </p:spPr>
        <p:txBody>
          <a:bodyPr/>
          <a:lstStyle/>
          <a:p>
            <a:r>
              <a:rPr lang="en-US" dirty="0" smtClean="0"/>
              <a:t>Food 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600201"/>
            <a:ext cx="8213725" cy="498263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Bacteria need FATTOM before they can grow, what is FATTOM?</a:t>
            </a:r>
          </a:p>
          <a:p>
            <a:r>
              <a:rPr lang="en-US" sz="2800" b="1" dirty="0" smtClean="0"/>
              <a:t>F</a:t>
            </a:r>
          </a:p>
          <a:p>
            <a:r>
              <a:rPr lang="en-US" sz="2800" b="1" dirty="0" smtClean="0"/>
              <a:t>A</a:t>
            </a:r>
          </a:p>
          <a:p>
            <a:r>
              <a:rPr lang="en-US" sz="2800" b="1" dirty="0" smtClean="0"/>
              <a:t>T</a:t>
            </a:r>
          </a:p>
          <a:p>
            <a:r>
              <a:rPr lang="en-US" sz="2800" b="1" dirty="0" smtClean="0"/>
              <a:t>T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/>
              <a:t>M</a:t>
            </a:r>
          </a:p>
        </p:txBody>
      </p:sp>
      <p:pic>
        <p:nvPicPr>
          <p:cNvPr id="4" name="Picture 3" descr="download.jpg" title="Bacteria Needs FATTOM before they can grow. 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833" y="5300133"/>
            <a:ext cx="26416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6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23757"/>
          </a:xfrm>
        </p:spPr>
        <p:txBody>
          <a:bodyPr/>
          <a:lstStyle/>
          <a:p>
            <a:r>
              <a:rPr lang="en-US" dirty="0" smtClean="0"/>
              <a:t>Preventing Food </a:t>
            </a:r>
            <a:r>
              <a:rPr lang="en-US" dirty="0" smtClean="0"/>
              <a:t>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43000"/>
            <a:ext cx="8042276" cy="480060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Personal Hygiene is important to preventing food-borne illness. </a:t>
            </a:r>
            <a:r>
              <a:rPr lang="en-US" sz="2800" b="1" dirty="0" smtClean="0"/>
              <a:t>Answer the following:</a:t>
            </a:r>
          </a:p>
          <a:p>
            <a:r>
              <a:rPr lang="en-US" sz="2800" dirty="0" smtClean="0"/>
              <a:t>How long should you wash your hands for?</a:t>
            </a:r>
          </a:p>
          <a:p>
            <a:r>
              <a:rPr lang="en-US" sz="2800" dirty="0" smtClean="0"/>
              <a:t>What should be done during that time?</a:t>
            </a:r>
          </a:p>
          <a:p>
            <a:r>
              <a:rPr lang="en-US" sz="2800" dirty="0" smtClean="0"/>
              <a:t>What should you do about your hair?</a:t>
            </a:r>
            <a:endParaRPr lang="en-US" sz="2800" dirty="0"/>
          </a:p>
        </p:txBody>
      </p:sp>
      <p:pic>
        <p:nvPicPr>
          <p:cNvPr id="4" name="Picture 3" descr="th.jpg" title="Preventing Food Borne Illnes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979" y="5234517"/>
            <a:ext cx="2166938" cy="141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44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69880"/>
            <a:ext cx="8042276" cy="908424"/>
          </a:xfrm>
        </p:spPr>
        <p:txBody>
          <a:bodyPr/>
          <a:lstStyle/>
          <a:p>
            <a:r>
              <a:rPr lang="en-US" dirty="0" smtClean="0"/>
              <a:t>Personal Hygiene and </a:t>
            </a:r>
            <a:br>
              <a:rPr lang="en-US" dirty="0" smtClean="0"/>
            </a:br>
            <a:r>
              <a:rPr lang="en-US" dirty="0" smtClean="0"/>
              <a:t>Food </a:t>
            </a:r>
            <a:r>
              <a:rPr lang="en-US" dirty="0" smtClean="0"/>
              <a:t>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12333"/>
            <a:ext cx="8042276" cy="463126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Personal Hygiene is important to preventing food-borne illness. </a:t>
            </a:r>
            <a:r>
              <a:rPr lang="en-US" sz="2800" b="1" dirty="0" smtClean="0"/>
              <a:t>Answer the following:</a:t>
            </a:r>
          </a:p>
          <a:p>
            <a:r>
              <a:rPr lang="en-US" sz="2800" dirty="0" smtClean="0"/>
              <a:t>What else should you wear? Why?</a:t>
            </a:r>
          </a:p>
          <a:p>
            <a:r>
              <a:rPr lang="en-US" sz="2800" dirty="0" smtClean="0"/>
              <a:t>What should I use if I am working on ready-to-eat foods?</a:t>
            </a:r>
          </a:p>
          <a:p>
            <a:r>
              <a:rPr lang="en-US" sz="2800" dirty="0" smtClean="0"/>
              <a:t>What should I do if I have a cut on my hand?</a:t>
            </a:r>
            <a:endParaRPr lang="en-US" sz="2800" dirty="0"/>
          </a:p>
        </p:txBody>
      </p:sp>
      <p:pic>
        <p:nvPicPr>
          <p:cNvPr id="5" name="Picture 4" descr="th.jpg" title="Preparing Sush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834" y="4720167"/>
            <a:ext cx="1608666" cy="18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37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87126"/>
            <a:ext cx="8042276" cy="929591"/>
          </a:xfrm>
        </p:spPr>
        <p:txBody>
          <a:bodyPr/>
          <a:lstStyle/>
          <a:p>
            <a:r>
              <a:rPr lang="en-US" dirty="0" smtClean="0"/>
              <a:t>Storing Foods and </a:t>
            </a:r>
            <a:br>
              <a:rPr lang="en-US" dirty="0" smtClean="0"/>
            </a:br>
            <a:r>
              <a:rPr lang="en-US" dirty="0" smtClean="0"/>
              <a:t>Food </a:t>
            </a:r>
            <a:r>
              <a:rPr lang="en-US" dirty="0" smtClean="0"/>
              <a:t>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132053"/>
            <a:ext cx="8213725" cy="53975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does the term FIFO mean &amp; explain how to use it?</a:t>
            </a:r>
          </a:p>
          <a:p>
            <a:r>
              <a:rPr lang="en-US" sz="2800" dirty="0" smtClean="0"/>
              <a:t>How should I label food that I am storing?</a:t>
            </a:r>
          </a:p>
          <a:p>
            <a:r>
              <a:rPr lang="en-US" sz="2800" dirty="0" smtClean="0"/>
              <a:t>What should I do with a can that is bulging?</a:t>
            </a:r>
          </a:p>
          <a:p>
            <a:r>
              <a:rPr lang="en-US" sz="2800" dirty="0" smtClean="0"/>
              <a:t>What are TCS Foods? What temperature should they be at?</a:t>
            </a:r>
          </a:p>
          <a:p>
            <a:r>
              <a:rPr lang="en-US" sz="2800" dirty="0" smtClean="0"/>
              <a:t>How can I cool foods?</a:t>
            </a:r>
          </a:p>
          <a:p>
            <a:r>
              <a:rPr lang="en-US" sz="2800" dirty="0" smtClean="0"/>
              <a:t>What are my Time &amp; Temperature requirements when cooling foods?</a:t>
            </a:r>
            <a:endParaRPr lang="en-US" sz="2800" dirty="0"/>
          </a:p>
        </p:txBody>
      </p:sp>
      <p:pic>
        <p:nvPicPr>
          <p:cNvPr id="4" name="Picture 3" descr="th.jpg" title="Canned Foo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167" y="4296834"/>
            <a:ext cx="1502832" cy="213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375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33784"/>
            <a:ext cx="8042276" cy="844924"/>
          </a:xfrm>
        </p:spPr>
        <p:txBody>
          <a:bodyPr/>
          <a:lstStyle/>
          <a:p>
            <a:r>
              <a:rPr lang="en-US" dirty="0" smtClean="0"/>
              <a:t>Thawing Food and </a:t>
            </a:r>
            <a:br>
              <a:rPr lang="en-US" dirty="0" smtClean="0"/>
            </a:br>
            <a:r>
              <a:rPr lang="en-US" dirty="0" smtClean="0"/>
              <a:t>Food </a:t>
            </a:r>
            <a:r>
              <a:rPr lang="en-US" dirty="0" smtClean="0"/>
              <a:t>Borne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78708"/>
            <a:ext cx="8042276" cy="55245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There are four different acceptable ways to properly </a:t>
            </a:r>
            <a:r>
              <a:rPr lang="en-US" sz="2800" dirty="0"/>
              <a:t>t</a:t>
            </a:r>
            <a:r>
              <a:rPr lang="en-US" sz="2800" dirty="0" smtClean="0"/>
              <a:t>haw food, </a:t>
            </a:r>
            <a:r>
              <a:rPr lang="en-US" sz="2800" b="1" dirty="0" smtClean="0"/>
              <a:t>List them below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Name the recommended first way?</a:t>
            </a:r>
          </a:p>
          <a:p>
            <a:r>
              <a:rPr lang="en-US" sz="2800" dirty="0" smtClean="0"/>
              <a:t>Name three more &amp; give particulars that must be done when using these methods?</a:t>
            </a:r>
            <a:endParaRPr lang="en-US" sz="2800" dirty="0"/>
          </a:p>
        </p:txBody>
      </p:sp>
      <p:pic>
        <p:nvPicPr>
          <p:cNvPr id="4" name="Picture 3" descr="th.jpg" title="Correct Thaw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50" y="4305300"/>
            <a:ext cx="30353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871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281</TotalTime>
  <Words>948</Words>
  <Application>Microsoft Office PowerPoint</Application>
  <PresentationFormat>On-screen Show (4:3)</PresentationFormat>
  <Paragraphs>106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News Gothic MT</vt:lpstr>
      <vt:lpstr>Wingdings 2</vt:lpstr>
      <vt:lpstr>Breeze</vt:lpstr>
      <vt:lpstr>Food-Borne Illness </vt:lpstr>
      <vt:lpstr>Review What You Learned in Foods 1</vt:lpstr>
      <vt:lpstr>Food-Borne Illness Review</vt:lpstr>
      <vt:lpstr>Food Borne Illnesses</vt:lpstr>
      <vt:lpstr>Food Borne Illness</vt:lpstr>
      <vt:lpstr>Preventing Food Borne Illness</vt:lpstr>
      <vt:lpstr>Personal Hygiene and  Food Borne Illness</vt:lpstr>
      <vt:lpstr>Storing Foods and  Food Borne Illness</vt:lpstr>
      <vt:lpstr>Thawing Food and  Food Borne Illness</vt:lpstr>
      <vt:lpstr>Food Temperatures</vt:lpstr>
      <vt:lpstr>Cross Contamination and Food Borne Illness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Food-Borne Illness</dc:title>
  <dc:creator>Teacher</dc:creator>
  <cp:lastModifiedBy>Laura Schiers</cp:lastModifiedBy>
  <cp:revision>18</cp:revision>
  <dcterms:created xsi:type="dcterms:W3CDTF">2017-07-13T23:07:01Z</dcterms:created>
  <dcterms:modified xsi:type="dcterms:W3CDTF">2018-02-20T16:43:12Z</dcterms:modified>
</cp:coreProperties>
</file>