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4"/>
  </p:notesMasterIdLst>
  <p:sldIdLst>
    <p:sldId id="268" r:id="rId2"/>
    <p:sldId id="272" r:id="rId3"/>
    <p:sldId id="267" r:id="rId4"/>
    <p:sldId id="257" r:id="rId5"/>
    <p:sldId id="277" r:id="rId6"/>
    <p:sldId id="259" r:id="rId7"/>
    <p:sldId id="276" r:id="rId8"/>
    <p:sldId id="261" r:id="rId9"/>
    <p:sldId id="274" r:id="rId10"/>
    <p:sldId id="263" r:id="rId11"/>
    <p:sldId id="278" r:id="rId12"/>
    <p:sldId id="265" r:id="rId13"/>
    <p:sldId id="279" r:id="rId14"/>
    <p:sldId id="26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7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01" autoAdjust="0"/>
  </p:normalViewPr>
  <p:slideViewPr>
    <p:cSldViewPr>
      <p:cViewPr varScale="1">
        <p:scale>
          <a:sx n="109" d="100"/>
          <a:sy n="109" d="100"/>
        </p:scale>
        <p:origin x="6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29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35B951D-0ADC-4414-BB61-677B77B4496F}" type="datetimeFigureOut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A0F698-6FD4-46F0-A686-05D6E2447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942185F8-47CE-4447-8A5A-9172430AFBCA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4A2087D5-7078-4FB1-9124-4D0B3E9B1D07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8C22A128-0ADB-4AE3-9B75-8A1CC2B9ECE8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436C0764-A81C-490A-A094-BF0B3ACEFD0D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79B9A32D-6944-43B9-9515-09A1764CBBC6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9FC0B-DBA7-4B4D-ACB5-5315F9886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94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162D-692E-43D5-AAD3-9CC0425C5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63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20FB-82DD-4FDA-8F82-9930D5E91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010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E943-9BB9-40AF-B42B-842B492B5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54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B249E-3C79-43EB-B5AA-CD40CFB5B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43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85ECF-880F-4444-A4DD-4CF049263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82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47C4F-8195-4D2D-A148-55C4FE788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27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21F76-5A4E-47CD-936E-EDC8C1FCD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8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5724-B513-4390-B29B-D1D5F94A5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6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69268-01CA-4DF5-B23E-519D666B6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47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83B08-1585-4D89-8748-3E4F79502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46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911-79C7-4B45-A854-8A9EE272C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5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5690AE-39FD-4569-ADD1-F462D8357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bp3.blogger.com/_TBR_UmHYtUY/RzJbuqdV2sI/AAAAAAAAAD4/VAYpFqTr1U8/s320/Wallpaper-+Anoko.jpg&amp;imgrefurl=http://igloodgn.blogspot.com/2007/11/not-so-traditional-after-all.html&amp;usg=__6NTh8vHVj61-1ukG0DNmKk4A5hc=&amp;h=300&amp;w=260&amp;sz=20&amp;hl=en&amp;start=43&amp;sig2=S1KoEe3Fc2AZ9nhzBcQEnQ&amp;tbnid=JX4M5BIXjty0UM:&amp;tbnh=116&amp;tbnw=101&amp;prev=/images?q=stripes+wallpaper&amp;gbv=2&amp;ndsp=20&amp;hl=en&amp;safe=strict&amp;client=dell-usuk&amp;channel=us&amp;sa=N&amp;ad=w5&amp;start=40&amp;ei=haIUS7fCL5nmtgOlmbT8Aw" TargetMode="External"/><Relationship Id="rId4" Type="http://schemas.openxmlformats.org/officeDocument/2006/relationships/image" Target="../media/image28.jpeg"/><Relationship Id="rId5" Type="http://schemas.openxmlformats.org/officeDocument/2006/relationships/hyperlink" Target="http://images.google.com/imgres?imgurl=http://banjarinfo.com/wp-content/uploads/2009/05/modern-black-and-white-bedroom-interior-design.jpg&amp;imgrefurl=http://banjarinfo.com/modern-black-and-white-bedroom-interior-design/&amp;usg=__Sm9AdXIh30fMw2ZTthmM4AmDlVA=&amp;h=396&amp;w=588&amp;sz=52&amp;hl=en&amp;start=5&amp;sig2=k6w2OZ_W4Uc2WOAW8jEcKw&amp;tbnid=897gQinKaVJSBM:&amp;tbnh=91&amp;tbnw=135&amp;prev=/images?q=black+and+white+interior+design&amp;gbv=2&amp;hl=en&amp;safe=strict&amp;client=dell-usuk&amp;channel=us&amp;sa=G&amp;ad=w5&amp;ei=wqIUS6HWCZ_wtAPnjrX8Aw" TargetMode="External"/><Relationship Id="rId6" Type="http://schemas.openxmlformats.org/officeDocument/2006/relationships/image" Target="../media/image29.jpeg"/><Relationship Id="rId7" Type="http://schemas.openxmlformats.org/officeDocument/2006/relationships/hyperlink" Target="http://images.google.com/imgres?imgurl=http://www.furniturehawaiianstyle.com/images/bamboo_mirror_frame.jpg&amp;imgrefurl=http://www.furniturehawaiianstyle.com/index.php?cPath=36_31&amp;usg=__hL_k6IpTyW5XZlvLbv1I9ShMY6A=&amp;h=400&amp;w=400&amp;sz=28&amp;hl=en&amp;start=67&amp;sig2=Lw7WswzkNlY018gX81vgEA&amp;tbnid=K6_4oMdyR_5SgM:&amp;tbnh=124&amp;tbnw=124&amp;prev=/images?q=mirror+frame&amp;gbv=2&amp;ndsp=20&amp;hl=en&amp;safe=strict&amp;client=dell-usuk&amp;channel=us&amp;sa=N&amp;ad=w5&amp;start=60&amp;ei=G6MUS6CvNYfutgPawZCJBA" TargetMode="External"/><Relationship Id="rId8" Type="http://schemas.openxmlformats.org/officeDocument/2006/relationships/image" Target="../media/image30.jpeg"/><Relationship Id="rId9" Type="http://schemas.openxmlformats.org/officeDocument/2006/relationships/hyperlink" Target="http://images.google.com/imgres?imgurl=http://1.bp.blogspot.com/_1wHfU1IM-UE/STV-4CHRsxI/AAAAAAAABE4/KE0Omsv9PRs/s400/antique+Fireplace.jpg&amp;imgrefurl=http://www.outinhome.com/search/oriental+home+decor&amp;usg=__rF_VAfaZT3Lt3VQRC2pxP7lCjqg=&amp;h=286&amp;w=400&amp;sz=16&amp;hl=en&amp;start=40&amp;sig2=AsWR_deF5YTX9NxeyxCH6w&amp;tbnid=OXcb40JUzFOtkM:&amp;tbnh=89&amp;tbnw=124&amp;prev=/images?q=antique+modern+interior+design&amp;gbv=2&amp;ndsp=20&amp;hl=en&amp;safe=strict&amp;client=dell-usuk&amp;channel=us&amp;sa=N&amp;ad=w5&amp;start=20&amp;ei=XKMUS7rpKILKswOx1fX4Aw" TargetMode="External"/><Relationship Id="rId1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hyperlink" Target="http://images.google.com/imgres?imgurl=http://www.bonluxat.com/cmsense/data/uploads/orig/Jaime_Hayon_Josephine_Queen_Chandelier_egd.jpg&amp;imgrefurl=http://www.bonluxat.com/a/Jaime_Hayon_Josephine_Queen_Chandelier.html&amp;usg=__aVq1U-sDu1o-DRbC864ANK_IXds=&amp;h=330&amp;w=330&amp;sz=22&amp;hl=en&amp;start=8&amp;sig2=4YAqX3uqkKoOzKYgGRA5mA&amp;tbnid=LbgQnc9Bn3xsGM:&amp;tbnh=119&amp;tbnw=119&amp;prev=/images?q=chandelier&amp;gbv=2&amp;hl=en&amp;safe=strict&amp;client=dell-usuk&amp;channel=us&amp;ad=w5&amp;ei=AqEUS_OnNpPcswPgicX4Aw" TargetMode="External"/><Relationship Id="rId5" Type="http://schemas.openxmlformats.org/officeDocument/2006/relationships/image" Target="../media/image36.jpeg"/><Relationship Id="rId6" Type="http://schemas.openxmlformats.org/officeDocument/2006/relationships/hyperlink" Target="http://images.google.com/imgres?imgurl=http://www.thegardencentral.com/wp-content/uploads/2009/01/house-plant.jpg&amp;imgrefurl=http://www.thegardencentral.com/gardening-care/5-tips-to-keep-house-plants-healthy/&amp;usg=__GeOljzERT29C34rPC2D5cUr7gj8=&amp;h=288&amp;w=271&amp;sz=16&amp;hl=en&amp;start=20&amp;sig2=-XYvLAtJSNQYNUZcPwmbtw&amp;tbnid=N2ad8cwENe9SfM:&amp;tbnh=115&amp;tbnw=108&amp;prev=/images?q=house+plant&amp;gbv=2&amp;hl=en&amp;safe=strict&amp;client=dell-usuk&amp;channel=us&amp;ad=w5&amp;ei=8aEUS8WeLIewtAO1sp39Aw" TargetMode="External"/><Relationship Id="rId7" Type="http://schemas.openxmlformats.org/officeDocument/2006/relationships/image" Target="../media/image37.jpeg"/><Relationship Id="rId8" Type="http://schemas.openxmlformats.org/officeDocument/2006/relationships/hyperlink" Target="http://images.google.com/imgres?imgurl=http://common4.csnimages.com/lf/1/hash/1517/549271/1/Risom+Round+Dining+Table+with+Risom+Side+Chairs.jpg&amp;imgrefurl=http://www.allmodernlighting.com/Risom-Dining-and-Risom-Chairs-Series-KLL1372.html&amp;usg=__fBnMVmx16Pu2xA_dUX_P-nSyDIA=&amp;h=400&amp;w=400&amp;sz=25&amp;hl=en&amp;start=10&amp;sig2=RBGgiS2wg9_eCBkzAzEGDw&amp;tbnid=FhmBaCoDLrKSwM:&amp;tbnh=124&amp;tbnw=124&amp;prev=/images?q=round+dining+table+and+chairs&amp;gbv=2&amp;ndsp=20&amp;hl=en&amp;safe=strict&amp;client=dell-usuk&amp;channel=us&amp;sa=N&amp;ad=w5&amp;ei=UKEUS42KI5SKtQOzjIH3Aw" TargetMode="External"/><Relationship Id="rId9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hyperlink" Target="http://images.google.com/imgres?imgurl=http://www.dezignwithaz.com/images/blog/floral-appliques.jpg&amp;imgrefurl=https://www.dezignwithaz.com/zee-blog-t-1.html?page=3&amp;usg=__edebabRi-Gw1prdS1Ah218oqQjo=&amp;h=594&amp;w=480&amp;sz=35&amp;hl=en&amp;start=5&amp;sig2=_BCMB6nY9ansSBsE919cGQ&amp;tbnid=5fHqPRcbzRjUzM:&amp;tbnh=135&amp;tbnw=109&amp;prev=/images?q=floral+pictures+arrangement+on+wall&amp;gbv=2&amp;hl=en&amp;safe=strict&amp;client=dell-usuk&amp;channel=us&amp;sa=G&amp;ad=w5&amp;ei=WKgUS-fHCpfatAO77L3vAw" TargetMode="External"/><Relationship Id="rId1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images.google.com/imgres?imgurl=http://www.furniturehomedesign.com/wp-content/uploads/2008/09/embossed-wall-flat.jpg&amp;imgrefurl=http://www.furniturehomedesign.com/category/walls/&amp;usg=__BKz7C0xDsdpypefUNKuGAkOZNQ4=&amp;h=416&amp;w=328&amp;sz=19&amp;hl=en&amp;start=63&amp;sig2=u5cgX8-keJTE9zQB9ogJDw&amp;tbnid=QE1T8RcIJAchsM:&amp;tbnh=125&amp;tbnw=99&amp;prev=/images?q=repeating+pattern+wall&amp;gbv=2&amp;ndsp=20&amp;hl=en&amp;safe=strict&amp;client=dell-usuk&amp;channel=us&amp;sa=N&amp;ad=w5&amp;start=60&amp;ei=hKcUS4yAB5votQOx9_T4Aw" TargetMode="External"/><Relationship Id="rId4" Type="http://schemas.openxmlformats.org/officeDocument/2006/relationships/image" Target="../media/image6.jpeg"/><Relationship Id="rId5" Type="http://schemas.openxmlformats.org/officeDocument/2006/relationships/hyperlink" Target="NULL" TargetMode="External"/><Relationship Id="rId6" Type="http://schemas.openxmlformats.org/officeDocument/2006/relationships/image" Target="../media/image7.jpeg"/><Relationship Id="rId7" Type="http://schemas.openxmlformats.org/officeDocument/2006/relationships/hyperlink" Target="http://images.google.com/imgres?imgurl=http://www.home-decorating-reviews.com/images/staircase_banister.jpg&amp;imgrefurl=http://www.home-decorating-reviews.com/banisters.html&amp;usg=__ZsmIWsWDl999b4numHNQItdwaso=&amp;h=424&amp;w=283&amp;sz=165&amp;hl=en&amp;start=1&amp;sig2=A9BJW1z1ZkLn48nwcIFBZg&amp;tbnid=fg8CFYuSSJa-HM:&amp;tbnh=126&amp;tbnw=84&amp;prev=/images?q=stair+banisters&amp;gbv=2&amp;hl=en&amp;safe=strict&amp;client=dell-usuk&amp;channel=us&amp;sa=G&amp;ad=w5&amp;ei=B6cUS8_yKZbWsAP6l6j0Aw" TargetMode="External"/><Relationship Id="rId8" Type="http://schemas.openxmlformats.org/officeDocument/2006/relationships/image" Target="../media/image8.jpeg"/><Relationship Id="rId9" Type="http://schemas.openxmlformats.org/officeDocument/2006/relationships/hyperlink" Target="http://images.google.com/imgres?imgurl=http://www.unique-baby-gear-ideas.com/images/seeing-stripes-beautiful-brown-and-blue-baby-boys-nursery-10422.jpg&amp;imgrefurl=http://www.unique-baby-gear-ideas.com/seeing-stripes-beautiful-brown-and-blue-baby-boys-nursery.html&amp;usg=__MuP_soIKQ-f2-eOJ0zAnxFSUEQw=&amp;h=300&amp;w=400&amp;sz=23&amp;hl=en&amp;start=5&amp;sig2=NJbcBMaZPOPCUnek_bQJig&amp;tbnid=BkDpBoDd-BGWiM:&amp;tbnh=93&amp;tbnw=124&amp;prev=/images?q=striped+walls&amp;gbv=2&amp;hl=en&amp;safe=strict&amp;client=dell-usuk&amp;channel=us&amp;ad=w5&amp;ei=qacUS_vQG5zetAPr94XyAw" TargetMode="External"/><Relationship Id="rId10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bonluxat.com/cmsense/data/uploads/orig/Josef_Hoffmann_Hoffmann_Nesting_Tables_2kx.jpg&amp;imgrefurl=http://www.bonluxat.com/a/Josef_Hoffmann_Hoffmann_Nesting_Tables.html&amp;usg=__DKY26SuYLLjj9j7RaAFKwXT4ZVY=&amp;h=330&amp;w=330&amp;sz=23&amp;hl=en&amp;start=15&amp;sig2=alggXr8UDJHvUXBju6mHGQ&amp;tbnid=hXF-ZQZWlItoyM:&amp;tbnh=119&amp;tbnw=119&amp;prev=/images?q=nesting+tables&amp;gbv=2&amp;hl=en&amp;safe=strict&amp;client=dell-usuk&amp;channel=us&amp;ad=w5&amp;ei=faQUS4k_oJC0A9r1pO8D" TargetMode="External"/><Relationship Id="rId4" Type="http://schemas.openxmlformats.org/officeDocument/2006/relationships/image" Target="../media/image14.jpeg"/><Relationship Id="rId5" Type="http://schemas.openxmlformats.org/officeDocument/2006/relationships/hyperlink" Target="http://images.google.com/imgres?imgurl=http://www.thetradingpostoftexas.com/images/CanisterSet3BlackStar2.jpg&amp;imgrefurl=http://www.thetradingpostoftexas.com/shop/category.aspx?catid=23&amp;usg=__YxXVj_cswPvK8P9OBQ1QeQhuu-c=&amp;h=266&amp;w=400&amp;sz=174&amp;hl=en&amp;start=105&amp;sig2=ttyaqcmvzjODgd7L-w8RlA&amp;tbnid=m9G8etMbtf1ATM:&amp;tbnh=82&amp;tbnw=124&amp;prev=/images?q=kitchen+canisters+set&amp;gbv=2&amp;ndsp=20&amp;hl=en&amp;safe=strict&amp;client=dell-usuk&amp;channel=us&amp;sa=N&amp;ad=w5&amp;start=100&amp;ei=6KQUS6_GMIfaswOH8Y3vAw" TargetMode="External"/><Relationship Id="rId6" Type="http://schemas.openxmlformats.org/officeDocument/2006/relationships/image" Target="../media/image15.jpeg"/><Relationship Id="rId7" Type="http://schemas.openxmlformats.org/officeDocument/2006/relationships/hyperlink" Target="http://images.google.com/imgres?imgurl=http://ecx.images-amazon.com/images/I/616EtDjZfOL.jpg&amp;imgrefurl=http://archinspire.com/home-design/mobile-storage-modern-interior-device.htm&amp;usg=__5ZzqG4yvbLFqW6HljPXNNsbAb_s=&amp;h=500&amp;w=500&amp;sz=66&amp;hl=en&amp;start=6&amp;sig2=lQc6ZiS1VizXxDy1PnuHEw&amp;tbnid=7nUPQf25_dzgUM:&amp;tbnh=130&amp;tbnw=130&amp;prev=/images?q=gradation+interior+design&amp;gbv=2&amp;hl=en&amp;safe=strict&amp;client=dell-usuk&amp;channel=us&amp;ad=w5&amp;ei=HqUUS47AEIfutgPawZCJBA" TargetMode="External"/><Relationship Id="rId8" Type="http://schemas.openxmlformats.org/officeDocument/2006/relationships/image" Target="../media/image16.jpeg"/><Relationship Id="rId9" Type="http://schemas.openxmlformats.org/officeDocument/2006/relationships/hyperlink" Target="http://images.google.com/imgres?imgurl=http://www.creativesessionsdesign.com/blog/wp-content/uploads/2009/06/image2.png&amp;imgrefurl=http://www.creativesessionsdesign.com/blog/?p=31&amp;usg=__cMFryacdkAWp7QWgbzb-JeCl2rc=&amp;h=400&amp;w=400&amp;sz=399&amp;hl=en&amp;start=1&amp;sig2=gtwE62zu-v1ejr-38S3yvQ&amp;tbnid=jGUHS0BpOaPz5M:&amp;tbnh=124&amp;tbnw=124&amp;prev=/images?q=gradation+progression+interior+design&amp;gbv=2&amp;hl=en&amp;safe=strict&amp;client=dell-usuk&amp;channel=us&amp;ad=w5&amp;ei=d6YUS_rbFYzYsQPZk5GKBA" TargetMode="External"/><Relationship Id="rId1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simplesewingprojects.com/images/main/sew-swag-curtains.jpg&amp;imgrefurl=http://www.simplesewingprojects.com/how-to-sew-swag-curtains-and-jabots/&amp;usg=__NLSFUGdhZXZLmKqqZGcG6xidZ0I=&amp;h=250&amp;w=250&amp;sz=25&amp;hl=en&amp;start=2&amp;sig2=7pPkwMHiqJ5FhjDCGQD6Gg&amp;tbnid=xd-yRQYdJgJWhM:&amp;tbnh=111&amp;tbnw=111&amp;prev=/images?q=swag+curtains&amp;gbv=2&amp;hl=en&amp;safe=strict&amp;client=dell-usuk&amp;channel=us&amp;ad=w5&amp;ei=saMUS43hGJTusAPk54TgBg" TargetMode="External"/><Relationship Id="rId4" Type="http://schemas.openxmlformats.org/officeDocument/2006/relationships/image" Target="../media/image21.jpeg"/><Relationship Id="rId5" Type="http://schemas.openxmlformats.org/officeDocument/2006/relationships/hyperlink" Target="http://images.google.com/imgres?imgurl=http://www.northernvirginianewhomebuilder.com/images/custom-arched-doorways.jpg&amp;imgrefurl=http://www.northernvirginianewhomebuilder.com/&amp;usg=__KNbyMl8ckCCOrfzVebQGoYXdHik=&amp;h=225&amp;w=300&amp;sz=14&amp;hl=en&amp;start=16&amp;sig2=nPcLDXbbwb2ed_ziy5WZXA&amp;tbnid=wzatXn7v99vmXM:&amp;tbnh=87&amp;tbnw=116&amp;prev=/images?q=arched+doorways&amp;gbv=2&amp;hl=en&amp;safe=strict&amp;client=dell-usuk&amp;channel=us&amp;ad=w5&amp;ei=0qMUS76UGo7ctAPNm8iDBA" TargetMode="External"/><Relationship Id="rId6" Type="http://schemas.openxmlformats.org/officeDocument/2006/relationships/image" Target="../media/image22.jpeg"/><Relationship Id="rId7" Type="http://schemas.openxmlformats.org/officeDocument/2006/relationships/hyperlink" Target="NULL" TargetMode="External"/><Relationship Id="rId8" Type="http://schemas.openxmlformats.org/officeDocument/2006/relationships/image" Target="../media/image23.jpeg"/><Relationship Id="rId9" Type="http://schemas.openxmlformats.org/officeDocument/2006/relationships/hyperlink" Target="NULL" TargetMode="External"/><Relationship Id="rId1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9600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Grizzly BT"/>
              </a:rPr>
              <a:t>Rhythm…</a:t>
            </a:r>
            <a:r>
              <a:rPr lang="en-US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Grizzly BT"/>
              </a:rPr>
              <a:t/>
            </a:r>
            <a:br>
              <a:rPr lang="en-US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Grizzly BT"/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381000" y="457200"/>
            <a:ext cx="8399463" cy="822325"/>
          </a:xfrm>
        </p:spPr>
        <p:txBody>
          <a:bodyPr lIns="0" tIns="0" rIns="0" bIns="0">
            <a:spAutoFit/>
          </a:bodyPr>
          <a:lstStyle/>
          <a:p>
            <a:pPr algn="l" defTabSz="381000" eaLnBrk="1" hangingPunct="1">
              <a:defRPr/>
            </a:pPr>
            <a:r>
              <a:rPr lang="en-US" altLang="en-US" sz="5400" b="0" dirty="0">
                <a:solidFill>
                  <a:srgbClr val="FFFFFF"/>
                </a:solidFill>
              </a:rPr>
              <a:t>Rhythm by Opposition…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2137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203200" defTabSz="3810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203200" indent="203200" defTabSz="381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3810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381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3810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BABAE8"/>
              </a:buClr>
              <a:buSzTx/>
              <a:buFont typeface="WP TypographicSymbols" pitchFamily="2" charset="0"/>
              <a:buNone/>
            </a:pPr>
            <a:r>
              <a:rPr lang="en-US" altLang="en-US" sz="2400" b="1" dirty="0">
                <a:solidFill>
                  <a:srgbClr val="FFFFFF"/>
                </a:solidFill>
              </a:rPr>
              <a:t>The direct placement of lines, forms, or colors to create   </a:t>
            </a:r>
          </a:p>
          <a:p>
            <a:pPr>
              <a:spcBef>
                <a:spcPct val="0"/>
              </a:spcBef>
              <a:buClr>
                <a:srgbClr val="BABAE8"/>
              </a:buClr>
              <a:buSzTx/>
              <a:buFont typeface="WP TypographicSymbols" pitchFamily="2" charset="0"/>
              <a:buNone/>
            </a:pPr>
            <a:r>
              <a:rPr lang="en-US" altLang="en-US" sz="2400" b="1" dirty="0">
                <a:solidFill>
                  <a:srgbClr val="FFFFFF"/>
                </a:solidFill>
              </a:rPr>
              <a:t>opposition by an abrupt change.</a:t>
            </a:r>
          </a:p>
          <a:p>
            <a:pPr lvl="1">
              <a:spcBef>
                <a:spcPct val="0"/>
              </a:spcBef>
              <a:buClr>
                <a:srgbClr val="BABAE8"/>
              </a:buClr>
              <a:buSzTx/>
              <a:buFont typeface="WP MathA" pitchFamily="2" charset="2"/>
              <a:buNone/>
            </a:pPr>
            <a:r>
              <a:rPr lang="en-US" altLang="en-US" sz="2000" b="1" dirty="0">
                <a:solidFill>
                  <a:srgbClr val="BABAE8"/>
                </a:solidFill>
              </a:rPr>
              <a:t>Ornate objects placed in simple backgrounds</a:t>
            </a:r>
          </a:p>
          <a:p>
            <a:pPr lvl="1">
              <a:spcBef>
                <a:spcPct val="0"/>
              </a:spcBef>
              <a:buClr>
                <a:srgbClr val="BABAE8"/>
              </a:buClr>
              <a:buSzTx/>
              <a:buFont typeface="WP MathA" pitchFamily="2" charset="2"/>
              <a:buNone/>
            </a:pPr>
            <a:r>
              <a:rPr lang="en-US" altLang="en-US" sz="2000" b="1" dirty="0">
                <a:solidFill>
                  <a:srgbClr val="BABAE8"/>
                </a:solidFill>
              </a:rPr>
              <a:t>Old versus new</a:t>
            </a:r>
          </a:p>
          <a:p>
            <a:pPr lvl="1">
              <a:spcBef>
                <a:spcPct val="0"/>
              </a:spcBef>
              <a:buClr>
                <a:srgbClr val="BABAE8"/>
              </a:buClr>
              <a:buSzTx/>
              <a:buFont typeface="WP MathA" pitchFamily="2" charset="2"/>
              <a:buNone/>
            </a:pPr>
            <a:r>
              <a:rPr lang="en-US" altLang="en-US" sz="2000" b="1" dirty="0">
                <a:solidFill>
                  <a:srgbClr val="BABAE8"/>
                </a:solidFill>
              </a:rPr>
              <a:t>Complementary colors next to each other</a:t>
            </a:r>
          </a:p>
          <a:p>
            <a:pPr lvl="1">
              <a:spcBef>
                <a:spcPct val="0"/>
              </a:spcBef>
              <a:buClr>
                <a:srgbClr val="BABAE8"/>
              </a:buClr>
              <a:buSzTx/>
              <a:buFont typeface="WP MathA" pitchFamily="2" charset="2"/>
              <a:buNone/>
            </a:pPr>
            <a:r>
              <a:rPr lang="en-US" altLang="en-US" sz="2000" b="1" dirty="0">
                <a:solidFill>
                  <a:srgbClr val="BABAE8"/>
                </a:solidFill>
              </a:rPr>
              <a:t>Intersecting lines</a:t>
            </a:r>
          </a:p>
          <a:p>
            <a:pPr lvl="1">
              <a:spcBef>
                <a:spcPct val="0"/>
              </a:spcBef>
              <a:buClr>
                <a:srgbClr val="BABAE8"/>
              </a:buClr>
              <a:buSzTx/>
              <a:buFont typeface="WP MathA" pitchFamily="2" charset="2"/>
              <a:buNone/>
            </a:pPr>
            <a:r>
              <a:rPr lang="en-US" altLang="en-US" sz="2000" b="1" dirty="0">
                <a:solidFill>
                  <a:srgbClr val="BABAE8"/>
                </a:solidFill>
              </a:rPr>
              <a:t>		Square corners</a:t>
            </a:r>
          </a:p>
        </p:txBody>
      </p:sp>
      <p:pic>
        <p:nvPicPr>
          <p:cNvPr id="16389" name="Picture 11" descr="1011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3" y="4313714"/>
            <a:ext cx="219456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complement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33" y="4267200"/>
            <a:ext cx="24384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 descr="p3a9%2520oof%2520selo%2520doorways%2520near%2520amber%2520rm%2520%2520DSC_96%2520(6)%2520fix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83" y="3080068"/>
            <a:ext cx="3049621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      Opposition</a:t>
            </a:r>
          </a:p>
        </p:txBody>
      </p:sp>
      <p:pic>
        <p:nvPicPr>
          <p:cNvPr id="17412" name="Picture 6" descr="http://t0.gstatic.com/images?q=tbn:JX4M5BIXjty0UM:http://bp3.blogger.com/_TBR_UmHYtUY/RzJbuqdV2sI/AAAAAAAAAD4/VAYpFqTr1U8/s320/Wallpaper-%2BAnoko.jpg" title="Opposition exampl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1582737"/>
            <a:ext cx="22860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This picture shows opposition through dark wood trim against white walls." title="Opposition exampl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339195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This picture shows direct contrast through the 90 degree angles of a picture frame. " title="Oppostiion example 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This picture shows opposition through the square angles of boxy furniture. " title="Oppostion example 4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2" y="3505200"/>
            <a:ext cx="40338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423863" y="549275"/>
            <a:ext cx="8399462" cy="822325"/>
          </a:xfrm>
        </p:spPr>
        <p:txBody>
          <a:bodyPr lIns="0" tIns="0" rIns="0" bIns="0">
            <a:spAutoFit/>
          </a:bodyPr>
          <a:lstStyle/>
          <a:p>
            <a:pPr algn="l" defTabSz="381000" eaLnBrk="1" hangingPunct="1">
              <a:defRPr/>
            </a:pPr>
            <a:r>
              <a:rPr lang="en-US" altLang="en-US" sz="5400" b="0" dirty="0">
                <a:solidFill>
                  <a:srgbClr val="FFFFFF"/>
                </a:solidFill>
              </a:rPr>
              <a:t>Rhythm by Radiation…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25463" y="1585913"/>
            <a:ext cx="82518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95263" defTabSz="3810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195263" defTabSz="381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defTabSz="3810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381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3810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BABAE8"/>
              </a:buClr>
              <a:buSzTx/>
              <a:buFont typeface="WP TypographicSymbols" pitchFamily="2" charset="0"/>
              <a:buNone/>
            </a:pPr>
            <a:r>
              <a:rPr lang="en-US" altLang="en-US" sz="2400">
                <a:solidFill>
                  <a:srgbClr val="FFFFFF"/>
                </a:solidFill>
              </a:rPr>
              <a:t>All parts of a composition are balanced and repeated around a    </a:t>
            </a:r>
          </a:p>
          <a:p>
            <a:pPr>
              <a:spcBef>
                <a:spcPct val="0"/>
              </a:spcBef>
              <a:buClr>
                <a:srgbClr val="BABAE8"/>
              </a:buClr>
              <a:buSzTx/>
              <a:buFont typeface="WP TypographicSymbols" pitchFamily="2" charset="0"/>
              <a:buNone/>
            </a:pPr>
            <a:r>
              <a:rPr lang="en-US" altLang="en-US" sz="2400">
                <a:solidFill>
                  <a:srgbClr val="FFFFFF"/>
                </a:solidFill>
              </a:rPr>
              <a:t>central axis.</a:t>
            </a:r>
          </a:p>
          <a:p>
            <a:pPr lvl="2">
              <a:spcBef>
                <a:spcPct val="0"/>
              </a:spcBef>
              <a:buClr>
                <a:srgbClr val="BABAE8"/>
              </a:buClr>
              <a:buSzTx/>
              <a:buFont typeface="WP MathA" pitchFamily="2" charset="2"/>
              <a:buNone/>
            </a:pPr>
            <a:r>
              <a:rPr lang="en-US" altLang="en-US" sz="2000">
                <a:solidFill>
                  <a:srgbClr val="BABAE8"/>
                </a:solidFill>
              </a:rPr>
              <a:t>Petals of a daisy</a:t>
            </a:r>
          </a:p>
          <a:p>
            <a:pPr lvl="2">
              <a:spcBef>
                <a:spcPct val="0"/>
              </a:spcBef>
              <a:buClr>
                <a:srgbClr val="BABAE8"/>
              </a:buClr>
              <a:buSzTx/>
              <a:buFont typeface="WP MathA" pitchFamily="2" charset="2"/>
              <a:buNone/>
            </a:pPr>
            <a:r>
              <a:rPr lang="en-US" altLang="en-US" sz="2000">
                <a:solidFill>
                  <a:srgbClr val="BABAE8"/>
                </a:solidFill>
              </a:rPr>
              <a:t>Chairs around a table</a:t>
            </a:r>
          </a:p>
          <a:p>
            <a:pPr lvl="2">
              <a:spcBef>
                <a:spcPct val="0"/>
              </a:spcBef>
              <a:buClr>
                <a:srgbClr val="BABAE8"/>
              </a:buClr>
              <a:buSzTx/>
              <a:buFont typeface="WP MathA" pitchFamily="2" charset="2"/>
              <a:buNone/>
            </a:pPr>
            <a:r>
              <a:rPr lang="en-US" altLang="en-US" sz="2000">
                <a:solidFill>
                  <a:srgbClr val="BABAE8"/>
                </a:solidFill>
              </a:rPr>
              <a:t>Circular objects such as plates, bowls, light fixtures, textile patterns, hanging plants and chandeliers</a:t>
            </a:r>
          </a:p>
          <a:p>
            <a:pPr>
              <a:spcBef>
                <a:spcPct val="0"/>
              </a:spcBef>
              <a:buClr>
                <a:srgbClr val="BABAE8"/>
              </a:buClr>
              <a:buSzTx/>
              <a:buFont typeface="WP TypographicSymbols" pitchFamily="2" charset="0"/>
              <a:buNone/>
            </a:pPr>
            <a:r>
              <a:rPr lang="en-US" altLang="en-US" sz="2400">
                <a:solidFill>
                  <a:srgbClr val="FFFFFF"/>
                </a:solidFill>
              </a:rPr>
              <a:t>Not used as frequently as other types.</a:t>
            </a:r>
          </a:p>
        </p:txBody>
      </p:sp>
      <p:pic>
        <p:nvPicPr>
          <p:cNvPr id="19460" name="Picture 4" descr="radia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25908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radial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32956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radia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1351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Radiation</a:t>
            </a:r>
          </a:p>
        </p:txBody>
      </p:sp>
      <p:pic>
        <p:nvPicPr>
          <p:cNvPr id="20484" name="Picture 2" descr="This picture shows the radiation of petals from the center of a flower. " title="Radiation exampl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7274"/>
            <a:ext cx="207264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This picture shows a rounded chanderleir with the lights extending from the center" title="Radiat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88" y="1476522"/>
            <a:ext cx="2834640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This picture shows the leaves of a plant that extend from the center. " title="Radiation exampl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6" y="4311162"/>
            <a:ext cx="206108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This shows the radiation of chairs around a round table. " title="Radiation example 3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86" y="3861288"/>
            <a:ext cx="265176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088139B-654A-4122-87FF-BFAF80A5A61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73183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4000" dirty="0"/>
              <a:t>The key to rhythm is continuity….</a:t>
            </a:r>
            <a:r>
              <a:rPr lang="en-US" altLang="en-US" sz="5400" dirty="0"/>
              <a:t/>
            </a:r>
            <a:br>
              <a:rPr lang="en-US" altLang="en-US" sz="5400" dirty="0"/>
            </a:br>
            <a:endParaRPr lang="en-US" altLang="en-US" sz="5400" b="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1"/>
            <a:ext cx="4191000" cy="24384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en-US" sz="2000" b="1" dirty="0"/>
              <a:t>The organized movement of                               recurring or developing patterns into a  connected whole.</a:t>
            </a:r>
          </a:p>
          <a:p>
            <a:pPr lvl="1" eaLnBrk="1" hangingPunct="1">
              <a:defRPr/>
            </a:pPr>
            <a:r>
              <a:rPr lang="en-US" altLang="en-US" sz="2000" b="1" dirty="0"/>
              <a:t>It’s all about the movement                           of your eyes on an object or                                around a room!</a:t>
            </a:r>
          </a:p>
        </p:txBody>
      </p:sp>
      <p:pic>
        <p:nvPicPr>
          <p:cNvPr id="22533" name="Picture 6" descr="f_06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505200"/>
            <a:ext cx="3886200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4" descr="rhythm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73224"/>
            <a:ext cx="4419600" cy="345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Rhythm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dirty="0"/>
              <a:t>Name the types of rhythm in the following pictures. . . </a:t>
            </a:r>
          </a:p>
          <a:p>
            <a:pPr lvl="2" eaLnBrk="1" hangingPunct="1">
              <a:defRPr/>
            </a:pPr>
            <a:r>
              <a:rPr lang="en-US" altLang="en-US" sz="2000" dirty="0"/>
              <a:t>Repetition</a:t>
            </a:r>
          </a:p>
          <a:p>
            <a:pPr lvl="2" eaLnBrk="1" hangingPunct="1">
              <a:defRPr/>
            </a:pPr>
            <a:r>
              <a:rPr lang="en-US" altLang="en-US" sz="2000" dirty="0"/>
              <a:t>Gradation</a:t>
            </a:r>
          </a:p>
          <a:p>
            <a:pPr lvl="2" eaLnBrk="1" hangingPunct="1">
              <a:defRPr/>
            </a:pPr>
            <a:r>
              <a:rPr lang="en-US" altLang="en-US" sz="2000" dirty="0"/>
              <a:t>Transition</a:t>
            </a:r>
          </a:p>
          <a:p>
            <a:pPr lvl="2" eaLnBrk="1" hangingPunct="1">
              <a:defRPr/>
            </a:pPr>
            <a:r>
              <a:rPr lang="en-US" altLang="en-US" sz="2000" dirty="0"/>
              <a:t>Opposition</a:t>
            </a:r>
          </a:p>
          <a:p>
            <a:pPr lvl="2" eaLnBrk="1" hangingPunct="1">
              <a:defRPr/>
            </a:pPr>
            <a:r>
              <a:rPr lang="en-US" altLang="en-US" sz="2000" dirty="0"/>
              <a:t>Radiation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6263"/>
            <a:ext cx="7829550" cy="719137"/>
          </a:xfrm>
        </p:spPr>
        <p:txBody>
          <a:bodyPr/>
          <a:lstStyle/>
          <a:p>
            <a:r>
              <a:rPr lang="en-US" dirty="0"/>
              <a:t>Rhythm Review 1</a:t>
            </a:r>
          </a:p>
        </p:txBody>
      </p:sp>
      <p:pic>
        <p:nvPicPr>
          <p:cNvPr id="24579" name="Content Placeholder 3" descr="Students are to use this picture to identify various types of rhythm." title="Rhythm identification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1261" r="4156" b="32383"/>
          <a:stretch/>
        </p:blipFill>
        <p:spPr>
          <a:xfrm>
            <a:off x="2476500" y="1219200"/>
            <a:ext cx="4191000" cy="544158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6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Rhythm Review 2</a:t>
            </a:r>
          </a:p>
        </p:txBody>
      </p:sp>
      <p:pic>
        <p:nvPicPr>
          <p:cNvPr id="25603" name="Content Placeholder 3" descr="Students are to use this picture to identify various types of rhythm." title="Rhythm identification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r="4667" b="44976"/>
          <a:stretch/>
        </p:blipFill>
        <p:spPr>
          <a:xfrm>
            <a:off x="1828800" y="1126270"/>
            <a:ext cx="5486400" cy="5486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tudents are to use this picture to identify various types of rhythm." title="Rhythm Identification 3">
            <a:extLst>
              <a:ext uri="{FF2B5EF4-FFF2-40B4-BE49-F238E27FC236}">
                <a16:creationId xmlns:a16="http://schemas.microsoft.com/office/drawing/2014/main" xmlns="" id="{7B7B50A3-C191-403F-9D6B-EB1DC6DD7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14844" r="68584" b="53068"/>
          <a:stretch/>
        </p:blipFill>
        <p:spPr>
          <a:xfrm>
            <a:off x="457200" y="1143000"/>
            <a:ext cx="8332099" cy="54901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964E0E14-64B5-4187-879A-4F91FF90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Rhythm Review 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Rhythm Review 4</a:t>
            </a:r>
          </a:p>
        </p:txBody>
      </p:sp>
      <p:pic>
        <p:nvPicPr>
          <p:cNvPr id="27651" name="Content Placeholder 3" descr="Students are to use this picture to identify various types of rhythm." title="Rhythm identification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2500" r="23351" b="3750"/>
          <a:stretch/>
        </p:blipFill>
        <p:spPr>
          <a:xfrm>
            <a:off x="950976" y="1143000"/>
            <a:ext cx="7242048" cy="5486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56638"/>
            <a:ext cx="8229600" cy="10911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PRINCIPLES OF DESIGN…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800100" y="1185862"/>
            <a:ext cx="7696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The designer works with the 5 tools or elements of design:  line, form, color, space and texture. But now they must follow the “</a:t>
            </a:r>
            <a:r>
              <a:rPr lang="en-US" altLang="en-US" sz="2400" b="1" i="1" dirty="0">
                <a:latin typeface="Arial" panose="020B0604020202020204" pitchFamily="34" charset="0"/>
              </a:rPr>
              <a:t>RULES</a:t>
            </a:r>
            <a:r>
              <a:rPr lang="en-US" altLang="en-US" sz="2400" b="1" dirty="0">
                <a:latin typeface="Arial" panose="020B0604020202020204" pitchFamily="34" charset="0"/>
              </a:rPr>
              <a:t>” about using those tools.  The rules are called the principles of design.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81000" y="3436631"/>
            <a:ext cx="3352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There are 5 principles of design: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balance proportion/scale rhythm         </a:t>
            </a:r>
            <a:br>
              <a:rPr lang="en-US" altLang="en-US" sz="2400" b="1" dirty="0">
                <a:latin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</a:rPr>
              <a:t>harmony          emphasis</a:t>
            </a:r>
          </a:p>
        </p:txBody>
      </p:sp>
      <p:pic>
        <p:nvPicPr>
          <p:cNvPr id="5122" name="Picture 4" descr="j03983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4572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Rhythm Review 5</a:t>
            </a:r>
          </a:p>
        </p:txBody>
      </p:sp>
      <p:pic>
        <p:nvPicPr>
          <p:cNvPr id="28675" name="Content Placeholder 3" descr="Students are to use this picture to identify various types of rhythm." title="Rhytym identification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5" t="4937" r="1062" b="3704"/>
          <a:stretch/>
        </p:blipFill>
        <p:spPr>
          <a:xfrm>
            <a:off x="868680" y="1219200"/>
            <a:ext cx="7406640" cy="542664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Rhythm Review 6</a:t>
            </a:r>
          </a:p>
        </p:txBody>
      </p:sp>
      <p:pic>
        <p:nvPicPr>
          <p:cNvPr id="29699" name="Content Placeholder 3" descr="Students are to use this picture to identify various types of rhythm." title="Rhythm identification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4849" r="24183" b="5430"/>
          <a:stretch/>
        </p:blipFill>
        <p:spPr>
          <a:xfrm>
            <a:off x="926758" y="1170817"/>
            <a:ext cx="7290484" cy="539496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sz="5400" b="0" dirty="0">
                <a:solidFill>
                  <a:schemeClr val="tx1"/>
                </a:solidFill>
              </a:rPr>
              <a:t>Rhythm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/>
              <a:t>Rhythm is defined as continuous, recurrent, or organized movement.  </a:t>
            </a:r>
          </a:p>
          <a:p>
            <a:pPr eaLnBrk="1" hangingPunct="1">
              <a:defRPr/>
            </a:pPr>
            <a:r>
              <a:rPr lang="en-US" altLang="en-US" sz="2400" b="1"/>
              <a:t>It allows for underlying unity and variety in a design.</a:t>
            </a:r>
          </a:p>
          <a:p>
            <a:pPr eaLnBrk="1" hangingPunct="1">
              <a:defRPr/>
            </a:pPr>
            <a:r>
              <a:rPr lang="en-US" altLang="en-US" sz="2400" b="1"/>
              <a:t>We can create rhythm in 5 different ways…</a:t>
            </a:r>
          </a:p>
        </p:txBody>
      </p:sp>
      <p:pic>
        <p:nvPicPr>
          <p:cNvPr id="6148" name="Picture 6" descr="contrast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6076" r="3200" b="6076"/>
          <a:stretch>
            <a:fillRect/>
          </a:stretch>
        </p:blipFill>
        <p:spPr>
          <a:xfrm>
            <a:off x="1600200" y="3505200"/>
            <a:ext cx="5943600" cy="293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366713" y="511175"/>
            <a:ext cx="8399462" cy="822325"/>
          </a:xfrm>
        </p:spPr>
        <p:txBody>
          <a:bodyPr lIns="0" tIns="0" rIns="0" bIns="0">
            <a:spAutoFit/>
          </a:bodyPr>
          <a:lstStyle/>
          <a:p>
            <a:pPr algn="l" defTabSz="381000" eaLnBrk="1" hangingPunct="1">
              <a:defRPr/>
            </a:pPr>
            <a:r>
              <a:rPr lang="en-US" altLang="en-US" sz="5400" b="0" dirty="0">
                <a:solidFill>
                  <a:srgbClr val="FFFFFF"/>
                </a:solidFill>
              </a:rPr>
              <a:t>Rhythm by Repetition…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79425" y="1587500"/>
            <a:ext cx="81915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203200" defTabSz="3810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203200" indent="203200" defTabSz="381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3810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381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3810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BABAE8"/>
              </a:buClr>
              <a:buSz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Can be achieved through…</a:t>
            </a:r>
          </a:p>
          <a:p>
            <a:pPr lvl="1" algn="ctr">
              <a:spcBef>
                <a:spcPct val="0"/>
              </a:spcBef>
              <a:buClr>
                <a:srgbClr val="BABAE8"/>
              </a:buClr>
              <a:buSz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Repeated 	lines, shapes and forms, colors,                      textures, or patterns.</a:t>
            </a:r>
          </a:p>
          <a:p>
            <a:pPr lvl="1" algn="ctr">
              <a:spcBef>
                <a:spcPct val="0"/>
              </a:spcBef>
              <a:buClr>
                <a:srgbClr val="BABAE8"/>
              </a:buClr>
              <a:buSzTx/>
              <a:buFontTx/>
              <a:buNone/>
            </a:pPr>
            <a:endParaRPr lang="en-US" altLang="en-US" sz="2400" b="1"/>
          </a:p>
        </p:txBody>
      </p:sp>
      <p:pic>
        <p:nvPicPr>
          <p:cNvPr id="7173" name="Picture 7" descr="repetiti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2381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bedrooms_reynolds_320x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repetitio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38400"/>
            <a:ext cx="26019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    Repetition</a:t>
            </a:r>
          </a:p>
        </p:txBody>
      </p:sp>
      <p:pic>
        <p:nvPicPr>
          <p:cNvPr id="8197" name="Picture 4" descr="This picture shows repetition with a continuous zigzag pattern of tile. " title="Repetition exampl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7" y="1295400"/>
            <a:ext cx="2390406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This picture shows repetition with a collection of 7 black and white prints in black frames. " title="Repetition example 5">
            <a:hlinkClick r:id="rId5" invalidUrl="http://images.google.com/imgres?imgurl=http://blog1.ebates.com/ebates/REDE wall.jpg&amp;imgrefurl=http://blog1.ebates.com/ebates/home-garden/&amp;usg=__bvSsPCCjFXvII3ipjDiFpJ5Nx54=&amp;h=275&amp;w=275&amp;sz=18&amp;hl=en&amp;start=53&amp;sig2=WNEwIy-DQb1WtWwoiA-mAA&amp;tbnid=k5zSaXKFfbJPwM:&amp;tbnh=114&amp;tbnw=114&amp;prev=/images?q=black+and+white+arrangement+on+wall&amp;gbv=2&amp;ndsp=20&amp;hl=en&amp;safe=strict&amp;client=dell-usuk&amp;channel=us&amp;sa=N&amp;ad=w5&amp;start=40&amp;ei=NakUS9bqJIzYtAOP3Zj_Aw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This picture shows reptition through with a bench with three square pillows. " title="Repetition example 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15" y="3599839"/>
            <a:ext cx="1981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This picture shows repetition through with wallpaper that is brown, blue and tan stripes. " title="Repetition example 3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This picture shows repetition with a collection of red glass vases. " title="Repetition example 4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31" y="3617424"/>
            <a:ext cx="239896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381000" y="533400"/>
            <a:ext cx="8382000" cy="822325"/>
          </a:xfrm>
        </p:spPr>
        <p:txBody>
          <a:bodyPr lIns="0" tIns="0" rIns="0" bIns="0">
            <a:spAutoFit/>
          </a:bodyPr>
          <a:lstStyle/>
          <a:p>
            <a:pPr algn="l" defTabSz="381000" eaLnBrk="1" hangingPunct="1">
              <a:defRPr/>
            </a:pPr>
            <a:r>
              <a:rPr lang="en-US" altLang="en-US" sz="5400" b="0" dirty="0">
                <a:solidFill>
                  <a:srgbClr val="FFFFFF"/>
                </a:solidFill>
              </a:rPr>
              <a:t>Rhythm by Gradation…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7086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222250" defTabSz="3810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381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3810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381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3810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BABAE8"/>
              </a:buClr>
              <a:buSzTx/>
              <a:buFont typeface="WP TypographicSymbols" pitchFamily="2" charset="0"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Completed by increasing or decreasing one or more qualities, such as height or width or overall size.</a:t>
            </a:r>
          </a:p>
        </p:txBody>
      </p:sp>
      <p:pic>
        <p:nvPicPr>
          <p:cNvPr id="10246" name="Picture 6" descr="gradati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grad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26209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gradatio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22558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      Gradation</a:t>
            </a:r>
          </a:p>
        </p:txBody>
      </p:sp>
      <p:pic>
        <p:nvPicPr>
          <p:cNvPr id="11268" name="Picture 2" descr="This picture shows rhythm by gradual change with a set of nesting tables. " title="Gradation example 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This picture shows gradation with a set of kitchen canisters that go from large to small. " title="Gradation exampl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27038"/>
            <a:ext cx="29956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This picture shows gradation with a set of six bed pillows that vary from large to small&#10;" title="Gradation example 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10354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This picture shows a series of squares in various sizes. " title="Gradation example 4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9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457200" y="304800"/>
            <a:ext cx="8399463" cy="822325"/>
          </a:xfrm>
        </p:spPr>
        <p:txBody>
          <a:bodyPr lIns="0" tIns="0" rIns="0" bIns="0">
            <a:spAutoFit/>
          </a:bodyPr>
          <a:lstStyle/>
          <a:p>
            <a:pPr algn="l" defTabSz="381000" eaLnBrk="1" hangingPunct="1">
              <a:defRPr/>
            </a:pPr>
            <a:r>
              <a:rPr lang="en-US" altLang="en-US" sz="5400" b="0" dirty="0">
                <a:solidFill>
                  <a:srgbClr val="FFFFFF"/>
                </a:solidFill>
              </a:rPr>
              <a:t>Rhythm by Transition…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0803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90500" defTabSz="3810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190500" indent="192088" defTabSz="381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3810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381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3810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BABAE8"/>
              </a:buClr>
              <a:buSzTx/>
              <a:buFont typeface="WP TypographicSymbols" pitchFamily="2" charset="0"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Often subtle.</a:t>
            </a:r>
          </a:p>
          <a:p>
            <a:pPr algn="ctr">
              <a:spcBef>
                <a:spcPct val="0"/>
              </a:spcBef>
              <a:buClr>
                <a:srgbClr val="BABAE8"/>
              </a:buClr>
              <a:buSzTx/>
              <a:buFont typeface="WP TypographicSymbols" pitchFamily="2" charset="0"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Leads the eye in a gentle, continuous, uninterrupted visual flow from one area to another or object to another.  Arches are much smoother, less abrupt, than doorways with square corners.</a:t>
            </a:r>
          </a:p>
          <a:p>
            <a:pPr algn="ctr">
              <a:spcBef>
                <a:spcPct val="0"/>
              </a:spcBef>
              <a:buClr>
                <a:srgbClr val="BABAE8"/>
              </a:buClr>
              <a:buSzTx/>
              <a:buFont typeface="WP TypographicSymbols" pitchFamily="2" charset="0"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Curved lines are a sign of transition.</a:t>
            </a:r>
          </a:p>
        </p:txBody>
      </p:sp>
      <p:pic>
        <p:nvPicPr>
          <p:cNvPr id="13316" name="Picture 5" descr="transi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r="21600" b="28799"/>
          <a:stretch>
            <a:fillRect/>
          </a:stretch>
        </p:blipFill>
        <p:spPr bwMode="auto">
          <a:xfrm>
            <a:off x="255588" y="3429000"/>
            <a:ext cx="21145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transi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0"/>
            <a:ext cx="3505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Archwa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65588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     Transition</a:t>
            </a:r>
          </a:p>
        </p:txBody>
      </p:sp>
      <p:pic>
        <p:nvPicPr>
          <p:cNvPr id="14340" name="Picture 2" descr="This picture shows the curved lines of swag draperies leading the eye across the expanse  " title="Transition example 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8330"/>
            <a:ext cx="256032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This picture shows transition through an arch over a door. " title="Transition exampl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11" y="532228"/>
            <a:ext cx="341376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This picture shows a curved line along a set of stairs. " title="Transition example 4">
            <a:hlinkClick r:id="rId7" invalidUrl="http://images.google.com/imgres?imgurl=http://vastukala.org/interior design.jpg&amp;imgrefurl=http://vastukala.org/awards.htm&amp;usg=__7W1ZGgyuFYpR1v3mPkcg4D9PyU4=&amp;h=400&amp;w=400&amp;sz=26&amp;hl=en&amp;start=48&amp;sig2=eSFLcxzVxLow8U5IszuWYw&amp;tbnid=dB-xlzL87XAbBM:&amp;tbnh=124&amp;tbnw=124&amp;prev=/images?q=opposition+interior+design&amp;gbv=2&amp;ndsp=20&amp;hl=en&amp;safe=strict&amp;client=dell-usuk&amp;channel=us&amp;sa=N&amp;ad=w5&amp;start=40&amp;ei=QaQUS6yOIpqCtgP_6dH0Aw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This picture shows a series of arched windows. " title="Transition example 3">
            <a:hlinkClick r:id="rId9" invalidUrl="http://images.google.com/imgres?imgurl=http://www.draperiesbygail.com/Images\gallery\valances\Arched windows in bay, inside mount valances.jpg&amp;imgrefurl=http://www.draperiesbygail.com/gallery_valances.asp&amp;usg=__i1F-41KO2pRwJtMA9h0PWfWAHcs=&amp;h=533&amp;w=800&amp;sz=71&amp;hl=en&amp;start=10&amp;sig2=p2ZyXyJAoCQlPUX_K91JBw&amp;tbnid=N7J4QffY1ZFsuM:&amp;tbnh=95&amp;tbnw=143&amp;prev=/images?q=arched+windows&amp;gbv=2&amp;hl=en&amp;safe=strict&amp;client=dell-usuk&amp;channel=us&amp;ad=w5&amp;ei=BKQUS6LyFoT4tAOdgJXvAw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05" y="3674012"/>
            <a:ext cx="3991195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2143</TotalTime>
  <Words>360</Words>
  <Application>Microsoft Macintosh PowerPoint</Application>
  <PresentationFormat>On-screen Show (4:3)</PresentationFormat>
  <Paragraphs>59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Garamond</vt:lpstr>
      <vt:lpstr>Grizzly BT</vt:lpstr>
      <vt:lpstr>Times New Roman</vt:lpstr>
      <vt:lpstr>Wingdings</vt:lpstr>
      <vt:lpstr>WP MathA</vt:lpstr>
      <vt:lpstr>WP TypographicSymbols</vt:lpstr>
      <vt:lpstr>Stream</vt:lpstr>
      <vt:lpstr>Rhythm… </vt:lpstr>
      <vt:lpstr>PRINCIPLES OF DESIGN… </vt:lpstr>
      <vt:lpstr>Rhythm</vt:lpstr>
      <vt:lpstr>Rhythm by Repetition…</vt:lpstr>
      <vt:lpstr>    Repetition</vt:lpstr>
      <vt:lpstr>Rhythm by Gradation…</vt:lpstr>
      <vt:lpstr>      Gradation</vt:lpstr>
      <vt:lpstr>Rhythm by Transition…</vt:lpstr>
      <vt:lpstr>     Transition</vt:lpstr>
      <vt:lpstr>Rhythm by Opposition…</vt:lpstr>
      <vt:lpstr>      Opposition</vt:lpstr>
      <vt:lpstr>Rhythm by Radiation…</vt:lpstr>
      <vt:lpstr>Radiation</vt:lpstr>
      <vt:lpstr>The key to rhythm is continuity…. </vt:lpstr>
      <vt:lpstr>Rhythm Review</vt:lpstr>
      <vt:lpstr>Rhythm Review 1</vt:lpstr>
      <vt:lpstr> Rhythm Review 2</vt:lpstr>
      <vt:lpstr>Rhythm Review 3</vt:lpstr>
      <vt:lpstr> Rhythm Review 4</vt:lpstr>
      <vt:lpstr> Rhythm Review 5</vt:lpstr>
      <vt:lpstr> Rhythm Review 6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Rhythm</dc:title>
  <dc:creator>Sandy kezerian</dc:creator>
  <cp:lastModifiedBy>Microsoft Office User</cp:lastModifiedBy>
  <cp:revision>36</cp:revision>
  <dcterms:modified xsi:type="dcterms:W3CDTF">2018-01-04T18:08:35Z</dcterms:modified>
</cp:coreProperties>
</file>