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98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2" r:id="rId25"/>
    <p:sldId id="279" r:id="rId26"/>
    <p:sldId id="280" r:id="rId27"/>
    <p:sldId id="281" r:id="rId28"/>
    <p:sldId id="282" r:id="rId29"/>
    <p:sldId id="283" r:id="rId30"/>
    <p:sldId id="291" r:id="rId31"/>
    <p:sldId id="292" r:id="rId32"/>
    <p:sldId id="284" r:id="rId33"/>
    <p:sldId id="297" r:id="rId34"/>
    <p:sldId id="286" r:id="rId35"/>
    <p:sldId id="285" r:id="rId36"/>
    <p:sldId id="296" r:id="rId37"/>
    <p:sldId id="287" r:id="rId38"/>
    <p:sldId id="289" r:id="rId39"/>
    <p:sldId id="293" r:id="rId40"/>
    <p:sldId id="288" r:id="rId41"/>
    <p:sldId id="294" r:id="rId42"/>
    <p:sldId id="290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0"/>
    <p:restoredTop sz="94643"/>
  </p:normalViewPr>
  <p:slideViewPr>
    <p:cSldViewPr snapToGrid="0" snapToObjects="1">
      <p:cViewPr varScale="1">
        <p:scale>
          <a:sx n="119" d="100"/>
          <a:sy n="119" d="100"/>
        </p:scale>
        <p:origin x="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49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FBA42E6-9213-A84E-99A7-365A7E31FC92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2734B8C-5A09-7E42-B525-1696A6ABB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524756"/>
            <a:ext cx="4013200" cy="599440"/>
          </a:xfrm>
        </p:spPr>
        <p:txBody>
          <a:bodyPr>
            <a:normAutofit/>
          </a:bodyPr>
          <a:lstStyle/>
          <a:p>
            <a:r>
              <a:rPr lang="en-US" sz="2400" dirty="0"/>
              <a:t>Furniture Styles</a:t>
            </a:r>
          </a:p>
        </p:txBody>
      </p:sp>
    </p:spTree>
    <p:extLst>
      <p:ext uri="{BB962C8B-B14F-4D97-AF65-F5344CB8AC3E}">
        <p14:creationId xmlns:p14="http://schemas.microsoft.com/office/powerpoint/2010/main" val="241632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Trestle Table</a:t>
            </a:r>
          </a:p>
        </p:txBody>
      </p:sp>
      <p:pic>
        <p:nvPicPr>
          <p:cNvPr id="4" name="Picture 3" descr="PIcture of a trestle 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095500"/>
            <a:ext cx="3898900" cy="2474834"/>
          </a:xfrm>
          <a:prstGeom prst="rect">
            <a:avLst/>
          </a:prstGeom>
        </p:spPr>
      </p:pic>
      <p:pic>
        <p:nvPicPr>
          <p:cNvPr id="5" name="Picture 4" descr="Picture of a trestle 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3595272"/>
            <a:ext cx="3606800" cy="26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Trundle Bed</a:t>
            </a:r>
          </a:p>
        </p:txBody>
      </p:sp>
      <p:pic>
        <p:nvPicPr>
          <p:cNvPr id="4" name="Picture 3" descr="Picture of a trundle bed with a smaller bed that slides unter a full size bed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68499"/>
            <a:ext cx="3949700" cy="2474511"/>
          </a:xfrm>
          <a:prstGeom prst="rect">
            <a:avLst/>
          </a:prstGeom>
        </p:spPr>
      </p:pic>
      <p:pic>
        <p:nvPicPr>
          <p:cNvPr id="5" name="Picture 4" descr="Picture of a trundle bed with a smaller bed that slides unter a full size bed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22" y="3873500"/>
            <a:ext cx="4010378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4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xmlns="" id="{B2CB3C1C-98DB-4E82-BCD5-83C6F1A759E4}"/>
              </a:ext>
            </a:extLst>
          </p:cNvPr>
          <p:cNvCxnSpPr/>
          <p:nvPr/>
        </p:nvCxnSpPr>
        <p:spPr>
          <a:xfrm>
            <a:off x="0" y="296837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 descr="Georgian Style"/>
          <p:cNvSpPr txBox="1"/>
          <p:nvPr/>
        </p:nvSpPr>
        <p:spPr>
          <a:xfrm>
            <a:off x="2719921" y="2677584"/>
            <a:ext cx="3715881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GEORGIAN STYLE</a:t>
            </a:r>
          </a:p>
        </p:txBody>
      </p:sp>
    </p:spTree>
    <p:extLst>
      <p:ext uri="{BB962C8B-B14F-4D97-AF65-F5344CB8AC3E}">
        <p14:creationId xmlns:p14="http://schemas.microsoft.com/office/powerpoint/2010/main" val="300420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20378"/>
            <a:ext cx="8229600" cy="4633976"/>
          </a:xfrm>
        </p:spPr>
        <p:txBody>
          <a:bodyPr>
            <a:noAutofit/>
          </a:bodyPr>
          <a:lstStyle/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Named from royal couple who began rule of England in 1689.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Styles influenced by Dutch and French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Chairs reflect strong Asian influence. Curved back replaces straight back of Jacobean.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New “lightness” to furniture not seen before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Fine carvings and trims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Velvets and Silks use for upholstery 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William &amp; Mary Style</a:t>
            </a:r>
            <a:br>
              <a:rPr lang="en-US" sz="2400" dirty="0"/>
            </a:br>
            <a:r>
              <a:rPr lang="en-US" sz="2400" dirty="0"/>
              <a:t>1700-1725</a:t>
            </a:r>
          </a:p>
        </p:txBody>
      </p:sp>
    </p:spTree>
    <p:extLst>
      <p:ext uri="{BB962C8B-B14F-4D97-AF65-F5344CB8AC3E}">
        <p14:creationId xmlns:p14="http://schemas.microsoft.com/office/powerpoint/2010/main" val="172362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400" u="sng" dirty="0" err="1"/>
              <a:t>Gateleg</a:t>
            </a:r>
            <a:r>
              <a:rPr lang="en-US" sz="2400" u="sng" dirty="0"/>
              <a:t> Table</a:t>
            </a:r>
            <a:r>
              <a:rPr lang="en-US" sz="2400" dirty="0"/>
              <a:t>- a table with legs on each side that swing out to support drop leaves that are pulled from the sides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u="sng" dirty="0"/>
              <a:t>Highboy</a:t>
            </a:r>
            <a:r>
              <a:rPr lang="en-US" sz="2400" dirty="0"/>
              <a:t>- chest of drawers mounted on legs</a:t>
            </a:r>
          </a:p>
          <a:p>
            <a:pPr algn="l"/>
            <a:r>
              <a:rPr lang="en-US" dirty="0"/>
              <a:t>	(The highboy is an example of furniture refinement.  Ex. 	Previously there was the chest and the cupboard and they are now 	replaced with the highboy)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u="sng" dirty="0"/>
              <a:t>Rushes-</a:t>
            </a:r>
            <a:r>
              <a:rPr lang="en-US" sz="2400" dirty="0"/>
              <a:t> stems from marsh plants that seats on chairs were woven from making them more comfortable.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u="sng" dirty="0"/>
              <a:t>Veneer</a:t>
            </a:r>
            <a:r>
              <a:rPr lang="en-US" sz="2400" dirty="0"/>
              <a:t>- A thin layer of more expensive wood was glued to the top of less expensive wood.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William &amp; Mary Style</a:t>
            </a:r>
            <a:br>
              <a:rPr lang="en-US" sz="2400" dirty="0"/>
            </a:br>
            <a:r>
              <a:rPr lang="en-US" sz="2400"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402197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Gateleg</a:t>
            </a:r>
            <a:r>
              <a:rPr lang="en-US" dirty="0"/>
              <a:t> Table</a:t>
            </a:r>
          </a:p>
        </p:txBody>
      </p:sp>
      <p:pic>
        <p:nvPicPr>
          <p:cNvPr id="4" name="Picture 3" descr="Gateleg table with leaves dow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880560"/>
            <a:ext cx="3073400" cy="3059740"/>
          </a:xfrm>
          <a:prstGeom prst="rect">
            <a:avLst/>
          </a:prstGeom>
        </p:spPr>
      </p:pic>
      <p:pic>
        <p:nvPicPr>
          <p:cNvPr id="6" name="Picture 5" descr="Gateleg table with leaves i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51447"/>
            <a:ext cx="3708400" cy="26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Boy</a:t>
            </a:r>
          </a:p>
        </p:txBody>
      </p:sp>
      <p:pic>
        <p:nvPicPr>
          <p:cNvPr id="4" name="Picture 3" descr="High boy chest of drawers with open pediment &amp; finial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62658"/>
            <a:ext cx="3136900" cy="3368192"/>
          </a:xfrm>
          <a:prstGeom prst="rect">
            <a:avLst/>
          </a:prstGeom>
        </p:spPr>
      </p:pic>
      <p:pic>
        <p:nvPicPr>
          <p:cNvPr id="5" name="Picture 4" descr="High boy chest of drawers with flat top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152650"/>
            <a:ext cx="3378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Rushes</a:t>
            </a:r>
          </a:p>
        </p:txBody>
      </p:sp>
      <p:pic>
        <p:nvPicPr>
          <p:cNvPr id="4" name="Picture 3" descr="Ladderback chair with seat woven from long grass-like vegetation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82800"/>
            <a:ext cx="2705100" cy="2997200"/>
          </a:xfrm>
          <a:prstGeom prst="rect">
            <a:avLst/>
          </a:prstGeom>
        </p:spPr>
      </p:pic>
      <p:pic>
        <p:nvPicPr>
          <p:cNvPr id="5" name="Picture 4" descr="Close up of the seat made from rush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259715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9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Curved lines rather than straight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Graceful, slender and flowing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Influences from furniture in the Netherlands and Asia.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Upholstered furniture became widely available making it more comfortable than ever before.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Queen Anne Style</a:t>
            </a:r>
            <a:br>
              <a:rPr lang="en-US" sz="2400" dirty="0"/>
            </a:br>
            <a:r>
              <a:rPr lang="en-US" sz="2400" dirty="0"/>
              <a:t>1720-1755</a:t>
            </a:r>
          </a:p>
        </p:txBody>
      </p:sp>
    </p:spTree>
    <p:extLst>
      <p:ext uri="{BB962C8B-B14F-4D97-AF65-F5344CB8AC3E}">
        <p14:creationId xmlns:p14="http://schemas.microsoft.com/office/powerpoint/2010/main" val="23996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u="sng" dirty="0"/>
              <a:t>Cabriole Leg</a:t>
            </a:r>
            <a:r>
              <a:rPr lang="en-US" sz="2400" dirty="0"/>
              <a:t>- leg of table that curves out at the middle and then tapers inward just above an ornamental foot.</a:t>
            </a:r>
          </a:p>
          <a:p>
            <a:pPr algn="l"/>
            <a:r>
              <a:rPr lang="en-US" sz="2400" u="sng" dirty="0"/>
              <a:t>Japanning</a:t>
            </a:r>
            <a:r>
              <a:rPr lang="en-US" sz="2400" dirty="0"/>
              <a:t>- The process of wooden surfaces having glossy black lacquer added to them. Gave an oriental look.</a:t>
            </a:r>
          </a:p>
          <a:p>
            <a:pPr algn="l"/>
            <a:r>
              <a:rPr lang="en-US" sz="2400" u="sng" dirty="0"/>
              <a:t>Wing chair</a:t>
            </a:r>
            <a:r>
              <a:rPr lang="en-US" sz="2400" dirty="0"/>
              <a:t>- An arm-chair with a high back and high sides. </a:t>
            </a:r>
          </a:p>
          <a:p>
            <a:pPr algn="l"/>
            <a:r>
              <a:rPr lang="en-US" sz="2400" u="sng" dirty="0"/>
              <a:t>Windsor Chair</a:t>
            </a:r>
            <a:r>
              <a:rPr lang="en-US" sz="2400" dirty="0"/>
              <a:t>- Chair that turned legs and spindle back insert into a saddle-shaped plank seat.  </a:t>
            </a:r>
            <a:endParaRPr lang="en-US" sz="24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Queen Anne Style</a:t>
            </a:r>
            <a:br>
              <a:rPr lang="en-US" sz="2000" dirty="0"/>
            </a:br>
            <a:r>
              <a:rPr lang="en-US" sz="2000"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75467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u="sng" dirty="0"/>
              <a:t>Change in Taste</a:t>
            </a:r>
            <a:r>
              <a:rPr lang="en-US" sz="2800" dirty="0"/>
              <a:t>- Taste changes from era to era.  The changes are influenced by lifestyle, fashion, and needs.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u="sng" dirty="0"/>
              <a:t>Materials and Manufacturing</a:t>
            </a:r>
            <a:r>
              <a:rPr lang="en-US" sz="2800" dirty="0"/>
              <a:t>- New techniques influence new design. For example-Traditional wood chairs were carved.  However, we now can make plastics chairs from molds. As new material is developed, furniture makers experiment with different processes of using material. 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u="sng" dirty="0"/>
              <a:t>Lifestyle Changes</a:t>
            </a:r>
            <a:r>
              <a:rPr lang="en-US" sz="2800" dirty="0"/>
              <a:t>- Styles not only reflect the time but the lifestyle of the people who use the furniture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Designs Change</a:t>
            </a:r>
          </a:p>
        </p:txBody>
      </p:sp>
    </p:spTree>
    <p:extLst>
      <p:ext uri="{BB962C8B-B14F-4D97-AF65-F5344CB8AC3E}">
        <p14:creationId xmlns:p14="http://schemas.microsoft.com/office/powerpoint/2010/main" val="169574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Cabriole Leg</a:t>
            </a:r>
          </a:p>
        </p:txBody>
      </p:sp>
      <p:pic>
        <p:nvPicPr>
          <p:cNvPr id="4" name="Picture 3" descr="Low boy chest with legs that curve outward at the top, tapering and curving inward farther down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2971800" cy="2730500"/>
          </a:xfrm>
          <a:prstGeom prst="rect">
            <a:avLst/>
          </a:prstGeom>
        </p:spPr>
      </p:pic>
      <p:pic>
        <p:nvPicPr>
          <p:cNvPr id="5" name="Picture 4" descr="End table with legs that curve outward at the top, tapering and curving inward farther down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2057400"/>
            <a:ext cx="2857500" cy="2857500"/>
          </a:xfrm>
          <a:prstGeom prst="rect">
            <a:avLst/>
          </a:prstGeom>
        </p:spPr>
      </p:pic>
      <p:pic>
        <p:nvPicPr>
          <p:cNvPr id="6" name="Picture 5" descr="Chippendale chair with legs that curve outward at the top, tapering and curving inward farther down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00" y="3898900"/>
            <a:ext cx="1625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Japanning</a:t>
            </a:r>
          </a:p>
        </p:txBody>
      </p:sp>
      <p:pic>
        <p:nvPicPr>
          <p:cNvPr id="4" name="Picture 3" descr="End table with hard, black varnish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25700"/>
            <a:ext cx="2527300" cy="3225800"/>
          </a:xfrm>
          <a:prstGeom prst="rect">
            <a:avLst/>
          </a:prstGeom>
        </p:spPr>
      </p:pic>
      <p:pic>
        <p:nvPicPr>
          <p:cNvPr id="5" name="Picture 4" descr="Desk with hard black varnish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425700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 Chair</a:t>
            </a:r>
          </a:p>
        </p:txBody>
      </p:sp>
      <p:pic>
        <p:nvPicPr>
          <p:cNvPr id="6" name="Picture 5" descr="Upholstered armchair with high solid back and angled sid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676400"/>
            <a:ext cx="2857500" cy="2857500"/>
          </a:xfrm>
          <a:prstGeom prst="rect">
            <a:avLst/>
          </a:prstGeom>
        </p:spPr>
      </p:pic>
      <p:pic>
        <p:nvPicPr>
          <p:cNvPr id="4" name="Picture 3" descr="Upholstered armchair with high solid back and angled sid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1492250"/>
            <a:ext cx="1854200" cy="2641600"/>
          </a:xfrm>
          <a:prstGeom prst="rect">
            <a:avLst/>
          </a:prstGeom>
        </p:spPr>
      </p:pic>
      <p:pic>
        <p:nvPicPr>
          <p:cNvPr id="5" name="Picture 4" descr="Upholstered armchair with high solid back and angled sides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492250"/>
            <a:ext cx="2552700" cy="3187700"/>
          </a:xfrm>
          <a:prstGeom prst="rect">
            <a:avLst/>
          </a:prstGeom>
        </p:spPr>
      </p:pic>
      <p:pic>
        <p:nvPicPr>
          <p:cNvPr id="7" name="Picture 6" descr="Six versions of upholstered armchairs with high solid back and angled sides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0" y="423545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Windsor Chair</a:t>
            </a:r>
          </a:p>
        </p:txBody>
      </p:sp>
      <p:pic>
        <p:nvPicPr>
          <p:cNvPr id="4" name="Picture 3" descr="Wooden dining chair with a semicircular back supported by upright rod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1" y="2095500"/>
            <a:ext cx="2438400" cy="3657600"/>
          </a:xfrm>
          <a:prstGeom prst="rect">
            <a:avLst/>
          </a:prstGeom>
        </p:spPr>
      </p:pic>
      <p:pic>
        <p:nvPicPr>
          <p:cNvPr id="5" name="Picture 4" descr="Wooden dining chair with a semicircular back supported by upright rod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539" y="2095500"/>
            <a:ext cx="21945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14984"/>
            <a:ext cx="8229600" cy="4075176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Two developments that influenced furniture design: Thomas </a:t>
            </a:r>
            <a:r>
              <a:rPr lang="en-US" sz="2400" u="sng" dirty="0"/>
              <a:t>Chippendale’s book of furniture</a:t>
            </a:r>
            <a:r>
              <a:rPr lang="en-US" sz="2400" dirty="0"/>
              <a:t> design and </a:t>
            </a:r>
            <a:r>
              <a:rPr lang="en-US" sz="2400" u="sng" dirty="0"/>
              <a:t>mahogany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Chippendale was a popular cabinetmaker and furniture designer.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Chippendale’s distinctive features: </a:t>
            </a:r>
          </a:p>
          <a:p>
            <a:pPr algn="l"/>
            <a:r>
              <a:rPr lang="en-US" sz="2400" dirty="0"/>
              <a:t>	Earlier Features: S-Shaped chair and table legs ending in 	claw-and-ball feet</a:t>
            </a:r>
          </a:p>
          <a:p>
            <a:pPr algn="l"/>
            <a:r>
              <a:rPr lang="en-US" sz="2400" dirty="0"/>
              <a:t>	Later Features: Straight oriental-inspired straight legs</a:t>
            </a:r>
          </a:p>
          <a:p>
            <a:pPr algn="l"/>
            <a:r>
              <a:rPr lang="en-US" sz="2400" dirty="0"/>
              <a:t>	Camel Back Sofa</a:t>
            </a:r>
          </a:p>
          <a:p>
            <a:pPr algn="l"/>
            <a:r>
              <a:rPr lang="en-US" sz="2400" dirty="0"/>
              <a:t>	Carved decorations including shells, leaves, and flowers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Heavier and more solid appearance than Queen Anne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Chippendale Style</a:t>
            </a:r>
            <a:br>
              <a:rPr lang="en-US" sz="2400" dirty="0"/>
            </a:br>
            <a:r>
              <a:rPr lang="en-US" sz="2400" dirty="0"/>
              <a:t>1755-1780</a:t>
            </a:r>
          </a:p>
        </p:txBody>
      </p:sp>
    </p:spTree>
    <p:extLst>
      <p:ext uri="{BB962C8B-B14F-4D97-AF65-F5344CB8AC3E}">
        <p14:creationId xmlns:p14="http://schemas.microsoft.com/office/powerpoint/2010/main" val="2719811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Chippendale Furniture</a:t>
            </a:r>
          </a:p>
        </p:txBody>
      </p:sp>
      <p:pic>
        <p:nvPicPr>
          <p:cNvPr id="4" name="Picture 3" descr="An armchair with a graceful outline and often ornate rococo ornamentation such as a ribbon back spalt and ball and claw feet."/>
          <p:cNvPicPr>
            <a:picLocks noChangeAspect="1"/>
          </p:cNvPicPr>
          <p:nvPr/>
        </p:nvPicPr>
        <p:blipFill rotWithShape="1">
          <a:blip r:embed="rId2"/>
          <a:srcRect t="6006" b="4280"/>
          <a:stretch/>
        </p:blipFill>
        <p:spPr>
          <a:xfrm>
            <a:off x="381001" y="1955800"/>
            <a:ext cx="2271984" cy="3035300"/>
          </a:xfrm>
          <a:prstGeom prst="rect">
            <a:avLst/>
          </a:prstGeom>
        </p:spPr>
      </p:pic>
      <p:pic>
        <p:nvPicPr>
          <p:cNvPr id="5" name="Picture 4" descr="An 18th century sofa - English furniture style characterized by graceful outline and often ornate rococo ornamentati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1898650"/>
            <a:ext cx="2438400" cy="2438400"/>
          </a:xfrm>
          <a:prstGeom prst="rect">
            <a:avLst/>
          </a:prstGeom>
        </p:spPr>
      </p:pic>
      <p:pic>
        <p:nvPicPr>
          <p:cNvPr id="7" name="Picture 6" descr="An 18th century low boy - English furniture style characterized by graceful outline and often ornate rococo ornamentation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955800"/>
            <a:ext cx="2209800" cy="2209800"/>
          </a:xfrm>
          <a:prstGeom prst="rect">
            <a:avLst/>
          </a:prstGeom>
        </p:spPr>
      </p:pic>
      <p:pic>
        <p:nvPicPr>
          <p:cNvPr id="6" name="Picture 5" descr="A camel back sof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00" y="4521200"/>
            <a:ext cx="3454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1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Postcolonial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1780-1840</a:t>
            </a:r>
          </a:p>
        </p:txBody>
      </p:sp>
    </p:spTree>
    <p:extLst>
      <p:ext uri="{BB962C8B-B14F-4D97-AF65-F5344CB8AC3E}">
        <p14:creationId xmlns:p14="http://schemas.microsoft.com/office/powerpoint/2010/main" val="384426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dirty="0"/>
              <a:t>Colonists declaration of independence in 1776 brought about many political and lifestyle changes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After the Revolutionary War, there were changes in furniture style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Europe and America were influences by the delicate, balanced lines of classic ancient Greece and Rome.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This was referred to as </a:t>
            </a:r>
            <a:r>
              <a:rPr lang="en-US" sz="2800" u="sng" dirty="0"/>
              <a:t>Neoclassicism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Two styles were predominate- </a:t>
            </a:r>
            <a:r>
              <a:rPr lang="en-US" sz="2800" u="sng" dirty="0"/>
              <a:t>Federal</a:t>
            </a:r>
            <a:r>
              <a:rPr lang="en-US" sz="2800" dirty="0"/>
              <a:t> and the </a:t>
            </a:r>
            <a:r>
              <a:rPr lang="en-US" sz="2800" u="sng" dirty="0"/>
              <a:t>Empire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Postcolonial</a:t>
            </a:r>
            <a:br>
              <a:rPr lang="en-US" sz="2400" dirty="0"/>
            </a:br>
            <a:r>
              <a:rPr lang="en-US" sz="2400" dirty="0"/>
              <a:t>1780-1840</a:t>
            </a:r>
          </a:p>
        </p:txBody>
      </p:sp>
    </p:spTree>
    <p:extLst>
      <p:ext uri="{BB962C8B-B14F-4D97-AF65-F5344CB8AC3E}">
        <p14:creationId xmlns:p14="http://schemas.microsoft.com/office/powerpoint/2010/main" val="1101643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800" u="sng" dirty="0"/>
              <a:t>Federal Style</a:t>
            </a:r>
            <a:r>
              <a:rPr lang="en-US" sz="2800" dirty="0"/>
              <a:t>: Used to describe the furniture of the earlier classical styles and describe architecture of the time. 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Most popular in New York, Washington, and Philadelphia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Architecture was straight lines and unclutters.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Designs were small and rectangular.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Furniture was light, delicate and symmetrical 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Federal Style</a:t>
            </a:r>
            <a:br>
              <a:rPr lang="en-US" sz="2400" dirty="0"/>
            </a:br>
            <a:r>
              <a:rPr lang="en-US" sz="2400" dirty="0"/>
              <a:t>1780-1820</a:t>
            </a:r>
          </a:p>
        </p:txBody>
      </p:sp>
    </p:spTree>
    <p:extLst>
      <p:ext uri="{BB962C8B-B14F-4D97-AF65-F5344CB8AC3E}">
        <p14:creationId xmlns:p14="http://schemas.microsoft.com/office/powerpoint/2010/main" val="423686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Gets its name from the French emperor Napoleon I.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Last 20 years of the Neoclassical Style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Elaborate and dramatic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Most famous designer was Duncan Phyfe</a:t>
            </a:r>
          </a:p>
          <a:p>
            <a:pPr algn="l"/>
            <a:r>
              <a:rPr lang="en-US" sz="2400" dirty="0"/>
              <a:t>	-Used leaves, swans, eagles and dolphins, dog and lion paws</a:t>
            </a:r>
          </a:p>
          <a:p>
            <a:pPr algn="l"/>
            <a:r>
              <a:rPr lang="en-US" sz="2400" dirty="0"/>
              <a:t>	-Pedestal tables with curved legs and brass feet</a:t>
            </a:r>
          </a:p>
          <a:p>
            <a:pPr algn="l"/>
            <a:r>
              <a:rPr lang="en-US" sz="2400" dirty="0"/>
              <a:t>	-Chairs with backs shaped like a </a:t>
            </a:r>
            <a:r>
              <a:rPr lang="en-US" sz="2400" u="sng" dirty="0"/>
              <a:t>lyre</a:t>
            </a:r>
            <a:r>
              <a:rPr lang="en-US" sz="2400" dirty="0"/>
              <a:t>- a musical instrument 	resembling  a small harp</a:t>
            </a:r>
            <a:endParaRPr lang="en-US" sz="24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Empire Style</a:t>
            </a:r>
            <a:br>
              <a:rPr lang="en-US" sz="2400" dirty="0"/>
            </a:br>
            <a:r>
              <a:rPr lang="en-US" sz="2400" dirty="0"/>
              <a:t>1820-1840</a:t>
            </a:r>
          </a:p>
        </p:txBody>
      </p:sp>
    </p:spTree>
    <p:extLst>
      <p:ext uri="{BB962C8B-B14F-4D97-AF65-F5344CB8AC3E}">
        <p14:creationId xmlns:p14="http://schemas.microsoft.com/office/powerpoint/2010/main" val="13581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u="sng" dirty="0"/>
              <a:t>Overlapping Style Period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There is no definite beginning or end to a furniture style time period. Styles develop gradually. 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Often a certain country or region sets the fashion for others.</a:t>
            </a:r>
          </a:p>
          <a:p>
            <a:pPr algn="l"/>
            <a:r>
              <a:rPr lang="en-US" u="sng" dirty="0"/>
              <a:t>Going Through the Stages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Most period begin with simple, basic designs  and as time goes by designers tend to add more decorative features.  </a:t>
            </a:r>
          </a:p>
          <a:p>
            <a:pPr algn="l"/>
            <a:r>
              <a:rPr lang="en-US" u="sng" dirty="0"/>
              <a:t>Formal vs. Informal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Formal furniture-originated mainly in Europe in the 18</a:t>
            </a:r>
            <a:r>
              <a:rPr lang="en-US" baseline="30000" dirty="0"/>
              <a:t>th</a:t>
            </a:r>
            <a:r>
              <a:rPr lang="en-US" dirty="0"/>
              <a:t> century. Can be ornate or classical lines but all were considered elegant since they were created for the wealthy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Informal-Typically made with simple hand tools.  Appearance was plainer, smaller versions of formal styles.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Understanding Furniture Styles</a:t>
            </a:r>
          </a:p>
        </p:txBody>
      </p:sp>
    </p:spTree>
    <p:extLst>
      <p:ext uri="{BB962C8B-B14F-4D97-AF65-F5344CB8AC3E}">
        <p14:creationId xmlns:p14="http://schemas.microsoft.com/office/powerpoint/2010/main" val="884599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Duncan Phyfe </a:t>
            </a:r>
          </a:p>
        </p:txBody>
      </p:sp>
      <p:pic>
        <p:nvPicPr>
          <p:cNvPr id="4" name="Picture 3" descr="A round table with graceful proportions and precisely carved simple ornamen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7" y="2470182"/>
            <a:ext cx="2832100" cy="2870200"/>
          </a:xfrm>
          <a:prstGeom prst="rect">
            <a:avLst/>
          </a:prstGeom>
        </p:spPr>
      </p:pic>
      <p:pic>
        <p:nvPicPr>
          <p:cNvPr id="5" name="Picture 4" descr="Tripod table l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57" y="2470182"/>
            <a:ext cx="2933700" cy="2870200"/>
          </a:xfrm>
          <a:prstGeom prst="rect">
            <a:avLst/>
          </a:prstGeom>
        </p:spPr>
      </p:pic>
      <p:pic>
        <p:nvPicPr>
          <p:cNvPr id="6" name="Picture 5" descr="Claw fo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904" y="248288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6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Duncan Phyfe Chair </a:t>
            </a:r>
          </a:p>
        </p:txBody>
      </p:sp>
      <p:pic>
        <p:nvPicPr>
          <p:cNvPr id="4" name="Picture 3" descr="Klismos chair with lyre back"/>
          <p:cNvPicPr>
            <a:picLocks noChangeAspect="1"/>
          </p:cNvPicPr>
          <p:nvPr/>
        </p:nvPicPr>
        <p:blipFill rotWithShape="1">
          <a:blip r:embed="rId2"/>
          <a:srcRect t="9093" b="14890"/>
          <a:stretch/>
        </p:blipFill>
        <p:spPr>
          <a:xfrm>
            <a:off x="1049942" y="2440899"/>
            <a:ext cx="3381507" cy="3431785"/>
          </a:xfrm>
          <a:prstGeom prst="rect">
            <a:avLst/>
          </a:prstGeom>
        </p:spPr>
      </p:pic>
      <p:pic>
        <p:nvPicPr>
          <p:cNvPr id="5" name="Picture 4" descr="Klismos chair with harp back"/>
          <p:cNvPicPr>
            <a:picLocks noChangeAspect="1"/>
          </p:cNvPicPr>
          <p:nvPr/>
        </p:nvPicPr>
        <p:blipFill rotWithShape="1">
          <a:blip r:embed="rId3"/>
          <a:srcRect t="16192" b="3437"/>
          <a:stretch/>
        </p:blipFill>
        <p:spPr>
          <a:xfrm>
            <a:off x="4806847" y="2440899"/>
            <a:ext cx="3050710" cy="34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800" dirty="0"/>
              <a:t>Created by Shakers- Religious group that settled in New England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Plain and simple style with graceful lines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Was not very popular in 1800s but is today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Shaker Furniture</a:t>
            </a:r>
            <a:br>
              <a:rPr lang="en-US" sz="2400" dirty="0"/>
            </a:br>
            <a:r>
              <a:rPr lang="en-US" sz="2400" dirty="0"/>
              <a:t>1800S</a:t>
            </a:r>
          </a:p>
        </p:txBody>
      </p:sp>
    </p:spTree>
    <p:extLst>
      <p:ext uri="{BB962C8B-B14F-4D97-AF65-F5344CB8AC3E}">
        <p14:creationId xmlns:p14="http://schemas.microsoft.com/office/powerpoint/2010/main" val="3395879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Shaker Furniture</a:t>
            </a:r>
          </a:p>
        </p:txBody>
      </p:sp>
      <p:pic>
        <p:nvPicPr>
          <p:cNvPr id="4" name="Picture 3" descr="Wooden bed frame that is distinctively simple, unornamented, functional, and finely craf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4" y="1892814"/>
            <a:ext cx="3289300" cy="2463800"/>
          </a:xfrm>
          <a:prstGeom prst="rect">
            <a:avLst/>
          </a:prstGeom>
        </p:spPr>
      </p:pic>
      <p:pic>
        <p:nvPicPr>
          <p:cNvPr id="5" name="Picture 4" descr="China cabinet that is distinctively simple, unornamented, functional, and finely craf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97" y="1892814"/>
            <a:ext cx="2794000" cy="2908300"/>
          </a:xfrm>
          <a:prstGeom prst="rect">
            <a:avLst/>
          </a:prstGeom>
        </p:spPr>
      </p:pic>
      <p:pic>
        <p:nvPicPr>
          <p:cNvPr id="6" name="Picture 5" descr="SIde table that is distinctively simple, unornamented, functional, and finely crafted"/>
          <p:cNvPicPr>
            <a:picLocks noChangeAspect="1"/>
          </p:cNvPicPr>
          <p:nvPr/>
        </p:nvPicPr>
        <p:blipFill rotWithShape="1">
          <a:blip r:embed="rId4"/>
          <a:srcRect t="5826" b="8110"/>
          <a:stretch/>
        </p:blipFill>
        <p:spPr>
          <a:xfrm>
            <a:off x="2907197" y="4301591"/>
            <a:ext cx="3111500" cy="22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0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Victorian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1840-1900</a:t>
            </a:r>
          </a:p>
        </p:txBody>
      </p:sp>
    </p:spTree>
    <p:extLst>
      <p:ext uri="{BB962C8B-B14F-4D97-AF65-F5344CB8AC3E}">
        <p14:creationId xmlns:p14="http://schemas.microsoft.com/office/powerpoint/2010/main" val="3152944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Inspired by England’s Queen Victoria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Furniture was similar to Victorian architecture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Revival styles and influences include Gothic, Rococo, Italian Renaissance.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Advances in technology allowed pieces to be very ornate, elaborate, and fancy.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Sofas and chairs can be recognized by their curving lines, floral patterns, and rich upholstery.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Tables, desks and cabinets were heavy and ornate looking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Dark reddish brown wood finishes with high luster. 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Victorian</a:t>
            </a:r>
            <a:br>
              <a:rPr lang="en-US" sz="2400" dirty="0"/>
            </a:br>
            <a:r>
              <a:rPr lang="en-US" sz="2400" dirty="0"/>
              <a:t>1840-1900</a:t>
            </a:r>
          </a:p>
        </p:txBody>
      </p:sp>
    </p:spTree>
    <p:extLst>
      <p:ext uri="{BB962C8B-B14F-4D97-AF65-F5344CB8AC3E}">
        <p14:creationId xmlns:p14="http://schemas.microsoft.com/office/powerpoint/2010/main" val="3913292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Victorian Furniture</a:t>
            </a:r>
          </a:p>
        </p:txBody>
      </p:sp>
      <p:pic>
        <p:nvPicPr>
          <p:cNvPr id="4" name="Picture 3" descr="A chaise lounge that with a grand excess of orna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895463"/>
            <a:ext cx="3708400" cy="2197100"/>
          </a:xfrm>
          <a:prstGeom prst="rect">
            <a:avLst/>
          </a:prstGeom>
        </p:spPr>
      </p:pic>
      <p:pic>
        <p:nvPicPr>
          <p:cNvPr id="5" name="Picture 4" descr="A living room suite that is grandly excessive of ornamentati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52" y="1895463"/>
            <a:ext cx="3403600" cy="2197100"/>
          </a:xfrm>
          <a:prstGeom prst="rect">
            <a:avLst/>
          </a:prstGeom>
        </p:spPr>
      </p:pic>
      <p:pic>
        <p:nvPicPr>
          <p:cNvPr id="6" name="Picture 5" descr="Round table that is grandly excessive of ornamentation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983" y="4343842"/>
            <a:ext cx="2688817" cy="2311049"/>
          </a:xfrm>
          <a:prstGeom prst="rect">
            <a:avLst/>
          </a:prstGeom>
        </p:spPr>
      </p:pic>
      <p:pic>
        <p:nvPicPr>
          <p:cNvPr id="7" name="Picture 6" descr="Side chair that is grandly excessive of ornamentation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291" y="4283063"/>
            <a:ext cx="2371828" cy="23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1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At the end of Victorian Period designers reacted against excessive ornate designs and moved to a more natural use of materials and hand-crafted furnishings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Famous reformer was William Morris who emphasized function and simplicity and brought about the Modern Period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Design Reform</a:t>
            </a:r>
          </a:p>
        </p:txBody>
      </p:sp>
    </p:spTree>
    <p:extLst>
      <p:ext uri="{BB962C8B-B14F-4D97-AF65-F5344CB8AC3E}">
        <p14:creationId xmlns:p14="http://schemas.microsoft.com/office/powerpoint/2010/main" val="62793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1901-Present</a:t>
            </a:r>
          </a:p>
        </p:txBody>
      </p:sp>
    </p:spTree>
    <p:extLst>
      <p:ext uri="{BB962C8B-B14F-4D97-AF65-F5344CB8AC3E}">
        <p14:creationId xmlns:p14="http://schemas.microsoft.com/office/powerpoint/2010/main" val="2143073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Designers are interested in simpler and abstract forms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They did not resemble anything from the past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Newly invented material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Little decoration on furniture 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Modern Period</a:t>
            </a:r>
            <a:br>
              <a:rPr lang="en-US" sz="2400" dirty="0"/>
            </a:br>
            <a:r>
              <a:rPr lang="en-US" sz="2400" dirty="0"/>
              <a:t>1901-Present</a:t>
            </a:r>
          </a:p>
        </p:txBody>
      </p:sp>
    </p:spTree>
    <p:extLst>
      <p:ext uri="{BB962C8B-B14F-4D97-AF65-F5344CB8AC3E}">
        <p14:creationId xmlns:p14="http://schemas.microsoft.com/office/powerpoint/2010/main" val="359764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Well designed furniture survives over the years.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u="sng" dirty="0"/>
              <a:t>Reproductions</a:t>
            </a:r>
            <a:r>
              <a:rPr lang="en-US" sz="2400" dirty="0"/>
              <a:t>- Accurate copy of an original.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u="sng" dirty="0"/>
              <a:t>Antique</a:t>
            </a:r>
            <a:r>
              <a:rPr lang="en-US" sz="2400" dirty="0"/>
              <a:t>- Furniture made in an earlier time period. A piece of furniture must be over a 100 years old to be classified as an antique.  If an antique has been refinished or changed it maybe less valuable.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algn="l"/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Designs that Last</a:t>
            </a:r>
          </a:p>
        </p:txBody>
      </p:sp>
    </p:spTree>
    <p:extLst>
      <p:ext uri="{BB962C8B-B14F-4D97-AF65-F5344CB8AC3E}">
        <p14:creationId xmlns:p14="http://schemas.microsoft.com/office/powerpoint/2010/main" val="212028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59407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/>
              <a:t>Plain, functional style developed by Walter Gropius and his school of design- “Bauhaus” in 1919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Belief that furniture should not include details that did not contribute the the function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Non-Traditional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Early designers abandoned natural materials , i.e. wood, and used metal, steel, chrome.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More modern Scandinavian designers returned to wood use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Molded plastic and glass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“Machine-Made” look</a:t>
            </a:r>
          </a:p>
          <a:p>
            <a:pPr marL="457200" indent="-457200" algn="l">
              <a:buFont typeface="Arial"/>
              <a:buChar char="•"/>
            </a:pPr>
            <a:endParaRPr lang="en-US" sz="2800" dirty="0"/>
          </a:p>
          <a:p>
            <a:pPr marL="457200" indent="-457200" algn="l">
              <a:buFont typeface="Arial"/>
              <a:buChar char="•"/>
            </a:pPr>
            <a:endParaRPr lang="en-US" sz="2800" dirty="0"/>
          </a:p>
          <a:p>
            <a:pPr marL="457200" indent="-4572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2893936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International style</a:t>
            </a:r>
          </a:p>
        </p:txBody>
      </p:sp>
      <p:pic>
        <p:nvPicPr>
          <p:cNvPr id="4" name="Picture 3" descr="Sofa with simple geometric form la and larrge untextured surface."/>
          <p:cNvPicPr>
            <a:picLocks noChangeAspect="1"/>
          </p:cNvPicPr>
          <p:nvPr/>
        </p:nvPicPr>
        <p:blipFill rotWithShape="1">
          <a:blip r:embed="rId2"/>
          <a:srcRect t="7145" b="9357"/>
          <a:stretch/>
        </p:blipFill>
        <p:spPr>
          <a:xfrm>
            <a:off x="223133" y="1876057"/>
            <a:ext cx="3505200" cy="1940590"/>
          </a:xfrm>
          <a:prstGeom prst="rect">
            <a:avLst/>
          </a:prstGeom>
        </p:spPr>
      </p:pic>
      <p:pic>
        <p:nvPicPr>
          <p:cNvPr id="7" name="Picture 6" descr="Yellow molded chair with simple geometric form and large untextured surface."/>
          <p:cNvPicPr>
            <a:picLocks noChangeAspect="1"/>
          </p:cNvPicPr>
          <p:nvPr/>
        </p:nvPicPr>
        <p:blipFill rotWithShape="1">
          <a:blip r:embed="rId3"/>
          <a:srcRect t="14689" b="9233"/>
          <a:stretch/>
        </p:blipFill>
        <p:spPr>
          <a:xfrm>
            <a:off x="4022201" y="1812261"/>
            <a:ext cx="2514600" cy="2463801"/>
          </a:xfrm>
          <a:prstGeom prst="rect">
            <a:avLst/>
          </a:prstGeom>
        </p:spPr>
      </p:pic>
      <p:pic>
        <p:nvPicPr>
          <p:cNvPr id="5" name="Picture 4" descr="Molded arm chair with simple geometric forms, large untextured, white, surface."/>
          <p:cNvPicPr>
            <a:picLocks noChangeAspect="1"/>
          </p:cNvPicPr>
          <p:nvPr/>
        </p:nvPicPr>
        <p:blipFill rotWithShape="1">
          <a:blip r:embed="rId4"/>
          <a:srcRect r="39428"/>
          <a:stretch/>
        </p:blipFill>
        <p:spPr>
          <a:xfrm>
            <a:off x="6886821" y="1706856"/>
            <a:ext cx="1923166" cy="2565400"/>
          </a:xfrm>
          <a:prstGeom prst="rect">
            <a:avLst/>
          </a:prstGeom>
        </p:spPr>
      </p:pic>
      <p:pic>
        <p:nvPicPr>
          <p:cNvPr id="6" name="Picture 5" descr="Sectional sofa with simple geometric form, large untextured, white, surfa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3" y="4196056"/>
            <a:ext cx="3302000" cy="2463800"/>
          </a:xfrm>
          <a:prstGeom prst="rect">
            <a:avLst/>
          </a:prstGeom>
        </p:spPr>
      </p:pic>
      <p:pic>
        <p:nvPicPr>
          <p:cNvPr id="8" name="Picture 7" descr="Molded chairs"/>
          <p:cNvPicPr>
            <a:picLocks noChangeAspect="1"/>
          </p:cNvPicPr>
          <p:nvPr/>
        </p:nvPicPr>
        <p:blipFill rotWithShape="1">
          <a:blip r:embed="rId6"/>
          <a:srcRect r="32716"/>
          <a:stretch/>
        </p:blipFill>
        <p:spPr>
          <a:xfrm>
            <a:off x="4022201" y="4437356"/>
            <a:ext cx="2460976" cy="2222500"/>
          </a:xfrm>
          <a:prstGeom prst="rect">
            <a:avLst/>
          </a:prstGeom>
        </p:spPr>
      </p:pic>
      <p:pic>
        <p:nvPicPr>
          <p:cNvPr id="9" name="Picture 8" descr="Molded arm chair"/>
          <p:cNvPicPr>
            <a:picLocks noChangeAspect="1"/>
          </p:cNvPicPr>
          <p:nvPr/>
        </p:nvPicPr>
        <p:blipFill rotWithShape="1">
          <a:blip r:embed="rId7"/>
          <a:srcRect l="22933" t="7836" r="20914" b="9527"/>
          <a:stretch/>
        </p:blipFill>
        <p:spPr>
          <a:xfrm>
            <a:off x="6981955" y="4476938"/>
            <a:ext cx="1732897" cy="21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48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Softening the hardness of Modern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Hard to identify because we are too close to judge it yet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Some identifiable points for contemporary furniture:</a:t>
            </a:r>
          </a:p>
          <a:p>
            <a:pPr algn="l"/>
            <a:r>
              <a:rPr lang="en-US" sz="2400" dirty="0"/>
              <a:t>	- Not confined to one nation. Rarely embodies traditional 	  or national design so it is hard to tell the origin</a:t>
            </a:r>
          </a:p>
          <a:p>
            <a:pPr algn="l"/>
            <a:r>
              <a:rPr lang="en-US" sz="2400" dirty="0"/>
              <a:t>	- Marble, wood, glass, stone, and plastic</a:t>
            </a:r>
          </a:p>
          <a:p>
            <a:pPr algn="l"/>
            <a:r>
              <a:rPr lang="en-US" sz="2400" dirty="0"/>
              <a:t>	-Shapes stand out in simple backgrounds and are designed 	 for human form. Bold design</a:t>
            </a:r>
          </a:p>
          <a:p>
            <a:pPr algn="l"/>
            <a:r>
              <a:rPr lang="en-US" sz="2400" u="sng" dirty="0"/>
              <a:t>Modular Furniture</a:t>
            </a:r>
            <a:r>
              <a:rPr lang="en-US" sz="2400" dirty="0"/>
              <a:t>- Standardize pieces that can fit together in a variety of ways. May serve as more than one purpose. </a:t>
            </a:r>
          </a:p>
          <a:p>
            <a:pPr algn="l"/>
            <a:endParaRPr lang="en-US" sz="2400" u="sng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Contemporary</a:t>
            </a:r>
          </a:p>
        </p:txBody>
      </p:sp>
    </p:spTree>
    <p:extLst>
      <p:ext uri="{BB962C8B-B14F-4D97-AF65-F5344CB8AC3E}">
        <p14:creationId xmlns:p14="http://schemas.microsoft.com/office/powerpoint/2010/main" val="3859297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style</a:t>
            </a:r>
          </a:p>
        </p:txBody>
      </p:sp>
      <p:pic>
        <p:nvPicPr>
          <p:cNvPr id="4" name="Picture 3" descr="Simple curved, sectional sofa with no excess, and practical material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4" y="1839895"/>
            <a:ext cx="3289300" cy="2463800"/>
          </a:xfrm>
          <a:prstGeom prst="rect">
            <a:avLst/>
          </a:prstGeom>
        </p:spPr>
      </p:pic>
      <p:pic>
        <p:nvPicPr>
          <p:cNvPr id="5" name="Picture 4" descr="Ames cha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618" y="1979595"/>
            <a:ext cx="3492500" cy="2324100"/>
          </a:xfrm>
          <a:prstGeom prst="rect">
            <a:avLst/>
          </a:prstGeom>
        </p:spPr>
      </p:pic>
      <p:pic>
        <p:nvPicPr>
          <p:cNvPr id="6" name="Picture 5" descr="Simple curved, sectional sofa with no excess, and practical materials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159" y="4424860"/>
            <a:ext cx="2700989" cy="2300842"/>
          </a:xfrm>
          <a:prstGeom prst="rect">
            <a:avLst/>
          </a:prstGeom>
        </p:spPr>
      </p:pic>
      <p:pic>
        <p:nvPicPr>
          <p:cNvPr id="7" name="Picture 6" descr="Simple bed in comtemporary sty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959" y="4424860"/>
            <a:ext cx="3632200" cy="23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052" y="3341846"/>
            <a:ext cx="4085897" cy="164925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Colonial </a:t>
            </a:r>
            <a:br>
              <a:rPr lang="en-US" sz="4000" dirty="0"/>
            </a:br>
            <a:r>
              <a:rPr lang="en-US" sz="4000" dirty="0"/>
              <a:t>1600-1780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744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American furniture that was primarily influenced by English Styles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Adapted the styles for practical everyday use.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Often simpler than European furniture.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The furniture style in the 17</a:t>
            </a:r>
            <a:r>
              <a:rPr lang="en-US" sz="2400" baseline="30000" dirty="0"/>
              <a:t>th</a:t>
            </a:r>
            <a:r>
              <a:rPr lang="en-US" sz="2400" dirty="0"/>
              <a:t> century is often referred to as Jacobean.</a:t>
            </a:r>
          </a:p>
          <a:p>
            <a:pPr algn="l"/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Colonial Period</a:t>
            </a:r>
            <a:br>
              <a:rPr lang="en-US" sz="2400" dirty="0"/>
            </a:br>
            <a:r>
              <a:rPr lang="en-US" sz="2400" dirty="0"/>
              <a:t>1600-1780</a:t>
            </a:r>
          </a:p>
        </p:txBody>
      </p:sp>
    </p:spTree>
    <p:extLst>
      <p:ext uri="{BB962C8B-B14F-4D97-AF65-F5344CB8AC3E}">
        <p14:creationId xmlns:p14="http://schemas.microsoft.com/office/powerpoint/2010/main" val="258618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78580"/>
            <a:ext cx="8229600" cy="4722876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300" u="sng" dirty="0"/>
              <a:t>Jacobean</a:t>
            </a:r>
            <a:r>
              <a:rPr lang="en-US" sz="2300" dirty="0"/>
              <a:t>- style was heavy and rectangular with geometric or floral carvings</a:t>
            </a:r>
          </a:p>
          <a:p>
            <a:pPr marL="342900" indent="-342900" algn="l">
              <a:buFont typeface="Arial"/>
              <a:buChar char="•"/>
            </a:pPr>
            <a:r>
              <a:rPr lang="en-US" sz="2300" u="sng" dirty="0"/>
              <a:t>Chair Table</a:t>
            </a:r>
            <a:r>
              <a:rPr lang="en-US" sz="2300" dirty="0"/>
              <a:t>- Chair that had a large back that could be tipped forward to form a table</a:t>
            </a:r>
          </a:p>
          <a:p>
            <a:pPr marL="342900" indent="-342900" algn="l">
              <a:buFont typeface="Arial"/>
              <a:buChar char="•"/>
            </a:pPr>
            <a:r>
              <a:rPr lang="en-US" sz="2300" u="sng" dirty="0"/>
              <a:t>Trestle Table- </a:t>
            </a:r>
            <a:r>
              <a:rPr lang="en-US" sz="2300" dirty="0"/>
              <a:t>Table with long rectangular top and a wide vertical support at each end</a:t>
            </a:r>
          </a:p>
          <a:p>
            <a:pPr marL="342900" indent="-342900" algn="l">
              <a:buFont typeface="Arial"/>
              <a:buChar char="•"/>
            </a:pPr>
            <a:r>
              <a:rPr lang="en-US" sz="2300" u="sng" dirty="0"/>
              <a:t>Trundle Bed- </a:t>
            </a:r>
            <a:r>
              <a:rPr lang="en-US" sz="2300" dirty="0"/>
              <a:t>lower bed that can be stored under a higher bed. Made due to limited house space.</a:t>
            </a:r>
          </a:p>
          <a:p>
            <a:pPr marL="342900" indent="-342900" algn="l">
              <a:buFont typeface="Arial"/>
              <a:buChar char="•"/>
            </a:pPr>
            <a:r>
              <a:rPr lang="en-US" sz="2300" u="sng" dirty="0"/>
              <a:t>Stools and Benches</a:t>
            </a:r>
            <a:r>
              <a:rPr lang="en-US" sz="2300" dirty="0"/>
              <a:t> were more common than chairs</a:t>
            </a:r>
          </a:p>
          <a:p>
            <a:pPr marL="342900" indent="-342900" algn="l">
              <a:buFont typeface="Arial"/>
              <a:buChar char="•"/>
            </a:pPr>
            <a:r>
              <a:rPr lang="en-US" sz="2300" dirty="0"/>
              <a:t>Chairs that were used had straight backs and no cushions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300" dirty="0"/>
              <a:t>Often painted wood furniture black, yellow, or red</a:t>
            </a:r>
          </a:p>
          <a:p>
            <a:pPr marL="342900" indent="-342900" algn="l">
              <a:buFont typeface="Arial"/>
              <a:buChar char="•"/>
            </a:pPr>
            <a:r>
              <a:rPr lang="en-US" sz="2300" u="sng" dirty="0"/>
              <a:t>Chests</a:t>
            </a:r>
            <a:r>
              <a:rPr lang="en-US" sz="2300" dirty="0"/>
              <a:t> were commonly used because there was no closets</a:t>
            </a:r>
          </a:p>
          <a:p>
            <a:pPr marL="342900" indent="-342900" algn="l">
              <a:buFont typeface="Arial"/>
              <a:buChar char="•"/>
            </a:pPr>
            <a:r>
              <a:rPr lang="en-US" sz="2300" dirty="0"/>
              <a:t>Homes were sparsely furnished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17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47447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Jacobean</a:t>
            </a:r>
          </a:p>
        </p:txBody>
      </p:sp>
      <p:pic>
        <p:nvPicPr>
          <p:cNvPr id="4" name="Picture 3" descr="Gateleg table in Jacobean sty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968500"/>
            <a:ext cx="3390900" cy="2400300"/>
          </a:xfrm>
          <a:prstGeom prst="rect">
            <a:avLst/>
          </a:prstGeom>
        </p:spPr>
      </p:pic>
      <p:pic>
        <p:nvPicPr>
          <p:cNvPr id="5" name="Picture 4" descr="Jacobean side cha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549400"/>
            <a:ext cx="2286000" cy="3568700"/>
          </a:xfrm>
          <a:prstGeom prst="rect">
            <a:avLst/>
          </a:prstGeom>
        </p:spPr>
      </p:pic>
      <p:pic>
        <p:nvPicPr>
          <p:cNvPr id="6" name="Picture 5" descr="Buffet cabinet and two side chairs in Jacobean style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40132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Table</a:t>
            </a:r>
          </a:p>
        </p:txBody>
      </p:sp>
      <p:pic>
        <p:nvPicPr>
          <p:cNvPr id="4" name="Picture 3" descr="Picture of a chair 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524000"/>
            <a:ext cx="2527300" cy="3213100"/>
          </a:xfrm>
          <a:prstGeom prst="rect">
            <a:avLst/>
          </a:prstGeom>
        </p:spPr>
      </p:pic>
      <p:pic>
        <p:nvPicPr>
          <p:cNvPr id="5" name="Picture 4" descr="Picture of a chair 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536700"/>
            <a:ext cx="2540000" cy="3200400"/>
          </a:xfrm>
          <a:prstGeom prst="rect">
            <a:avLst/>
          </a:prstGeom>
        </p:spPr>
      </p:pic>
      <p:pic>
        <p:nvPicPr>
          <p:cNvPr id="6" name="Picture 5" descr="Graphic of chair tables in various form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491" y="3390900"/>
            <a:ext cx="3431309" cy="30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5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1499</TotalTime>
  <Words>1069</Words>
  <Application>Microsoft Macintosh PowerPoint</Application>
  <PresentationFormat>On-screen Show (4:3)</PresentationFormat>
  <Paragraphs>153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Garamond</vt:lpstr>
      <vt:lpstr>Tahoma</vt:lpstr>
      <vt:lpstr>Tunga</vt:lpstr>
      <vt:lpstr>BlackTie</vt:lpstr>
      <vt:lpstr>Furniture Styles</vt:lpstr>
      <vt:lpstr>Why Designs Change</vt:lpstr>
      <vt:lpstr>Understanding Furniture Styles</vt:lpstr>
      <vt:lpstr>Designs that Last</vt:lpstr>
      <vt:lpstr>Colonial  1600-1780 </vt:lpstr>
      <vt:lpstr>Colonial Period 1600-1780</vt:lpstr>
      <vt:lpstr>17th Century</vt:lpstr>
      <vt:lpstr>Jacobean</vt:lpstr>
      <vt:lpstr>Chair Table</vt:lpstr>
      <vt:lpstr>Trestle Table</vt:lpstr>
      <vt:lpstr>Trundle Bed</vt:lpstr>
      <vt:lpstr>PowerPoint Presentation</vt:lpstr>
      <vt:lpstr>William &amp; Mary Style 1700-1725</vt:lpstr>
      <vt:lpstr>William &amp; Mary Style cont.</vt:lpstr>
      <vt:lpstr>Gateleg Table</vt:lpstr>
      <vt:lpstr>High Boy</vt:lpstr>
      <vt:lpstr>Rushes</vt:lpstr>
      <vt:lpstr>Queen Anne Style 1720-1755</vt:lpstr>
      <vt:lpstr>Queen Anne Style Cont.</vt:lpstr>
      <vt:lpstr>Cabriole Leg</vt:lpstr>
      <vt:lpstr>Japanning</vt:lpstr>
      <vt:lpstr>Wing Chair</vt:lpstr>
      <vt:lpstr>Windsor Chair</vt:lpstr>
      <vt:lpstr>Chippendale Style 1755-1780</vt:lpstr>
      <vt:lpstr>Chippendale Furniture</vt:lpstr>
      <vt:lpstr>Postcolonial</vt:lpstr>
      <vt:lpstr>Postcolonial 1780-1840</vt:lpstr>
      <vt:lpstr>Federal Style 1780-1820</vt:lpstr>
      <vt:lpstr>Empire Style 1820-1840</vt:lpstr>
      <vt:lpstr>Duncan Phyfe </vt:lpstr>
      <vt:lpstr>Duncan Phyfe Chair </vt:lpstr>
      <vt:lpstr>Shaker Furniture 1800S</vt:lpstr>
      <vt:lpstr>Shaker Furniture</vt:lpstr>
      <vt:lpstr>Victorian</vt:lpstr>
      <vt:lpstr>Victorian 1840-1900</vt:lpstr>
      <vt:lpstr>Victorian Furniture</vt:lpstr>
      <vt:lpstr>Design Reform</vt:lpstr>
      <vt:lpstr>Modern</vt:lpstr>
      <vt:lpstr>Modern Period 1901-Present</vt:lpstr>
      <vt:lpstr>International</vt:lpstr>
      <vt:lpstr>International style</vt:lpstr>
      <vt:lpstr>Contemporary</vt:lpstr>
      <vt:lpstr>Contemporary style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 Styles</dc:title>
  <dc:creator>Nicole O'Dell</dc:creator>
  <cp:lastModifiedBy>Microsoft Office User</cp:lastModifiedBy>
  <cp:revision>40</cp:revision>
  <dcterms:created xsi:type="dcterms:W3CDTF">2014-11-04T20:39:11Z</dcterms:created>
  <dcterms:modified xsi:type="dcterms:W3CDTF">2018-01-04T18:50:41Z</dcterms:modified>
</cp:coreProperties>
</file>