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58" r:id="rId4"/>
    <p:sldId id="260" r:id="rId5"/>
    <p:sldId id="263" r:id="rId6"/>
    <p:sldId id="273" r:id="rId7"/>
    <p:sldId id="274" r:id="rId8"/>
    <p:sldId id="277" r:id="rId9"/>
    <p:sldId id="275" r:id="rId10"/>
    <p:sldId id="278" r:id="rId11"/>
    <p:sldId id="276" r:id="rId12"/>
    <p:sldId id="279" r:id="rId13"/>
    <p:sldId id="266" r:id="rId14"/>
    <p:sldId id="280" r:id="rId15"/>
    <p:sldId id="281" r:id="rId16"/>
    <p:sldId id="269" r:id="rId17"/>
    <p:sldId id="270" r:id="rId18"/>
    <p:sldId id="271" r:id="rId19"/>
    <p:sldId id="272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2F2F"/>
    <a:srgbClr val="A9D3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48" d="100"/>
          <a:sy n="48" d="100"/>
        </p:scale>
        <p:origin x="54" y="9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392" y="4960137"/>
            <a:ext cx="8169967" cy="1463040"/>
          </a:xfrm>
        </p:spPr>
        <p:txBody>
          <a:bodyPr>
            <a:noAutofit/>
          </a:bodyPr>
          <a:lstStyle/>
          <a:p>
            <a:r>
              <a:rPr lang="en-US" sz="6000" b="1" dirty="0" smtClean="0"/>
              <a:t>Emotions &amp;</a:t>
            </a:r>
            <a:br>
              <a:rPr lang="en-US" sz="6000" b="1" dirty="0" smtClean="0"/>
            </a:br>
            <a:r>
              <a:rPr lang="en-US" sz="6000" b="1" dirty="0" smtClean="0"/>
              <a:t> Uncontrolled Emotions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11674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388" y="1828799"/>
            <a:ext cx="11665225" cy="4075045"/>
          </a:xfrm>
        </p:spPr>
        <p:txBody>
          <a:bodyPr>
            <a:noAutofit/>
          </a:bodyPr>
          <a:lstStyle/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Jim hit me, so I hit him back.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My sister wouldn’t do the dishes for me, so I called her a name I can’t repeat!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My boyfriend just broke up with me because he likes another girl.  So, I’m going to tell all my friends what kind of guy he really is!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336" y="8742"/>
            <a:ext cx="11976255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700" b="1" u="sng" dirty="0" smtClean="0"/>
              <a:t>Examples of Aggressive Behavior</a:t>
            </a:r>
            <a:endParaRPr lang="en-US" sz="6700" b="1" u="sng" dirty="0"/>
          </a:p>
        </p:txBody>
      </p:sp>
    </p:spTree>
    <p:extLst>
      <p:ext uri="{BB962C8B-B14F-4D97-AF65-F5344CB8AC3E}">
        <p14:creationId xmlns:p14="http://schemas.microsoft.com/office/powerpoint/2010/main" val="3000269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91" y="-170160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Assertive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645" y="1014505"/>
            <a:ext cx="10326992" cy="5347253"/>
          </a:xfrm>
        </p:spPr>
        <p:txBody>
          <a:bodyPr>
            <a:noAutofit/>
          </a:bodyPr>
          <a:lstStyle/>
          <a:p>
            <a:pPr marL="457200" indent="-457200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These individuals calmly, but insistently, state their feelings in a non-emotional way. </a:t>
            </a:r>
          </a:p>
          <a:p>
            <a:pPr marL="457200" indent="-457200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They do not allow others to manipulate, intimidate or control their behavior. </a:t>
            </a:r>
          </a:p>
          <a:p>
            <a:pPr marL="457200" indent="-457200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They use “I” Messages (I think, I feel, I am, I don’t, I want, I won’t, I will, etc.)</a:t>
            </a:r>
          </a:p>
          <a:p>
            <a:pPr marL="457200" indent="-457200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If this individual is in a threatening situation, they will walk away and seek help if appropriate. </a:t>
            </a:r>
          </a:p>
          <a:p>
            <a:pPr marL="457200" indent="-457200">
              <a:lnSpc>
                <a:spcPct val="100000"/>
              </a:lnSpc>
              <a:buClrTx/>
              <a:buFont typeface="Arial" panose="020B0604020202020204" pitchFamily="34" charset="0"/>
              <a:buChar char="•"/>
            </a:pPr>
            <a:r>
              <a:rPr lang="en-US" sz="3200" dirty="0" smtClean="0"/>
              <a:t>They tell someone if the situation is harmful, dangerous or against the law.  </a:t>
            </a:r>
            <a:endParaRPr lang="en-US" sz="3200" dirty="0"/>
          </a:p>
        </p:txBody>
      </p:sp>
      <p:pic>
        <p:nvPicPr>
          <p:cNvPr id="3074" name="Picture 2" descr="http://files.differencebetween.com/wp-content/uploads/2015/04/Difference-Between-Aggressive-Passive-and-Assertive-Behavior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81" r="39614"/>
          <a:stretch/>
        </p:blipFill>
        <p:spPr bwMode="auto">
          <a:xfrm>
            <a:off x="9965982" y="2710543"/>
            <a:ext cx="2108997" cy="3844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69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635" y="1490868"/>
            <a:ext cx="11310730" cy="4651515"/>
          </a:xfrm>
        </p:spPr>
        <p:txBody>
          <a:bodyPr>
            <a:noAutofit/>
          </a:bodyPr>
          <a:lstStyle/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I don’t like it when you don’t do your homework and want to copy mine.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Some kids called me a nerd, but I ignored them.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My locker was robbed!  I reported it to the vice principal.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Instead of getting angry, I feel we need to sit and discuss how to solve the problem. 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0336" y="8742"/>
            <a:ext cx="11976255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500" b="1" u="sng" dirty="0" smtClean="0"/>
              <a:t>Examples of Assertive Behavior</a:t>
            </a:r>
            <a:endParaRPr lang="en-US" sz="7500" b="1" u="sng" dirty="0"/>
          </a:p>
        </p:txBody>
      </p:sp>
    </p:spTree>
    <p:extLst>
      <p:ext uri="{BB962C8B-B14F-4D97-AF65-F5344CB8AC3E}">
        <p14:creationId xmlns:p14="http://schemas.microsoft.com/office/powerpoint/2010/main" val="134828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xplosion 1 2"/>
          <p:cNvSpPr/>
          <p:nvPr/>
        </p:nvSpPr>
        <p:spPr>
          <a:xfrm>
            <a:off x="224883" y="2286000"/>
            <a:ext cx="11742234" cy="4572000"/>
          </a:xfrm>
          <a:prstGeom prst="irregularSeal1">
            <a:avLst/>
          </a:prstGeom>
          <a:solidFill>
            <a:srgbClr val="FF2F2F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91" y="859139"/>
            <a:ext cx="11002219" cy="513972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b="1" dirty="0" smtClean="0"/>
              <a:t>One of the hardest emotions to control or express positively is</a:t>
            </a:r>
            <a:br>
              <a:rPr lang="en-US" sz="8000" b="1" dirty="0" smtClean="0"/>
            </a:br>
            <a:r>
              <a:rPr lang="en-US" sz="33300" b="1" dirty="0" smtClean="0"/>
              <a:t>ANGER!</a:t>
            </a:r>
            <a:endParaRPr lang="en-US" sz="33300" b="1" dirty="0"/>
          </a:p>
        </p:txBody>
      </p:sp>
    </p:spTree>
    <p:extLst>
      <p:ext uri="{BB962C8B-B14F-4D97-AF65-F5344CB8AC3E}">
        <p14:creationId xmlns:p14="http://schemas.microsoft.com/office/powerpoint/2010/main" val="1879260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91" y="128015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Hot Anger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3900" y="1760130"/>
            <a:ext cx="3123329" cy="4493339"/>
          </a:xfrm>
        </p:spPr>
        <p:txBody>
          <a:bodyPr>
            <a:noAutofit/>
          </a:bodyPr>
          <a:lstStyle/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Explosive Anger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Usually comes from feelings kept inside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Hurtful to others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People “blow up” at others</a:t>
            </a:r>
          </a:p>
        </p:txBody>
      </p:sp>
    </p:spTree>
    <p:extLst>
      <p:ext uri="{BB962C8B-B14F-4D97-AF65-F5344CB8AC3E}">
        <p14:creationId xmlns:p14="http://schemas.microsoft.com/office/powerpoint/2010/main" val="394257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602" y="1824364"/>
            <a:ext cx="3867344" cy="4591405"/>
          </a:xfrm>
        </p:spPr>
        <p:txBody>
          <a:bodyPr>
            <a:noAutofit/>
          </a:bodyPr>
          <a:lstStyle/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Stored inside</a:t>
            </a:r>
            <a:endParaRPr lang="en-US" sz="3500" dirty="0"/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Not shared with others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Self-destructive / “eats away” at people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Feelings are not dealt with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Physical symptoms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94891" y="128015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Cold Anger</a:t>
            </a:r>
            <a:endParaRPr lang="en-US" sz="9000" b="1" u="sng" dirty="0"/>
          </a:p>
        </p:txBody>
      </p:sp>
    </p:spTree>
    <p:extLst>
      <p:ext uri="{BB962C8B-B14F-4D97-AF65-F5344CB8AC3E}">
        <p14:creationId xmlns:p14="http://schemas.microsoft.com/office/powerpoint/2010/main" val="62521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586" y="1147194"/>
            <a:ext cx="3478769" cy="5531903"/>
          </a:xfrm>
        </p:spPr>
        <p:txBody>
          <a:bodyPr>
            <a:noAutofit/>
          </a:bodyPr>
          <a:lstStyle/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Appropriate anger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Expression of anger in a calm way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It’s okay to feel angry, but deal with it appropriately without hurting yourself or others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n-US" sz="3500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94891" y="128015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Warm Anger</a:t>
            </a:r>
            <a:endParaRPr lang="en-US" sz="9000" b="1" u="sng" dirty="0"/>
          </a:p>
        </p:txBody>
      </p:sp>
    </p:spTree>
    <p:extLst>
      <p:ext uri="{BB962C8B-B14F-4D97-AF65-F5344CB8AC3E}">
        <p14:creationId xmlns:p14="http://schemas.microsoft.com/office/powerpoint/2010/main" val="145615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67748"/>
            <a:ext cx="12192000" cy="6122504"/>
          </a:xfrm>
        </p:spPr>
        <p:txBody>
          <a:bodyPr>
            <a:noAutofit/>
          </a:bodyPr>
          <a:lstStyle/>
          <a:p>
            <a:pPr marL="128016" lvl="1" indent="0" algn="ctr">
              <a:buClrTx/>
              <a:buNone/>
            </a:pPr>
            <a:r>
              <a:rPr lang="en-US" sz="5600" b="1" u="sng" dirty="0" smtClean="0"/>
              <a:t>Uncontrolled</a:t>
            </a:r>
            <a:r>
              <a:rPr lang="en-US" sz="5600" b="1" dirty="0" smtClean="0"/>
              <a:t> anger can lead to arguments, physical fights, abuse, assault and self-harm.  </a:t>
            </a:r>
          </a:p>
          <a:p>
            <a:pPr marL="128016" lvl="1" indent="0" algn="ctr">
              <a:buClrTx/>
              <a:buNone/>
            </a:pPr>
            <a:endParaRPr lang="en-US" sz="5600" b="1" dirty="0"/>
          </a:p>
          <a:p>
            <a:pPr marL="128016" lvl="1" indent="0" algn="ctr">
              <a:buClrTx/>
              <a:buNone/>
            </a:pPr>
            <a:r>
              <a:rPr lang="en-US" sz="5600" b="1" dirty="0" smtClean="0"/>
              <a:t>On the other hand, </a:t>
            </a:r>
            <a:r>
              <a:rPr lang="en-US" sz="5600" b="1" u="sng" dirty="0" smtClean="0"/>
              <a:t>well-managed</a:t>
            </a:r>
            <a:r>
              <a:rPr lang="en-US" sz="5600" b="1" dirty="0" smtClean="0"/>
              <a:t> anger can be a useful emotion that motivates you to make positive changes.  </a:t>
            </a:r>
          </a:p>
        </p:txBody>
      </p:sp>
    </p:spTree>
    <p:extLst>
      <p:ext uri="{BB962C8B-B14F-4D97-AF65-F5344CB8AC3E}">
        <p14:creationId xmlns:p14="http://schemas.microsoft.com/office/powerpoint/2010/main" val="62472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13" y="267155"/>
            <a:ext cx="12032974" cy="2157989"/>
          </a:xfrm>
        </p:spPr>
        <p:txBody>
          <a:bodyPr>
            <a:noAutofit/>
          </a:bodyPr>
          <a:lstStyle/>
          <a:p>
            <a:pPr algn="ctr"/>
            <a:r>
              <a:rPr lang="en-US" sz="9000" b="1" u="sng" dirty="0" smtClean="0"/>
              <a:t>Physical Effects of Uncontrolled Anger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813" y="3428881"/>
            <a:ext cx="7689101" cy="2262099"/>
          </a:xfrm>
        </p:spPr>
        <p:txBody>
          <a:bodyPr>
            <a:noAutofit/>
          </a:bodyPr>
          <a:lstStyle/>
          <a:p>
            <a:pPr marL="396875" indent="-396875">
              <a:buClrTx/>
              <a:buFont typeface="Arial" panose="020B0604020202020204" pitchFamily="34" charset="0"/>
              <a:buChar char="•"/>
            </a:pPr>
            <a:r>
              <a:rPr lang="en-US" sz="3000" b="1" u="sng" dirty="0" smtClean="0"/>
              <a:t>Headache</a:t>
            </a:r>
            <a:r>
              <a:rPr lang="en-US" sz="3000" dirty="0" smtClean="0"/>
              <a:t>		•  </a:t>
            </a:r>
            <a:r>
              <a:rPr lang="en-US" sz="3000" b="1" u="sng" dirty="0" smtClean="0"/>
              <a:t>Depression</a:t>
            </a:r>
          </a:p>
          <a:p>
            <a:pPr marL="396875" indent="-396875">
              <a:buClrTx/>
              <a:buFont typeface="Arial" panose="020B0604020202020204" pitchFamily="34" charset="0"/>
              <a:buChar char="•"/>
            </a:pPr>
            <a:r>
              <a:rPr lang="en-US" sz="3000" dirty="0" smtClean="0"/>
              <a:t>Digestion </a:t>
            </a:r>
            <a:r>
              <a:rPr lang="en-US" sz="3000" dirty="0"/>
              <a:t>Problems	</a:t>
            </a:r>
            <a:r>
              <a:rPr lang="en-US" sz="3000" dirty="0" smtClean="0"/>
              <a:t>•  High Blood Pressure</a:t>
            </a:r>
          </a:p>
          <a:p>
            <a:pPr marL="396875" indent="-396875">
              <a:buClrTx/>
              <a:buFont typeface="Arial" panose="020B0604020202020204" pitchFamily="34" charset="0"/>
              <a:buChar char="•"/>
            </a:pPr>
            <a:r>
              <a:rPr lang="en-US" sz="3000" dirty="0"/>
              <a:t>Insomnia			</a:t>
            </a:r>
            <a:r>
              <a:rPr lang="en-US" sz="3000" dirty="0" smtClean="0"/>
              <a:t>•  Skin Problems (Eczema)</a:t>
            </a:r>
          </a:p>
          <a:p>
            <a:pPr marL="396875" indent="-396875">
              <a:buClrTx/>
              <a:buFont typeface="Arial" panose="020B0604020202020204" pitchFamily="34" charset="0"/>
              <a:buChar char="•"/>
            </a:pPr>
            <a:r>
              <a:rPr lang="en-US" sz="3000" b="1" u="sng" dirty="0"/>
              <a:t>Anxiety</a:t>
            </a:r>
            <a:r>
              <a:rPr lang="en-US" sz="3000" dirty="0"/>
              <a:t>			</a:t>
            </a:r>
            <a:r>
              <a:rPr lang="en-US" sz="3000" dirty="0" smtClean="0"/>
              <a:t>•  Heart Attack/Stroke</a:t>
            </a:r>
          </a:p>
        </p:txBody>
      </p:sp>
      <p:pic>
        <p:nvPicPr>
          <p:cNvPr id="5122" name="Picture 2" descr="http://www.allaboutyou.com/cm/allaboutyou/images/fn/headcahe-300px-medium_ne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5061" y="2566659"/>
            <a:ext cx="3986542" cy="3986542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62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731" y="48501"/>
            <a:ext cx="11668539" cy="2098352"/>
          </a:xfrm>
        </p:spPr>
        <p:txBody>
          <a:bodyPr>
            <a:noAutofit/>
          </a:bodyPr>
          <a:lstStyle/>
          <a:p>
            <a:pPr algn="ctr"/>
            <a:r>
              <a:rPr lang="en-US" sz="9000" b="1" u="sng" dirty="0" smtClean="0"/>
              <a:t>Expressing Anger in a Healthy way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" y="2047462"/>
            <a:ext cx="11887200" cy="4850298"/>
          </a:xfrm>
        </p:spPr>
        <p:txBody>
          <a:bodyPr>
            <a:noAutofit/>
          </a:bodyPr>
          <a:lstStyle/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3500" b="1" u="sng" dirty="0" smtClean="0"/>
              <a:t>Walk away </a:t>
            </a:r>
            <a:r>
              <a:rPr lang="en-US" sz="3500" dirty="0" smtClean="0"/>
              <a:t>from the situation until you have control of your emotions.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3500" b="1" u="sng" dirty="0" smtClean="0"/>
              <a:t>Recognize</a:t>
            </a:r>
            <a:r>
              <a:rPr lang="en-US" sz="3500" dirty="0" smtClean="0"/>
              <a:t> and accept the emotion.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Try to pinpoint the exact </a:t>
            </a:r>
            <a:r>
              <a:rPr lang="en-US" sz="3500" b="1" u="sng" dirty="0" smtClean="0"/>
              <a:t>reasons</a:t>
            </a:r>
            <a:r>
              <a:rPr lang="en-US" sz="3500" dirty="0" smtClean="0"/>
              <a:t> why you feel angry.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3500" b="1" u="sng" dirty="0" smtClean="0"/>
              <a:t>Problem solve </a:t>
            </a:r>
            <a:r>
              <a:rPr lang="en-US" sz="3500" dirty="0" smtClean="0"/>
              <a:t>strategies for dealing with the situation in advance.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Do something </a:t>
            </a:r>
            <a:r>
              <a:rPr lang="en-US" sz="3500" b="1" u="sng" dirty="0" smtClean="0"/>
              <a:t>physical</a:t>
            </a:r>
            <a:r>
              <a:rPr lang="en-US" sz="3500" dirty="0" smtClean="0"/>
              <a:t> like exercise or playing a sport.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Seek </a:t>
            </a:r>
            <a:r>
              <a:rPr lang="en-US" sz="3500" b="1" u="sng" dirty="0" smtClean="0"/>
              <a:t>help</a:t>
            </a:r>
            <a:r>
              <a:rPr lang="en-US" sz="3500" dirty="0" smtClean="0"/>
              <a:t> if needed.  </a:t>
            </a:r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98946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964" y="446069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000" b="1" u="sng" dirty="0" smtClean="0"/>
              <a:t>Basic Human Emotions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388" y="1959430"/>
            <a:ext cx="2905303" cy="4534676"/>
          </a:xfrm>
        </p:spPr>
        <p:txBody>
          <a:bodyPr>
            <a:noAutofit/>
          </a:bodyPr>
          <a:lstStyle/>
          <a:p>
            <a:pPr marL="392113" indent="-392113">
              <a:buClrTx/>
              <a:buFont typeface="+mj-lt"/>
              <a:buAutoNum type="arabicPeriod"/>
            </a:pPr>
            <a:r>
              <a:rPr lang="en-US" sz="4200" dirty="0" smtClean="0"/>
              <a:t> Happiness</a:t>
            </a:r>
          </a:p>
          <a:p>
            <a:pPr marL="392113" indent="-392113">
              <a:buClrTx/>
              <a:buFont typeface="+mj-lt"/>
              <a:buAutoNum type="arabicPeriod"/>
            </a:pPr>
            <a:r>
              <a:rPr lang="en-US" sz="4200" dirty="0" smtClean="0"/>
              <a:t> Sadness</a:t>
            </a:r>
          </a:p>
          <a:p>
            <a:pPr marL="392113" indent="-392113">
              <a:buClrTx/>
              <a:buFont typeface="+mj-lt"/>
              <a:buAutoNum type="arabicPeriod"/>
            </a:pPr>
            <a:r>
              <a:rPr lang="en-US" sz="4200" dirty="0" smtClean="0"/>
              <a:t> Love</a:t>
            </a:r>
          </a:p>
          <a:p>
            <a:pPr marL="392113" indent="-392113">
              <a:buClrTx/>
              <a:buFont typeface="+mj-lt"/>
              <a:buAutoNum type="arabicPeriod"/>
            </a:pPr>
            <a:r>
              <a:rPr lang="en-US" sz="4200" dirty="0" smtClean="0"/>
              <a:t> Hate</a:t>
            </a:r>
          </a:p>
          <a:p>
            <a:pPr marL="392113" indent="-392113">
              <a:buClrTx/>
              <a:buFont typeface="+mj-lt"/>
              <a:buAutoNum type="arabicPeriod"/>
            </a:pPr>
            <a:r>
              <a:rPr lang="en-US" sz="4200" dirty="0" smtClean="0"/>
              <a:t> Anger</a:t>
            </a:r>
          </a:p>
          <a:p>
            <a:pPr marL="392113" indent="-392113">
              <a:buClrTx/>
              <a:buFont typeface="+mj-lt"/>
              <a:buAutoNum type="arabicPeriod"/>
            </a:pPr>
            <a:r>
              <a:rPr lang="en-US" sz="4200" dirty="0" smtClean="0"/>
              <a:t> Fear</a:t>
            </a:r>
            <a:endParaRPr lang="en-US" sz="4200" dirty="0"/>
          </a:p>
        </p:txBody>
      </p:sp>
      <p:pic>
        <p:nvPicPr>
          <p:cNvPr id="1026" name="Picture 2" descr="http://graphics.wsj.com/emoji/img/facts_8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06" b="9735"/>
          <a:stretch/>
        </p:blipFill>
        <p:spPr bwMode="auto">
          <a:xfrm>
            <a:off x="3233691" y="2504661"/>
            <a:ext cx="8638631" cy="3577520"/>
          </a:xfrm>
          <a:prstGeom prst="rect">
            <a:avLst/>
          </a:prstGeom>
          <a:noFill/>
          <a:ln w="2857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5499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964" y="-150277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9000" b="1" u="sng" dirty="0" smtClean="0"/>
              <a:t>Expressing Emotions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575" y="1033677"/>
            <a:ext cx="7139747" cy="5784567"/>
          </a:xfrm>
        </p:spPr>
        <p:txBody>
          <a:bodyPr>
            <a:no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People express emotions in a </a:t>
            </a:r>
            <a:r>
              <a:rPr lang="en-US" sz="3500" b="1" u="sng" dirty="0" smtClean="0"/>
              <a:t>variety</a:t>
            </a:r>
            <a:r>
              <a:rPr lang="en-US" sz="3500" dirty="0" smtClean="0"/>
              <a:t> of ways.</a:t>
            </a:r>
          </a:p>
          <a:p>
            <a:pPr marL="695325" lvl="1" indent="-136525">
              <a:buClrTx/>
              <a:buFont typeface="Wingdings" panose="05000000000000000000" pitchFamily="2" charset="2"/>
              <a:buChar char="§"/>
            </a:pPr>
            <a:r>
              <a:rPr lang="en-US" sz="3000" dirty="0" smtClean="0"/>
              <a:t>How do children express emotions?</a:t>
            </a:r>
          </a:p>
          <a:p>
            <a:pPr marL="695325" lvl="1" indent="-136525">
              <a:buClrTx/>
              <a:buFont typeface="Wingdings" panose="05000000000000000000" pitchFamily="2" charset="2"/>
              <a:buChar char="§"/>
            </a:pPr>
            <a:r>
              <a:rPr lang="en-US" sz="3000" dirty="0" smtClean="0"/>
              <a:t>How do teens express emotions?</a:t>
            </a:r>
          </a:p>
          <a:p>
            <a:pPr marL="695325" lvl="1" indent="-136525">
              <a:buClrTx/>
              <a:buFont typeface="Wingdings" panose="05000000000000000000" pitchFamily="2" charset="2"/>
              <a:buChar char="§"/>
            </a:pPr>
            <a:r>
              <a:rPr lang="en-US" sz="3000" dirty="0" smtClean="0"/>
              <a:t>How do adults express emotions? 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We learn how to control and express our emotions </a:t>
            </a:r>
            <a:r>
              <a:rPr lang="en-US" sz="3500" b="1" u="sng" dirty="0" smtClean="0"/>
              <a:t>appropriately</a:t>
            </a:r>
            <a:r>
              <a:rPr lang="en-US" sz="3500" dirty="0" smtClean="0"/>
              <a:t> as we grow </a:t>
            </a:r>
            <a:r>
              <a:rPr lang="en-US" sz="3500" b="1" u="sng" dirty="0" smtClean="0"/>
              <a:t>older.  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3500" dirty="0" smtClean="0"/>
              <a:t>Do you express your emotions differently around different people?  (Family, friends, work, school, etc.)</a:t>
            </a:r>
            <a:endParaRPr lang="en-US" sz="3500" dirty="0"/>
          </a:p>
        </p:txBody>
      </p:sp>
      <p:pic>
        <p:nvPicPr>
          <p:cNvPr id="1026" name="Picture 2" descr="https://encrypted-tbn1.gstatic.com/images?q=tbn:ANd9GcRJYHFW3NCdCUqosX9SD5_ESRhL-SfAszfSZ9BLE2tV4yQdoy_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17"/>
          <a:stretch/>
        </p:blipFill>
        <p:spPr bwMode="auto">
          <a:xfrm>
            <a:off x="7093088" y="1866932"/>
            <a:ext cx="4824989" cy="4118057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63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4" y="-349067"/>
            <a:ext cx="12185373" cy="1499616"/>
          </a:xfrm>
        </p:spPr>
        <p:txBody>
          <a:bodyPr>
            <a:normAutofit/>
          </a:bodyPr>
          <a:lstStyle/>
          <a:p>
            <a:pPr algn="ctr"/>
            <a:r>
              <a:rPr lang="en-US" sz="5500" b="1" u="sng" dirty="0" smtClean="0"/>
              <a:t>Consequences of Uncontrolled Emotions</a:t>
            </a:r>
            <a:endParaRPr lang="en-US" sz="55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793" y="2441950"/>
            <a:ext cx="8266042" cy="2188730"/>
          </a:xfrm>
        </p:spPr>
        <p:txBody>
          <a:bodyPr>
            <a:no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5000" b="1" dirty="0" smtClean="0"/>
              <a:t>Mental</a:t>
            </a:r>
            <a:endParaRPr lang="en-US" sz="5000" b="1" dirty="0"/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400" dirty="0"/>
              <a:t>Factors that </a:t>
            </a:r>
            <a:r>
              <a:rPr lang="en-US" sz="3400" dirty="0" smtClean="0"/>
              <a:t>affect </a:t>
            </a:r>
            <a:r>
              <a:rPr lang="en-US" sz="3400" dirty="0"/>
              <a:t>an individual emotionally because of the behavior</a:t>
            </a:r>
            <a:r>
              <a:rPr lang="en-US" sz="3400" dirty="0" smtClean="0"/>
              <a:t>.</a:t>
            </a:r>
            <a:endParaRPr lang="en-US" sz="2800" dirty="0"/>
          </a:p>
        </p:txBody>
      </p:sp>
      <p:grpSp>
        <p:nvGrpSpPr>
          <p:cNvPr id="6" name="Group 5"/>
          <p:cNvGrpSpPr/>
          <p:nvPr/>
        </p:nvGrpSpPr>
        <p:grpSpPr>
          <a:xfrm>
            <a:off x="81568" y="757195"/>
            <a:ext cx="11973343" cy="1848953"/>
            <a:chOff x="81568" y="757195"/>
            <a:chExt cx="11973343" cy="1848953"/>
          </a:xfrm>
        </p:grpSpPr>
        <p:pic>
          <p:nvPicPr>
            <p:cNvPr id="2050" name="Picture 2" descr="http://www.summithelps.com/wp-content/uploads/2013/09/Financial-and-Legal-Consequences-of-Addiction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27863" y="798255"/>
              <a:ext cx="2327048" cy="176683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Content Placeholder 2"/>
            <p:cNvSpPr txBox="1">
              <a:spLocks/>
            </p:cNvSpPr>
            <p:nvPr/>
          </p:nvSpPr>
          <p:spPr>
            <a:xfrm>
              <a:off x="81568" y="757195"/>
              <a:ext cx="9658778" cy="1848953"/>
            </a:xfrm>
            <a:prstGeom prst="rect">
              <a:avLst/>
            </a:prstGeom>
          </p:spPr>
          <p:txBody>
            <a:bodyPr vert="horz" lIns="45720" tIns="45720" rIns="4572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Tw Cen MT" panose="020B0602020104020603" pitchFamily="34" charset="0"/>
                <a:buChar char=" 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6517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480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9436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7724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1440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060704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216152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3624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Tx/>
                <a:buFont typeface="Arial" panose="020B0604020202020204" pitchFamily="34" charset="0"/>
                <a:buChar char="•"/>
              </a:pPr>
              <a:r>
                <a:rPr lang="en-US" sz="5000" b="1" dirty="0" smtClean="0"/>
                <a:t>Legal</a:t>
              </a:r>
            </a:p>
            <a:p>
              <a:pPr lvl="1">
                <a:buClrTx/>
                <a:buFont typeface="Arial" panose="020B0604020202020204" pitchFamily="34" charset="0"/>
                <a:buChar char="•"/>
              </a:pPr>
              <a:r>
                <a:rPr lang="en-US" sz="3400" dirty="0" smtClean="0"/>
                <a:t>Results in choosing behaviors that are against the law.  </a:t>
              </a:r>
              <a:endParaRPr lang="en-US" sz="28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1568" y="4735902"/>
            <a:ext cx="11924898" cy="1970985"/>
            <a:chOff x="81568" y="4735902"/>
            <a:chExt cx="11924898" cy="1970985"/>
          </a:xfrm>
        </p:grpSpPr>
        <p:pic>
          <p:nvPicPr>
            <p:cNvPr id="2052" name="Picture 4" descr="https://encrypted-tbn3.gstatic.com/images?q=tbn:ANd9GcRM-7boEyk0KivMYps5Ft_1c5LxhYd3fs91OE9prlUOYcwjHchUSw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44605" y="4735902"/>
              <a:ext cx="2961861" cy="197098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Content Placeholder 2"/>
            <p:cNvSpPr txBox="1">
              <a:spLocks/>
            </p:cNvSpPr>
            <p:nvPr/>
          </p:nvSpPr>
          <p:spPr>
            <a:xfrm>
              <a:off x="81568" y="4857613"/>
              <a:ext cx="8684745" cy="1727563"/>
            </a:xfrm>
            <a:prstGeom prst="rect">
              <a:avLst/>
            </a:prstGeom>
          </p:spPr>
          <p:txBody>
            <a:bodyPr vert="horz" lIns="45720" tIns="45720" rIns="4572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Tw Cen MT" panose="020B0602020104020603" pitchFamily="34" charset="0"/>
                <a:buChar char=" 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6517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480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9436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7724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1440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060704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216152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3624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Tx/>
                <a:buFont typeface="Arial" panose="020B0604020202020204" pitchFamily="34" charset="0"/>
                <a:buChar char="•"/>
              </a:pPr>
              <a:r>
                <a:rPr lang="en-US" sz="5000" b="1" dirty="0" smtClean="0"/>
                <a:t>Social</a:t>
              </a:r>
            </a:p>
            <a:p>
              <a:pPr lvl="1">
                <a:buClrTx/>
                <a:buFont typeface="Arial" panose="020B0604020202020204" pitchFamily="34" charset="0"/>
                <a:buChar char="•"/>
              </a:pPr>
              <a:r>
                <a:rPr lang="en-US" sz="3400" dirty="0" smtClean="0"/>
                <a:t>Effects on the community, family and individuals because of the behavior. </a:t>
              </a:r>
            </a:p>
            <a:p>
              <a:pPr lvl="1">
                <a:buClrTx/>
                <a:buFont typeface="Arial" panose="020B0604020202020204" pitchFamily="34" charset="0"/>
                <a:buChar char="•"/>
              </a:pPr>
              <a:endParaRPr lang="en-US" sz="2800" dirty="0"/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772" y="2506091"/>
            <a:ext cx="2164080" cy="206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68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32" y="4938701"/>
            <a:ext cx="8855366" cy="1828801"/>
          </a:xfrm>
        </p:spPr>
        <p:txBody>
          <a:bodyPr>
            <a:no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5000" b="1" dirty="0" smtClean="0"/>
              <a:t>Financial</a:t>
            </a:r>
            <a:endParaRPr lang="en-US" sz="5000" b="1" dirty="0"/>
          </a:p>
          <a:p>
            <a:pPr lvl="1">
              <a:buClrTx/>
              <a:buFont typeface="Arial" panose="020B0604020202020204" pitchFamily="34" charset="0"/>
              <a:buChar char="•"/>
            </a:pPr>
            <a:r>
              <a:rPr lang="en-US" sz="3400" dirty="0"/>
              <a:t>Dollar costs to individuals and communities as a result of behavior. </a:t>
            </a:r>
            <a:r>
              <a:rPr lang="en-US" sz="3400" dirty="0" smtClean="0"/>
              <a:t> </a:t>
            </a:r>
            <a:endParaRPr lang="en-US" sz="3400" dirty="0"/>
          </a:p>
          <a:p>
            <a:pPr lvl="1">
              <a:buClrTx/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314" y="-130405"/>
            <a:ext cx="1218537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500" b="1" u="sng" smtClean="0"/>
              <a:t>Consequences of Uncontrolled Emotions</a:t>
            </a:r>
            <a:endParaRPr lang="en-US" sz="5500" b="1" u="sng" dirty="0"/>
          </a:p>
        </p:txBody>
      </p:sp>
      <p:grpSp>
        <p:nvGrpSpPr>
          <p:cNvPr id="7" name="Group 6"/>
          <p:cNvGrpSpPr/>
          <p:nvPr/>
        </p:nvGrpSpPr>
        <p:grpSpPr>
          <a:xfrm>
            <a:off x="261732" y="893922"/>
            <a:ext cx="11671817" cy="2014331"/>
            <a:chOff x="261732" y="893922"/>
            <a:chExt cx="11671817" cy="2014331"/>
          </a:xfrm>
        </p:grpSpPr>
        <p:sp>
          <p:nvSpPr>
            <p:cNvPr id="5" name="Content Placeholder 2"/>
            <p:cNvSpPr txBox="1">
              <a:spLocks/>
            </p:cNvSpPr>
            <p:nvPr/>
          </p:nvSpPr>
          <p:spPr>
            <a:xfrm>
              <a:off x="261732" y="893922"/>
              <a:ext cx="8285923" cy="2014331"/>
            </a:xfrm>
            <a:prstGeom prst="rect">
              <a:avLst/>
            </a:prstGeom>
          </p:spPr>
          <p:txBody>
            <a:bodyPr vert="horz" lIns="45720" tIns="45720" rIns="4572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Tw Cen MT" panose="020B0602020104020603" pitchFamily="34" charset="0"/>
                <a:buChar char=" 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6517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480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9436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7724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1440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060704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216152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3624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Tx/>
                <a:buFont typeface="Arial" panose="020B0604020202020204" pitchFamily="34" charset="0"/>
                <a:buChar char="•"/>
              </a:pPr>
              <a:r>
                <a:rPr lang="en-US" sz="5000" b="1" dirty="0" smtClean="0"/>
                <a:t>Ethical</a:t>
              </a:r>
            </a:p>
            <a:p>
              <a:pPr lvl="1">
                <a:buClrTx/>
                <a:buFont typeface="Arial" panose="020B0604020202020204" pitchFamily="34" charset="0"/>
                <a:buChar char="•"/>
              </a:pPr>
              <a:r>
                <a:rPr lang="en-US" sz="3400" dirty="0" smtClean="0"/>
                <a:t>Moral and religious values that are violated because of the behavior.</a:t>
              </a:r>
              <a:endParaRPr lang="en-US" sz="3400" dirty="0"/>
            </a:p>
          </p:txBody>
        </p:sp>
        <p:pic>
          <p:nvPicPr>
            <p:cNvPr id="3076" name="Picture 4" descr="http://museumspoliticsandpower.org/wp-content/uploads/2014/06/ethics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44375" y="970477"/>
              <a:ext cx="3389174" cy="186122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Group 7"/>
          <p:cNvGrpSpPr/>
          <p:nvPr/>
        </p:nvGrpSpPr>
        <p:grpSpPr>
          <a:xfrm>
            <a:off x="633315" y="2835644"/>
            <a:ext cx="11763166" cy="2044103"/>
            <a:chOff x="633315" y="2835644"/>
            <a:chExt cx="11763166" cy="2044103"/>
          </a:xfrm>
        </p:grpSpPr>
        <p:sp>
          <p:nvSpPr>
            <p:cNvPr id="6" name="Content Placeholder 2"/>
            <p:cNvSpPr txBox="1">
              <a:spLocks/>
            </p:cNvSpPr>
            <p:nvPr/>
          </p:nvSpPr>
          <p:spPr>
            <a:xfrm>
              <a:off x="3373865" y="2888630"/>
              <a:ext cx="9022616" cy="1938131"/>
            </a:xfrm>
            <a:prstGeom prst="rect">
              <a:avLst/>
            </a:prstGeom>
          </p:spPr>
          <p:txBody>
            <a:bodyPr vert="horz" lIns="45720" tIns="45720" rIns="45720" bIns="45720" rtlCol="0">
              <a:noAutofit/>
            </a:bodyPr>
            <a:lstStyle>
              <a:lvl1pPr marL="91440" indent="-91440" algn="l" defTabSz="914400" rtl="0" eaLnBrk="1" latinLnBrk="0" hangingPunct="1">
                <a:lnSpc>
                  <a:spcPct val="90000"/>
                </a:lnSpc>
                <a:spcBef>
                  <a:spcPts val="1200"/>
                </a:spcBef>
                <a:spcAft>
                  <a:spcPts val="200"/>
                </a:spcAft>
                <a:buClr>
                  <a:schemeClr val="accent1"/>
                </a:buClr>
                <a:buSzPct val="100000"/>
                <a:buFont typeface="Tw Cen MT" panose="020B0602020104020603" pitchFamily="34" charset="0"/>
                <a:buChar char=" "/>
                <a:defRPr sz="2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26517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4480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59436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77724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914400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060704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216152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362456" indent="-137160" algn="l" defTabSz="914400" rtl="0" eaLnBrk="1" latinLnBrk="0" hangingPunct="1">
                <a:lnSpc>
                  <a:spcPct val="90000"/>
                </a:lnSpc>
                <a:spcBef>
                  <a:spcPts val="200"/>
                </a:spcBef>
                <a:spcAft>
                  <a:spcPts val="400"/>
                </a:spcAft>
                <a:buClr>
                  <a:schemeClr val="accent1"/>
                </a:buClr>
                <a:buFont typeface="Wingdings 3" pitchFamily="18" charset="2"/>
                <a:buChar char="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ClrTx/>
                <a:buFont typeface="Arial" panose="020B0604020202020204" pitchFamily="34" charset="0"/>
                <a:buChar char="•"/>
              </a:pPr>
              <a:r>
                <a:rPr lang="en-US" sz="5000" b="1" dirty="0" smtClean="0"/>
                <a:t>Physical</a:t>
              </a:r>
            </a:p>
            <a:p>
              <a:pPr lvl="1">
                <a:buClrTx/>
                <a:buFont typeface="Arial" panose="020B0604020202020204" pitchFamily="34" charset="0"/>
                <a:buChar char="•"/>
              </a:pPr>
              <a:r>
                <a:rPr lang="en-US" sz="3400" dirty="0" smtClean="0"/>
                <a:t>Harm or injury that can come to people because of the behavior.</a:t>
              </a:r>
              <a:endParaRPr lang="en-US" sz="3400" dirty="0"/>
            </a:p>
          </p:txBody>
        </p:sp>
        <p:pic>
          <p:nvPicPr>
            <p:cNvPr id="3078" name="Picture 6" descr="http://images.wisegeek.com/green-arm-cast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3315" y="2835644"/>
              <a:ext cx="2627382" cy="2044103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3080" name="Picture 8" descr="http://www.rslfinancialgroup.com/wp-content/uploads/2013/11/Financial-Advisor-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513" y="4546872"/>
            <a:ext cx="2206074" cy="221489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842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91" y="326798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Types of Behavior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416" y="1689650"/>
            <a:ext cx="11416748" cy="4617843"/>
          </a:xfrm>
        </p:spPr>
        <p:txBody>
          <a:bodyPr>
            <a:noAutofit/>
          </a:bodyPr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en-US" sz="5000" dirty="0" smtClean="0"/>
              <a:t>Emotions are usually expressed through three main types of behavior:</a:t>
            </a:r>
          </a:p>
          <a:p>
            <a:pPr marL="0" indent="0">
              <a:buClrTx/>
              <a:buNone/>
            </a:pPr>
            <a:endParaRPr lang="en-US" sz="2000" dirty="0" smtClean="0"/>
          </a:p>
          <a:p>
            <a:pPr marL="1692275" lvl="1" indent="-914400">
              <a:buClrTx/>
              <a:buFont typeface="+mj-lt"/>
              <a:buAutoNum type="arabicPeriod"/>
            </a:pPr>
            <a:r>
              <a:rPr lang="en-US" sz="5500" b="1" u="sng" dirty="0" smtClean="0"/>
              <a:t>Passive</a:t>
            </a:r>
          </a:p>
          <a:p>
            <a:pPr marL="1692275" lvl="1" indent="-914400">
              <a:buClrTx/>
              <a:buFont typeface="+mj-lt"/>
              <a:buAutoNum type="arabicPeriod"/>
            </a:pPr>
            <a:r>
              <a:rPr lang="en-US" sz="5500" b="1" u="sng" dirty="0" smtClean="0"/>
              <a:t>Aggressive</a:t>
            </a:r>
          </a:p>
          <a:p>
            <a:pPr marL="1692275" lvl="1" indent="-914400">
              <a:buClrTx/>
              <a:buFont typeface="+mj-lt"/>
              <a:buAutoNum type="arabicPeriod"/>
            </a:pPr>
            <a:r>
              <a:rPr lang="en-US" sz="5500" b="1" u="sng" dirty="0" smtClean="0"/>
              <a:t>Assertive</a:t>
            </a:r>
            <a:r>
              <a:rPr lang="en-US" sz="5500" dirty="0" smtClean="0"/>
              <a:t> </a:t>
            </a:r>
            <a:endParaRPr lang="en-US" sz="5500" dirty="0"/>
          </a:p>
        </p:txBody>
      </p:sp>
      <p:pic>
        <p:nvPicPr>
          <p:cNvPr id="4098" name="Picture 2" descr="http://www.speechbuddy.com/blog/wp-content/uploads/2014/07/managing-difficult-child-behavior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66" r="13307"/>
          <a:stretch/>
        </p:blipFill>
        <p:spPr bwMode="auto">
          <a:xfrm>
            <a:off x="5827032" y="3121404"/>
            <a:ext cx="4851854" cy="3444712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68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91" y="8741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Passive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445" y="1211516"/>
            <a:ext cx="11597110" cy="5328076"/>
          </a:xfrm>
        </p:spPr>
        <p:txBody>
          <a:bodyPr>
            <a:noAutofit/>
          </a:bodyPr>
          <a:lstStyle/>
          <a:p>
            <a:pPr marL="338138" indent="-338138">
              <a:buClrTx/>
              <a:buFont typeface="Arial" panose="020B0604020202020204" pitchFamily="34" charset="0"/>
              <a:buChar char="•"/>
            </a:pPr>
            <a:r>
              <a:rPr lang="en-US" sz="3600" dirty="0" smtClean="0"/>
              <a:t>These are people who let others walk all over them.</a:t>
            </a:r>
          </a:p>
          <a:p>
            <a:pPr marL="338138" indent="-338138">
              <a:buClrTx/>
              <a:buFont typeface="Arial" panose="020B0604020202020204" pitchFamily="34" charset="0"/>
              <a:buChar char="•"/>
            </a:pPr>
            <a:r>
              <a:rPr lang="en-US" sz="3600" dirty="0" smtClean="0"/>
              <a:t>They follow the “crowd” and allow others to make decisions for them. </a:t>
            </a:r>
          </a:p>
          <a:p>
            <a:pPr marL="338138" indent="-338138">
              <a:buClrTx/>
              <a:buFont typeface="Arial" panose="020B0604020202020204" pitchFamily="34" charset="0"/>
              <a:buChar char="•"/>
            </a:pPr>
            <a:r>
              <a:rPr lang="en-US" sz="3600" dirty="0" smtClean="0"/>
              <a:t>They lack the courage to express inner feelings. </a:t>
            </a:r>
          </a:p>
          <a:p>
            <a:pPr marL="338138" indent="-338138">
              <a:buClrTx/>
              <a:buFont typeface="Arial" panose="020B0604020202020204" pitchFamily="34" charset="0"/>
              <a:buChar char="•"/>
            </a:pPr>
            <a:r>
              <a:rPr lang="en-US" sz="3600" dirty="0" smtClean="0"/>
              <a:t>They are followers. </a:t>
            </a:r>
          </a:p>
          <a:p>
            <a:pPr marL="338138" indent="-338138">
              <a:buClrTx/>
              <a:buFont typeface="Arial" panose="020B0604020202020204" pitchFamily="34" charset="0"/>
              <a:buChar char="•"/>
            </a:pPr>
            <a:r>
              <a:rPr lang="en-US" sz="3600" dirty="0" smtClean="0"/>
              <a:t>They allow passivism to control their emotions and are disappointed in how they are manipulated by others.  </a:t>
            </a:r>
          </a:p>
          <a:p>
            <a:pPr marL="338138" indent="-338138">
              <a:buClrTx/>
              <a:buFont typeface="Arial" panose="020B0604020202020204" pitchFamily="34" charset="0"/>
              <a:buChar char="•"/>
            </a:pPr>
            <a:r>
              <a:rPr lang="en-US" sz="3600" dirty="0" smtClean="0"/>
              <a:t>They see something wrong, but do nothing about it. </a:t>
            </a:r>
            <a:endParaRPr lang="en-US" sz="2400" dirty="0"/>
          </a:p>
        </p:txBody>
      </p:sp>
      <p:pic>
        <p:nvPicPr>
          <p:cNvPr id="1026" name="Picture 2" descr="http://files.differencebetween.com/wp-content/uploads/2015/04/Difference-Between-Aggressive-Passive-and-Assertive-Behavior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7037"/>
          <a:stretch/>
        </p:blipFill>
        <p:spPr bwMode="auto">
          <a:xfrm>
            <a:off x="10342258" y="2759529"/>
            <a:ext cx="1849742" cy="3422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027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6" y="8742"/>
            <a:ext cx="11976255" cy="1499616"/>
          </a:xfrm>
        </p:spPr>
        <p:txBody>
          <a:bodyPr>
            <a:normAutofit/>
          </a:bodyPr>
          <a:lstStyle/>
          <a:p>
            <a:pPr algn="ctr"/>
            <a:r>
              <a:rPr lang="en-US" sz="7500" b="1" u="sng" dirty="0" smtClean="0"/>
              <a:t>Examples of Passive Behavior</a:t>
            </a:r>
            <a:endParaRPr lang="en-US" sz="75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27" y="1451113"/>
            <a:ext cx="11986591" cy="4293706"/>
          </a:xfrm>
        </p:spPr>
        <p:txBody>
          <a:bodyPr>
            <a:noAutofit/>
          </a:bodyPr>
          <a:lstStyle/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I saw a boy take the teachers wallet.  He told me that if I told, he and his friends would beat me up after school.  So, believe me, I won’t tell!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Some kids called me a nerd, but I ignored them. 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My teacher thought it was me who was talking and gave me detention.  I didn’t want to get my friend in trouble so I’ll just go along with it. </a:t>
            </a:r>
          </a:p>
        </p:txBody>
      </p:sp>
    </p:spTree>
    <p:extLst>
      <p:ext uri="{BB962C8B-B14F-4D97-AF65-F5344CB8AC3E}">
        <p14:creationId xmlns:p14="http://schemas.microsoft.com/office/powerpoint/2010/main" val="44041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45000"/>
                <a:lumOff val="55000"/>
              </a:schemeClr>
            </a:gs>
            <a:gs pos="0">
              <a:srgbClr val="A9D355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91" y="8745"/>
            <a:ext cx="11002219" cy="1499616"/>
          </a:xfrm>
        </p:spPr>
        <p:txBody>
          <a:bodyPr>
            <a:normAutofit/>
          </a:bodyPr>
          <a:lstStyle/>
          <a:p>
            <a:pPr algn="ctr"/>
            <a:r>
              <a:rPr lang="en-US" sz="9000" b="1" u="sng" dirty="0" smtClean="0"/>
              <a:t>Aggressive</a:t>
            </a:r>
            <a:endParaRPr lang="en-US" sz="90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705" y="1331842"/>
            <a:ext cx="11986591" cy="5347253"/>
          </a:xfrm>
        </p:spPr>
        <p:txBody>
          <a:bodyPr>
            <a:noAutofit/>
          </a:bodyPr>
          <a:lstStyle/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These individuals are always looking for a fight.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Whether or not it is their business, they are right in the middle of it.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They are masters at verbal or physical battle.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They thrive on intimidating others.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They believe that aggression breeds aggression. </a:t>
            </a:r>
          </a:p>
          <a:p>
            <a:pPr marL="457200" indent="-457200">
              <a:buClrTx/>
              <a:buFont typeface="Arial" panose="020B0604020202020204" pitchFamily="34" charset="0"/>
              <a:buChar char="•"/>
            </a:pPr>
            <a:r>
              <a:rPr lang="en-US" sz="4000" dirty="0" smtClean="0"/>
              <a:t>They often bring out the worst in OTHERS. </a:t>
            </a:r>
            <a:endParaRPr lang="en-US" sz="2800" dirty="0"/>
          </a:p>
        </p:txBody>
      </p:sp>
      <p:pic>
        <p:nvPicPr>
          <p:cNvPr id="2050" name="Picture 2" descr="http://files.differencebetween.com/wp-content/uploads/2015/04/Difference-Between-Aggressive-Passive-and-Assertive-Behavior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24"/>
          <a:stretch/>
        </p:blipFill>
        <p:spPr bwMode="auto">
          <a:xfrm>
            <a:off x="10140043" y="2563586"/>
            <a:ext cx="1894114" cy="3301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70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334</TotalTime>
  <Words>801</Words>
  <Application>Microsoft Office PowerPoint</Application>
  <PresentationFormat>Widescreen</PresentationFormat>
  <Paragraphs>99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Tw Cen MT</vt:lpstr>
      <vt:lpstr>Tw Cen MT Condensed</vt:lpstr>
      <vt:lpstr>Wingdings</vt:lpstr>
      <vt:lpstr>Wingdings 3</vt:lpstr>
      <vt:lpstr>Integral</vt:lpstr>
      <vt:lpstr>Emotions &amp;  Uncontrolled Emotions</vt:lpstr>
      <vt:lpstr>Basic Human Emotions</vt:lpstr>
      <vt:lpstr>Expressing Emotions</vt:lpstr>
      <vt:lpstr>Consequences of Uncontrolled Emotions</vt:lpstr>
      <vt:lpstr>PowerPoint Presentation</vt:lpstr>
      <vt:lpstr>Types of Behavior</vt:lpstr>
      <vt:lpstr>Passive</vt:lpstr>
      <vt:lpstr>Examples of Passive Behavior</vt:lpstr>
      <vt:lpstr>Aggressive</vt:lpstr>
      <vt:lpstr>PowerPoint Presentation</vt:lpstr>
      <vt:lpstr>Assertive</vt:lpstr>
      <vt:lpstr>Examples of Assertive Behavior</vt:lpstr>
      <vt:lpstr>One of the hardest emotions to control or express positively is ANGER!</vt:lpstr>
      <vt:lpstr>Hot Anger</vt:lpstr>
      <vt:lpstr>Cold Anger</vt:lpstr>
      <vt:lpstr>Warm Anger</vt:lpstr>
      <vt:lpstr>PowerPoint Presentation</vt:lpstr>
      <vt:lpstr>Physical Effects of Uncontrolled Anger</vt:lpstr>
      <vt:lpstr>Expressing Anger in a Healthy way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Owner</cp:lastModifiedBy>
  <cp:revision>67</cp:revision>
  <dcterms:created xsi:type="dcterms:W3CDTF">2015-06-04T20:37:45Z</dcterms:created>
  <dcterms:modified xsi:type="dcterms:W3CDTF">2015-08-11T00:54:26Z</dcterms:modified>
</cp:coreProperties>
</file>